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6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83" r:id="rId14"/>
    <p:sldId id="284" r:id="rId15"/>
    <p:sldId id="285" r:id="rId16"/>
    <p:sldId id="287" r:id="rId17"/>
    <p:sldId id="282" r:id="rId18"/>
    <p:sldId id="288" r:id="rId19"/>
    <p:sldId id="271" r:id="rId20"/>
    <p:sldId id="274" r:id="rId21"/>
    <p:sldId id="272" r:id="rId22"/>
    <p:sldId id="273" r:id="rId23"/>
    <p:sldId id="286" r:id="rId24"/>
    <p:sldId id="289" r:id="rId25"/>
    <p:sldId id="276" r:id="rId26"/>
    <p:sldId id="277" r:id="rId27"/>
    <p:sldId id="278" r:id="rId28"/>
    <p:sldId id="279" r:id="rId29"/>
    <p:sldId id="290" r:id="rId30"/>
    <p:sldId id="280" r:id="rId31"/>
    <p:sldId id="265" r:id="rId32"/>
    <p:sldId id="281" r:id="rId33"/>
    <p:sldId id="26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01955-0E19-4AB6-9880-7415CC9E921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49A75-0AF8-442E-AF19-2869A210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0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D68F4C-32DF-4B0E-A698-31E37726EE30}" type="slidenum">
              <a:rPr 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Вспомним!!!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Вспомним, что означает понятие «империя». Составьте 2-3 предложения, раскрывающие смысл выражения «Византийская империя».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Объясните, что сближает византийского императора с восточными правителями.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Сравните политическое устройство Римской и Византийской империи.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26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ергей Александрович\Desktop\Last_sermon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1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трелка вниз 39"/>
          <p:cNvSpPr/>
          <p:nvPr/>
        </p:nvSpPr>
        <p:spPr>
          <a:xfrm rot="19189042">
            <a:off x="4914900" y="4940300"/>
            <a:ext cx="477838" cy="765175"/>
          </a:xfrm>
          <a:prstGeom prst="downArrow">
            <a:avLst>
              <a:gd name="adj1" fmla="val 68187"/>
              <a:gd name="adj2" fmla="val 795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3" descr="C:\Users\Сергей Александрович\Desktop\mo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1158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rot="16200000" flipH="1">
            <a:off x="2057400" y="33528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495800" y="335280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AutoShape 15"/>
          <p:cNvSpPr>
            <a:spLocks noChangeArrowheads="1"/>
          </p:cNvSpPr>
          <p:nvPr/>
        </p:nvSpPr>
        <p:spPr bwMode="auto">
          <a:xfrm rot="-433780">
            <a:off x="4991100" y="671513"/>
            <a:ext cx="1035050" cy="4300537"/>
          </a:xfrm>
          <a:prstGeom prst="curvedLeftArrow">
            <a:avLst>
              <a:gd name="adj1" fmla="val 24083"/>
              <a:gd name="adj2" fmla="val 46204"/>
              <a:gd name="adj3" fmla="val 616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14"/>
          <p:cNvSpPr>
            <a:spLocks noChangeArrowheads="1"/>
          </p:cNvSpPr>
          <p:nvPr/>
        </p:nvSpPr>
        <p:spPr bwMode="auto">
          <a:xfrm rot="383602">
            <a:off x="1989138" y="717550"/>
            <a:ext cx="990600" cy="4267200"/>
          </a:xfrm>
          <a:prstGeom prst="curvedRightArrow">
            <a:avLst>
              <a:gd name="adj1" fmla="val 25009"/>
              <a:gd name="adj2" fmla="val 61265"/>
              <a:gd name="adj3" fmla="val 673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ru-RU" sz="41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Мухаммед и Аллах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19400" y="44958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Мухаммед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124200" y="685800"/>
            <a:ext cx="1676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Аллах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19400" y="2743200"/>
            <a:ext cx="2209800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Мус</a:t>
            </a:r>
            <a:r>
              <a:rPr lang="ru-RU" dirty="0"/>
              <a:t> (Моисей)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00" y="2971800"/>
            <a:ext cx="2209800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Юсуф(Иосиф)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86400" y="2971800"/>
            <a:ext cx="2209800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Ис</a:t>
            </a:r>
            <a:r>
              <a:rPr lang="ru-RU" dirty="0"/>
              <a:t> (Иисус)</a:t>
            </a:r>
          </a:p>
        </p:txBody>
      </p:sp>
      <p:cxnSp>
        <p:nvCxnSpPr>
          <p:cNvPr id="19" name="Прямая со стрелкой 18"/>
          <p:cNvCxnSpPr>
            <a:stCxn id="10" idx="2"/>
            <a:endCxn id="6" idx="0"/>
          </p:cNvCxnSpPr>
          <p:nvPr/>
        </p:nvCxnSpPr>
        <p:spPr>
          <a:xfrm rot="5400000">
            <a:off x="3352801" y="3924300"/>
            <a:ext cx="1143000" cy="31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Блок-схема: перфолента 40"/>
          <p:cNvSpPr/>
          <p:nvPr/>
        </p:nvSpPr>
        <p:spPr>
          <a:xfrm>
            <a:off x="5105400" y="5486400"/>
            <a:ext cx="914400" cy="6096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schemeClr val="bg1"/>
                </a:solidFill>
                <a:latin typeface="Arial Black" pitchFamily="34" charset="0"/>
              </a:rPr>
              <a:t>ИСЛАМ</a:t>
            </a:r>
          </a:p>
        </p:txBody>
      </p:sp>
      <p:sp>
        <p:nvSpPr>
          <p:cNvPr id="42" name="Управляющая кнопка: настраиваемая 41">
            <a:hlinkClick r:id="" action="ppaction://hlinkshowjump?jump=nextslide" highlightClick="1"/>
          </p:cNvPr>
          <p:cNvSpPr/>
          <p:nvPr/>
        </p:nvSpPr>
        <p:spPr>
          <a:xfrm>
            <a:off x="7010400" y="6019800"/>
            <a:ext cx="1981200" cy="5334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ru-RU" b="1" dirty="0">
                <a:solidFill>
                  <a:schemeClr val="bg1"/>
                </a:solidFill>
              </a:rPr>
              <a:t>Пять столпов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5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457200" y="228600"/>
            <a:ext cx="7391400" cy="1023938"/>
          </a:xfrm>
          <a:prstGeom prst="roundRect">
            <a:avLst>
              <a:gd name="adj" fmla="val 23884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“</a:t>
            </a:r>
            <a:r>
              <a:rPr lang="ru-RU" sz="3600" b="1">
                <a:solidFill>
                  <a:schemeClr val="bg1"/>
                </a:solidFill>
              </a:rPr>
              <a:t>Пять Столпов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ru-RU" sz="3600" b="1">
                <a:solidFill>
                  <a:schemeClr val="bg1"/>
                </a:solidFill>
              </a:rPr>
              <a:t>ислама</a:t>
            </a:r>
            <a:r>
              <a:rPr lang="en-US" sz="3600" b="1">
                <a:solidFill>
                  <a:schemeClr val="bg1"/>
                </a:solidFill>
              </a:rPr>
              <a:t>”</a:t>
            </a:r>
            <a:endParaRPr lang="ru-RU" sz="3600" b="1">
              <a:solidFill>
                <a:schemeClr val="bg1"/>
              </a:solidFill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85800" y="12954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133600" y="12954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657600" y="12954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257800" y="12954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81800" y="12954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28600" y="1752600"/>
            <a:ext cx="1447800" cy="2362200"/>
          </a:xfrm>
          <a:prstGeom prst="horizontalScroll">
            <a:avLst>
              <a:gd name="adj" fmla="val 18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Вера в единого бога – Аллаха и в пророческую миссию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477000" y="1676400"/>
            <a:ext cx="1447800" cy="2438400"/>
          </a:xfrm>
          <a:prstGeom prst="horizontalScroll">
            <a:avLst>
              <a:gd name="adj" fmla="val 17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Символ веры- </a:t>
            </a:r>
            <a:r>
              <a:rPr lang="en-US" sz="1200" b="1" dirty="0"/>
              <a:t>“</a:t>
            </a:r>
            <a:r>
              <a:rPr lang="ru-RU" sz="1200" b="1" dirty="0"/>
              <a:t>Бога нет</a:t>
            </a:r>
            <a:r>
              <a:rPr lang="en-US" sz="1200" b="1" dirty="0"/>
              <a:t>”</a:t>
            </a:r>
            <a:endParaRPr lang="ru-RU" sz="1200" b="1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1828800" y="1981200"/>
            <a:ext cx="1295400" cy="1905000"/>
          </a:xfrm>
          <a:prstGeom prst="foldedCorner">
            <a:avLst>
              <a:gd name="adj" fmla="val 22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Пятикратная ежедневная молитва (намаз) и пятничная молитва по пятницам в мечете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3352800" y="1981200"/>
            <a:ext cx="1295400" cy="1905000"/>
          </a:xfrm>
          <a:prstGeom prst="foldedCorner">
            <a:avLst>
              <a:gd name="adj" fmla="val 22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Соблюдать  пост в священный месяц Рамадан 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4876800" y="1981200"/>
            <a:ext cx="1371600" cy="1905000"/>
          </a:xfrm>
          <a:prstGeom prst="foldedCorner">
            <a:avLst>
              <a:gd name="adj" fmla="val 22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Хотя бы раз в жизни совершить паломничество в Мекку-хадж </a:t>
            </a:r>
          </a:p>
        </p:txBody>
      </p:sp>
      <p:sp>
        <p:nvSpPr>
          <p:cNvPr id="16" name="Плюс 15"/>
          <p:cNvSpPr/>
          <p:nvPr/>
        </p:nvSpPr>
        <p:spPr>
          <a:xfrm>
            <a:off x="3429000" y="3886200"/>
            <a:ext cx="1219200" cy="914400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819400" y="4572000"/>
            <a:ext cx="23622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При </a:t>
            </a:r>
            <a:r>
              <a:rPr lang="ru-RU" sz="1200" b="1" u="sng" dirty="0"/>
              <a:t>необходимости</a:t>
            </a:r>
            <a:r>
              <a:rPr lang="ru-RU" sz="1200" b="1" dirty="0"/>
              <a:t> участвовать в священной войне за веру - джихаде</a:t>
            </a: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114800" y="2133600"/>
            <a:ext cx="381000" cy="8153400"/>
          </a:xfrm>
          <a:prstGeom prst="leftBrace">
            <a:avLst>
              <a:gd name="adj1" fmla="val 347727"/>
              <a:gd name="adj2" fmla="val 49449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3276600" y="640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Коран</a:t>
            </a:r>
          </a:p>
        </p:txBody>
      </p:sp>
    </p:spTree>
    <p:extLst>
      <p:ext uri="{BB962C8B-B14F-4D97-AF65-F5344CB8AC3E}">
        <p14:creationId xmlns:p14="http://schemas.microsoft.com/office/powerpoint/2010/main" val="45987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7 догматов ислама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Вера в единого Бога –Аллаха, в ангелов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Вера во все Книги Божьи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Вера во всех посланников Аллаха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Вера в конец света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Вера в Страшный суд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Вера в предопределение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Вера в воскрешение из мертвых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3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300" b="1" i="1" dirty="0" smtClean="0">
                <a:latin typeface="Book Antiqua" pitchFamily="18" charset="0"/>
              </a:rPr>
              <a:t>Направления в исламе</a:t>
            </a:r>
            <a:br>
              <a:rPr lang="ru-RU" sz="4300" b="1" i="1" dirty="0" smtClean="0">
                <a:latin typeface="Book Antiqua" pitchFamily="18" charset="0"/>
              </a:rPr>
            </a:br>
            <a:r>
              <a:rPr lang="ru-RU" sz="4300" b="1" i="1" dirty="0" smtClean="0">
                <a:solidFill>
                  <a:srgbClr val="FF0000"/>
                </a:solidFill>
                <a:latin typeface="Book Antiqua" pitchFamily="18" charset="0"/>
              </a:rPr>
              <a:t>Шииты  и  </a:t>
            </a:r>
            <a:r>
              <a:rPr lang="ru-RU" sz="4300" b="1" i="1" dirty="0" smtClean="0">
                <a:solidFill>
                  <a:srgbClr val="FF0000"/>
                </a:solidFill>
                <a:latin typeface="Book Antiqua" pitchFamily="18" charset="0"/>
              </a:rPr>
              <a:t>сунниты</a:t>
            </a: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1331640" y="1556792"/>
            <a:ext cx="2632720" cy="4950296"/>
          </a:xfrm>
          <a:prstGeom prst="upArrowCallout">
            <a:avLst>
              <a:gd name="adj1" fmla="val 21838"/>
              <a:gd name="adj2" fmla="val 31719"/>
              <a:gd name="adj3" fmla="val 30534"/>
              <a:gd name="adj4" fmla="val 732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Считали что Халифом может быть только потомок Али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Священное писание только Коран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Добились большого влияния в Иране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44008" y="1628800"/>
            <a:ext cx="2586608" cy="4950296"/>
          </a:xfrm>
          <a:prstGeom prst="upArrowCallout">
            <a:avLst>
              <a:gd name="adj1" fmla="val 21838"/>
              <a:gd name="adj2" fmla="val 31719"/>
              <a:gd name="adj3" fmla="val 30534"/>
              <a:gd name="adj4" fmla="val 7348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Остальные последовали за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Муавией</a:t>
            </a:r>
            <a:r>
              <a:rPr lang="ru-RU" sz="2000" b="1" i="1" dirty="0" smtClean="0">
                <a:solidFill>
                  <a:schemeClr val="tx1"/>
                </a:solidFill>
              </a:rPr>
              <a:t> новым халифом.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К Корану добавили еще предание-Сунну.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Их было значительно больше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4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i="1" u="sng" dirty="0">
                <a:solidFill>
                  <a:srgbClr val="FF0000"/>
                </a:solidFill>
              </a:rPr>
              <a:t>Хи́джра </a:t>
            </a:r>
            <a:r>
              <a:rPr lang="vi-VN" dirty="0"/>
              <a:t>(араб. </a:t>
            </a:r>
            <a:r>
              <a:rPr lang="ar-AE" dirty="0"/>
              <a:t>هجرة‎‎ — </a:t>
            </a:r>
            <a:r>
              <a:rPr lang="vi-VN" i="1" dirty="0"/>
              <a:t>переселение</a:t>
            </a:r>
            <a:r>
              <a:rPr lang="vi-VN" dirty="0"/>
              <a:t>‎) — переселение пророка </a:t>
            </a:r>
            <a:r>
              <a:rPr lang="vi-VN" dirty="0" smtClean="0"/>
              <a:t>Мухаммеда</a:t>
            </a:r>
            <a:r>
              <a:rPr lang="vi-VN" dirty="0"/>
              <a:t> из Мекки в Медину</a:t>
            </a:r>
            <a:r>
              <a:rPr lang="vi-VN" dirty="0" smtClean="0"/>
              <a:t>.</a:t>
            </a:r>
            <a:endParaRPr lang="ru-RU" dirty="0" smtClean="0"/>
          </a:p>
          <a:p>
            <a:r>
              <a:rPr lang="ru-RU" b="1" i="1" u="sng" dirty="0" smtClean="0">
                <a:solidFill>
                  <a:srgbClr val="FF0000"/>
                </a:solidFill>
              </a:rPr>
              <a:t>622 год </a:t>
            </a:r>
            <a:r>
              <a:rPr lang="ru-RU" dirty="0" smtClean="0"/>
              <a:t>, год </a:t>
            </a:r>
            <a:r>
              <a:rPr lang="ru-RU" dirty="0"/>
              <a:t>хиджры стал первым годом исламского лунного календаря (лунной хиджры). От хиджры ведётся отсчёт и в иранском солнечном календаре (солнечной хиджре).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7944" y="5661248"/>
            <a:ext cx="4608512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Посчитайте!!!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Какой сейчас год в исламе?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Социальная структура мусульман в средние века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1844824"/>
            <a:ext cx="3960440" cy="15121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Мусульманская община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725144"/>
            <a:ext cx="345638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Социальное и имущественное неравенство было, но иерархической системы не получило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5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Территория распространения Ислама в наше время</a:t>
            </a: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2" descr="C:\Users\Сергей Александрович\Desktop\islam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3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Подумайте!!!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Какое значение имело возникновение и распространение ислама для мировой религии? Выясните , почему  ислам называют мировой религией?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связаны меду собой ислам и христианство?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2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610600" cy="2438400"/>
          </a:xfrm>
        </p:spPr>
        <p:txBody>
          <a:bodyPr/>
          <a:lstStyle/>
          <a:p>
            <a:pPr algn="ctr"/>
            <a:r>
              <a:rPr lang="ru-RU" sz="4800" b="1" i="1" smtClean="0">
                <a:latin typeface="Book Antiqua" pitchFamily="18" charset="0"/>
              </a:rPr>
              <a:t>Победа ислама в Аравии и начало арабских завоеваний</a:t>
            </a:r>
            <a:endParaRPr lang="ru-RU" sz="4800" smtClean="0"/>
          </a:p>
        </p:txBody>
      </p:sp>
    </p:spTree>
    <p:extLst>
      <p:ext uri="{BB962C8B-B14F-4D97-AF65-F5344CB8AC3E}">
        <p14:creationId xmlns:p14="http://schemas.microsoft.com/office/powerpoint/2010/main" val="359087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Вспомним!!!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культурные традиции Византия сохранила от эпохи Античности, а какие возникли в Средневековье?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чем различие западной и восточной ветви христианства? Какие последствия в политической жизни это имело?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Какое влияние оказывала Византия на окружающие страны и народы, в частности на Россию?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20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низ 19"/>
          <p:cNvSpPr/>
          <p:nvPr/>
        </p:nvSpPr>
        <p:spPr>
          <a:xfrm>
            <a:off x="3886200" y="39624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886200" y="2514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810000" y="1752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Выгнутая влево стрелка 13"/>
          <p:cNvSpPr/>
          <p:nvPr/>
        </p:nvSpPr>
        <p:spPr>
          <a:xfrm rot="888315">
            <a:off x="2428875" y="4392613"/>
            <a:ext cx="533400" cy="1184275"/>
          </a:xfrm>
          <a:prstGeom prst="curvedRightArrow">
            <a:avLst>
              <a:gd name="adj1" fmla="val 25000"/>
              <a:gd name="adj2" fmla="val 91808"/>
              <a:gd name="adj3" fmla="val 31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20826102">
            <a:off x="5146675" y="4337050"/>
            <a:ext cx="762000" cy="114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3048000" y="533400"/>
            <a:ext cx="18288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Мухаммед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atin typeface="Book Antiqua" pitchFamily="18" charset="0"/>
              </a:rPr>
              <a:t>Халифы </a:t>
            </a:r>
            <a:r>
              <a:rPr lang="ru-RU" sz="2800" b="1" i="1" dirty="0" smtClean="0">
                <a:latin typeface="Book Antiqua" pitchFamily="18" charset="0"/>
              </a:rPr>
              <a:t>мусульманской </a:t>
            </a:r>
            <a:r>
              <a:rPr lang="ru-RU" sz="2800" b="1" i="1" dirty="0" smtClean="0">
                <a:latin typeface="Book Antiqua" pitchFamily="18" charset="0"/>
              </a:rPr>
              <a:t>общины</a:t>
            </a:r>
            <a:br>
              <a:rPr lang="ru-RU" sz="2800" b="1" i="1" dirty="0" smtClean="0">
                <a:latin typeface="Book Antiqua" pitchFamily="18" charset="0"/>
              </a:rPr>
            </a:br>
            <a:endParaRPr lang="ru-RU" sz="2800" dirty="0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276600" y="1295400"/>
            <a:ext cx="14478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Абу-Бакр</a:t>
            </a:r>
            <a:endParaRPr lang="ru-RU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276600" y="2819400"/>
            <a:ext cx="14478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Омар</a:t>
            </a: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3200400" y="2057400"/>
            <a:ext cx="14478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Осман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352800" y="3581400"/>
            <a:ext cx="1371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Али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895600" y="4953000"/>
            <a:ext cx="23622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Раскол мусульманской общины</a:t>
            </a: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971800" y="4343400"/>
            <a:ext cx="22098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Смута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886200" y="10668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886200" y="3352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9" name="Picture 2" descr="C:\Users\Сергей Александрович\Desktop\Новая папка\image8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917">
            <a:off x="163513" y="5611813"/>
            <a:ext cx="4667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1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7467600" cy="5635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latin typeface="Book Antiqua" pitchFamily="18" charset="0"/>
              </a:rPr>
              <a:t>Завоевательные походы арабов</a:t>
            </a:r>
            <a:br>
              <a:rPr lang="ru-RU" sz="4800" b="1" i="1" dirty="0" smtClean="0"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2743200" y="1219200"/>
            <a:ext cx="2895600" cy="381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Враги арабов</a:t>
            </a:r>
          </a:p>
        </p:txBody>
      </p:sp>
      <p:sp>
        <p:nvSpPr>
          <p:cNvPr id="7" name="Стрелка вниз 6"/>
          <p:cNvSpPr/>
          <p:nvPr/>
        </p:nvSpPr>
        <p:spPr>
          <a:xfrm rot="2228664">
            <a:off x="2895600" y="1676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596652">
            <a:off x="5178425" y="1673225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81200" y="2057400"/>
            <a:ext cx="16002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Иран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53000" y="2057400"/>
            <a:ext cx="16002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Византия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810000" y="1676400"/>
            <a:ext cx="6858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643649">
            <a:off x="5048250" y="268605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240430">
            <a:off x="2827338" y="2632075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276600" y="2971800"/>
            <a:ext cx="1828800" cy="5334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Постоянная вражда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038600" y="35052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1676400" y="3619500"/>
            <a:ext cx="4983832" cy="57150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ИТОГ: Арабы победили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1524000" y="4191000"/>
            <a:ext cx="1828800" cy="121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знак завершения 18"/>
          <p:cNvSpPr/>
          <p:nvPr/>
        </p:nvSpPr>
        <p:spPr>
          <a:xfrm>
            <a:off x="304800" y="5562600"/>
            <a:ext cx="1371600" cy="4572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Иран</a:t>
            </a: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2057400" y="5562600"/>
            <a:ext cx="1371600" cy="4572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Сирия</a:t>
            </a: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3657600" y="5562600"/>
            <a:ext cx="1524000" cy="4572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Палестина</a:t>
            </a: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5638800" y="5562600"/>
            <a:ext cx="1371600" cy="4572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Египет</a:t>
            </a:r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7315200" y="5562600"/>
            <a:ext cx="1600200" cy="4572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Иерусалим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2895600" y="434340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" idx="2"/>
          </p:cNvCxnSpPr>
          <p:nvPr/>
        </p:nvCxnSpPr>
        <p:spPr>
          <a:xfrm>
            <a:off x="4168316" y="4191000"/>
            <a:ext cx="98884" cy="1295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495800" y="4191000"/>
            <a:ext cx="1447800" cy="1295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953000" y="4191000"/>
            <a:ext cx="3048000" cy="1295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Управляющая кнопка: настраиваемая 35">
            <a:hlinkClick r:id="" action="ppaction://hlinkshowjump?jump=nextslide" highlightClick="1"/>
          </p:cNvPr>
          <p:cNvSpPr/>
          <p:nvPr/>
        </p:nvSpPr>
        <p:spPr>
          <a:xfrm>
            <a:off x="2743200" y="6324600"/>
            <a:ext cx="3352800" cy="5334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Карта Завоевательных походов</a:t>
            </a:r>
          </a:p>
        </p:txBody>
      </p:sp>
    </p:spTree>
    <p:extLst>
      <p:ext uri="{BB962C8B-B14F-4D97-AF65-F5344CB8AC3E}">
        <p14:creationId xmlns:p14="http://schemas.microsoft.com/office/powerpoint/2010/main" val="153106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3" descr="C:\Users\Сергей Александрович\Desktop\завоевательные походы пункт 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04800"/>
            <a:ext cx="89011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30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Политическое устройство исламского (теократического) государства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1412776"/>
            <a:ext cx="3168352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Халиф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2852936"/>
            <a:ext cx="3320752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Эмиры</a:t>
            </a:r>
            <a:endParaRPr lang="ru-RU" sz="3600" b="1" dirty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28035" y="4030198"/>
            <a:ext cx="4536504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Чиновники ; военные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075333" y="2403925"/>
            <a:ext cx="342884" cy="552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84534" y="3753836"/>
            <a:ext cx="342884" cy="552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5013176"/>
            <a:ext cx="8280920" cy="17281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Халифат</a:t>
            </a:r>
            <a:r>
              <a:rPr lang="ru-RU" sz="2400" b="1" i="1" u="sng" dirty="0" smtClean="0">
                <a:solidFill>
                  <a:schemeClr val="tx1"/>
                </a:solidFill>
              </a:rPr>
              <a:t> -с</a:t>
            </a:r>
            <a:r>
              <a:rPr lang="ru-RU" sz="2400" dirty="0" smtClean="0">
                <a:solidFill>
                  <a:schemeClr val="tx1"/>
                </a:solidFill>
              </a:rPr>
              <a:t>истема</a:t>
            </a:r>
            <a:r>
              <a:rPr lang="ru-RU" sz="2400" dirty="0">
                <a:solidFill>
                  <a:schemeClr val="tx1"/>
                </a:solidFill>
              </a:rPr>
              <a:t> исламского теократического государства, либо феодальное арабо-мусульманское государство, созданное пророком Мухаммедом и впоследствии возглавляемое </a:t>
            </a:r>
            <a:r>
              <a:rPr lang="ru-RU" sz="2400" dirty="0" smtClean="0">
                <a:solidFill>
                  <a:schemeClr val="tx1"/>
                </a:solidFill>
              </a:rPr>
              <a:t>халифами.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Подумайте!!!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Вспомните теократическое государство, и докажите, что Арабский халифат был таковым.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принятие монотеистической религии способствовало политическому объединению арабов? Моно ли найти аналоги этому явлению в истории других народов?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Можно ли считать Арабский халифат типичным восточным государством? Ответ обоснуйте.</a:t>
            </a:r>
          </a:p>
        </p:txBody>
      </p:sp>
    </p:spTree>
    <p:extLst>
      <p:ext uri="{BB962C8B-B14F-4D97-AF65-F5344CB8AC3E}">
        <p14:creationId xmlns:p14="http://schemas.microsoft.com/office/powerpoint/2010/main" val="25439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467600" cy="2971800"/>
          </a:xfrm>
        </p:spPr>
        <p:txBody>
          <a:bodyPr/>
          <a:lstStyle/>
          <a:p>
            <a:pPr algn="ctr"/>
            <a:r>
              <a:rPr lang="ru-RU" smtClean="0"/>
              <a:t>Арабский халифат во второй половине </a:t>
            </a:r>
            <a:r>
              <a:rPr lang="en-US" smtClean="0"/>
              <a:t>VII-X </a:t>
            </a:r>
            <a:r>
              <a:rPr lang="ru-RU" smtClean="0"/>
              <a:t>в.</a:t>
            </a:r>
          </a:p>
        </p:txBody>
      </p:sp>
    </p:spTree>
    <p:extLst>
      <p:ext uri="{BB962C8B-B14F-4D97-AF65-F5344CB8AC3E}">
        <p14:creationId xmlns:p14="http://schemas.microsoft.com/office/powerpoint/2010/main" val="264871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Халиаф Маувия </a:t>
            </a:r>
            <a:r>
              <a:rPr lang="en-US" smtClean="0"/>
              <a:t>I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57400"/>
            <a:ext cx="4343400" cy="3535363"/>
          </a:xfrm>
        </p:spPr>
        <p:txBody>
          <a:bodyPr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Стал основателем династии </a:t>
            </a:r>
            <a:r>
              <a:rPr lang="ru-RU" dirty="0" err="1" smtClean="0"/>
              <a:t>Омейядов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Сделал власть Халифов наследственной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Столицей Халифата </a:t>
            </a:r>
            <a:r>
              <a:rPr lang="ru-RU" dirty="0" err="1" smtClean="0"/>
              <a:t>Омейдов</a:t>
            </a:r>
            <a:r>
              <a:rPr lang="ru-RU" dirty="0" smtClean="0"/>
              <a:t> стал сирийский город Дамаск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7652" name="Picture 2" descr="C:\Users\Сергей Александрович\Desktop\saint-john-of-damas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657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95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latin typeface="Book Antiqua" pitchFamily="18" charset="0"/>
              </a:rPr>
              <a:t>Походы арабов</a:t>
            </a:r>
            <a:br>
              <a:rPr lang="ru-RU" sz="4800" b="1" i="1" dirty="0" smtClean="0">
                <a:latin typeface="Book Antiqua" pitchFamily="18" charset="0"/>
              </a:rPr>
            </a:br>
            <a:endParaRPr lang="ru-RU" dirty="0"/>
          </a:p>
        </p:txBody>
      </p:sp>
      <p:pic>
        <p:nvPicPr>
          <p:cNvPr id="28675" name="Picture 2" descr="C:\Users\Сергей Александрович\Desktop\походы арабов в 3 пункте 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838200"/>
            <a:ext cx="87280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1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Восстания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143000"/>
          </a:xfrm>
        </p:spPr>
        <p:txBody>
          <a:bodyPr/>
          <a:lstStyle/>
          <a:p>
            <a:pPr algn="ctr"/>
            <a:r>
              <a:rPr lang="ru-RU" sz="2000" smtClean="0"/>
              <a:t>В середине </a:t>
            </a:r>
            <a:r>
              <a:rPr lang="en-US" sz="2000" smtClean="0"/>
              <a:t>VII </a:t>
            </a:r>
            <a:r>
              <a:rPr lang="ru-RU" sz="2000" smtClean="0"/>
              <a:t>в. Противники Омейядов в том числе и шииты, объединились, что позволило им захватить власть в халифате.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191000" y="-685800"/>
            <a:ext cx="381000" cy="662940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971800" y="2819400"/>
            <a:ext cx="2895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Возник чиновничий аппарат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67200" y="3505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3" name="Содержимое 2"/>
          <p:cNvSpPr txBox="1">
            <a:spLocks/>
          </p:cNvSpPr>
          <p:nvPr/>
        </p:nvSpPr>
        <p:spPr bwMode="auto">
          <a:xfrm>
            <a:off x="457200" y="3962400"/>
            <a:ext cx="74676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ru-RU" sz="2000"/>
              <a:t>Но в </a:t>
            </a:r>
            <a:r>
              <a:rPr lang="en-US" sz="2000"/>
              <a:t>I</a:t>
            </a:r>
            <a:r>
              <a:rPr lang="ru-RU" sz="2000"/>
              <a:t>Х</a:t>
            </a:r>
            <a:r>
              <a:rPr lang="en-US" sz="2000"/>
              <a:t> </a:t>
            </a:r>
            <a:r>
              <a:rPr lang="ru-RU" sz="2000"/>
              <a:t>в. власть багдадских халифов стала ослабевать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343400" y="4343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819400" y="4724400"/>
            <a:ext cx="3276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Халифат распался на независимые государства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3581400" y="1371600"/>
            <a:ext cx="1143000" cy="7848600"/>
          </a:xfrm>
          <a:prstGeom prst="leftBrace">
            <a:avLst>
              <a:gd name="adj1" fmla="val 74203"/>
              <a:gd name="adj2" fmla="val 501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81000" y="5867400"/>
            <a:ext cx="7467600" cy="7921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3000" dirty="0">
                <a:latin typeface="+mn-lt"/>
              </a:rPr>
              <a:t>Не смотря на все, ислам стали исповедовать теперь еще и жители Северной Индии и Юго-Восточной Азии</a:t>
            </a:r>
          </a:p>
        </p:txBody>
      </p:sp>
    </p:spTree>
    <p:extLst>
      <p:ext uri="{BB962C8B-B14F-4D97-AF65-F5344CB8AC3E}">
        <p14:creationId xmlns:p14="http://schemas.microsoft.com/office/powerpoint/2010/main" val="346079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Подумайте!!!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факторы способствовали единству Арабского халифата, а какие – его распаду?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3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628384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Вспомним!!!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820472" cy="5904656"/>
          </a:xfrm>
        </p:spPr>
        <p:txBody>
          <a:bodyPr>
            <a:noAutofit/>
          </a:bodyPr>
          <a:lstStyle/>
          <a:p>
            <a:pPr algn="l"/>
            <a:r>
              <a:rPr lang="ru-RU" sz="2200" b="1" i="1" u="sng" dirty="0" smtClean="0">
                <a:solidFill>
                  <a:srgbClr val="FF0000"/>
                </a:solidFill>
              </a:rPr>
              <a:t>Автократия</a:t>
            </a:r>
            <a:r>
              <a:rPr lang="ru-RU" sz="2200" dirty="0" smtClean="0">
                <a:solidFill>
                  <a:schemeClr val="tx1"/>
                </a:solidFill>
              </a:rPr>
              <a:t>-</a:t>
            </a:r>
            <a:r>
              <a:rPr lang="ru-RU" sz="2200" dirty="0">
                <a:solidFill>
                  <a:schemeClr val="tx1"/>
                </a:solidFill>
              </a:rPr>
              <a:t>одна из форм правления, основанная на неограниченном и бесконтрольном полновластии одного лица в государстве.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l"/>
            <a:r>
              <a:rPr lang="ru-RU" sz="2200" b="1" i="1" u="sng" dirty="0" err="1" smtClean="0">
                <a:solidFill>
                  <a:srgbClr val="FF0000"/>
                </a:solidFill>
              </a:rPr>
              <a:t>Стратиоты</a:t>
            </a:r>
            <a:r>
              <a:rPr lang="ru-RU" sz="2200" dirty="0" smtClean="0">
                <a:solidFill>
                  <a:schemeClr val="tx1"/>
                </a:solidFill>
              </a:rPr>
              <a:t>-</a:t>
            </a:r>
            <a:r>
              <a:rPr lang="ru-RU" sz="2200" dirty="0">
                <a:solidFill>
                  <a:schemeClr val="tx1"/>
                </a:solidFill>
              </a:rPr>
              <a:t>в Византийской империи так назывались воины, набиравшиеся из свободных крестьян, обязанные служить в ополчении </a:t>
            </a:r>
            <a:r>
              <a:rPr lang="ru-RU" sz="2200" dirty="0" err="1">
                <a:solidFill>
                  <a:schemeClr val="tx1"/>
                </a:solidFill>
              </a:rPr>
              <a:t>фемы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l"/>
            <a:r>
              <a:rPr lang="ru-RU" sz="2200" b="1" i="1" u="sng" dirty="0" smtClean="0">
                <a:solidFill>
                  <a:srgbClr val="FF0000"/>
                </a:solidFill>
              </a:rPr>
              <a:t>Иконоборчество</a:t>
            </a:r>
            <a:r>
              <a:rPr lang="ru-RU" sz="2200" dirty="0" smtClean="0">
                <a:solidFill>
                  <a:schemeClr val="tx1"/>
                </a:solidFill>
              </a:rPr>
              <a:t>-</a:t>
            </a:r>
            <a:r>
              <a:rPr lang="ru-RU" sz="2200" dirty="0">
                <a:solidFill>
                  <a:schemeClr val="tx1"/>
                </a:solidFill>
              </a:rPr>
              <a:t> религиозно-политическое движение в Византии в VIII — начале IX веков, направленное против почитания икон.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l"/>
            <a:r>
              <a:rPr lang="ru-RU" sz="2200" b="1" i="1" u="sng" dirty="0" smtClean="0">
                <a:solidFill>
                  <a:srgbClr val="FF0000"/>
                </a:solidFill>
              </a:rPr>
              <a:t>Икона</a:t>
            </a:r>
            <a:r>
              <a:rPr lang="ru-RU" sz="2200" dirty="0" smtClean="0">
                <a:solidFill>
                  <a:schemeClr val="tx1"/>
                </a:solidFill>
              </a:rPr>
              <a:t>-</a:t>
            </a:r>
            <a:r>
              <a:rPr lang="ru-RU" sz="2200" dirty="0">
                <a:solidFill>
                  <a:schemeClr val="tx1"/>
                </a:solidFill>
              </a:rPr>
              <a:t> священное изображение лиц или событий библейской или церковной истории.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l"/>
            <a:r>
              <a:rPr lang="ru-RU" sz="2200" b="1" i="1" u="sng" dirty="0" smtClean="0">
                <a:solidFill>
                  <a:srgbClr val="FF0000"/>
                </a:solidFill>
              </a:rPr>
              <a:t>Исихазм</a:t>
            </a:r>
            <a:r>
              <a:rPr lang="ru-RU" sz="2200" dirty="0" smtClean="0">
                <a:solidFill>
                  <a:schemeClr val="tx1"/>
                </a:solidFill>
              </a:rPr>
              <a:t>-</a:t>
            </a:r>
            <a:r>
              <a:rPr lang="ru-RU" sz="2200" dirty="0">
                <a:solidFill>
                  <a:schemeClr val="tx1"/>
                </a:solidFill>
              </a:rPr>
              <a:t> христианское мистическое мировоззрение, древняя традиция духовной практики, составляющая основу православного аскетизма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200" b="1" i="1" u="sng" dirty="0" smtClean="0">
                <a:solidFill>
                  <a:srgbClr val="FF0000"/>
                </a:solidFill>
              </a:rPr>
              <a:t>Империя</a:t>
            </a:r>
            <a:r>
              <a:rPr lang="ru-RU" sz="2200" dirty="0" smtClean="0">
                <a:solidFill>
                  <a:schemeClr val="tx1"/>
                </a:solidFill>
              </a:rPr>
              <a:t>-</a:t>
            </a:r>
            <a:r>
              <a:rPr lang="ru-RU" sz="2200" dirty="0">
                <a:solidFill>
                  <a:schemeClr val="tx1"/>
                </a:solidFill>
              </a:rPr>
              <a:t>могущественная держава, объединяющая разные народы и территории в единое государство с единым политическим центром, играющая заметную роль в регионе или даже во всем мире.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42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7467600" cy="2971800"/>
          </a:xfrm>
        </p:spPr>
        <p:txBody>
          <a:bodyPr/>
          <a:lstStyle/>
          <a:p>
            <a:pPr algn="ctr"/>
            <a:r>
              <a:rPr lang="ru-RU" sz="5400" smtClean="0"/>
              <a:t>Мусульманская 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350976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Работа по группам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2792" cy="9061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Пункт 4. </a:t>
            </a:r>
            <a:r>
              <a:rPr lang="ru-RU" dirty="0" err="1" smtClean="0"/>
              <a:t>Мусульмано</a:t>
            </a:r>
            <a:r>
              <a:rPr lang="ru-RU" dirty="0" smtClean="0"/>
              <a:t>-арабские государства в Европе и их культура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Вопрос.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Какова роль арабов в распространении знаний и культуры в средневековой Европе?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7" y="1268761"/>
            <a:ext cx="4042793" cy="648072"/>
          </a:xfrm>
        </p:spPr>
        <p:txBody>
          <a:bodyPr/>
          <a:lstStyle/>
          <a:p>
            <a:r>
              <a:rPr lang="ru-RU" dirty="0" smtClean="0"/>
              <a:t>Пункт 6. Османская империя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Вопрос.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Какую роль в европейской истории сыграла Османская империя?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94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Арабские труды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Труды знаменитых мудрецов таких как Аристотеля, Платона - специально были переведены на арабский язык.</a:t>
            </a:r>
          </a:p>
          <a:p>
            <a:r>
              <a:rPr lang="ru-RU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Арабы проявляли себя в то время в: медицине, астрономии, географии. математике.</a:t>
            </a:r>
          </a:p>
          <a:p>
            <a:r>
              <a:rPr lang="ru-RU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Так же арабы позаимствовали десятичную систему счета у Индийцев. Так появились арабские цифры</a:t>
            </a:r>
            <a:r>
              <a:rPr lang="ru-RU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Каллигра́фия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(от </a:t>
            </a:r>
            <a:r>
              <a:rPr lang="ru-RU" dirty="0" smtClean="0"/>
              <a:t>греч.</a:t>
            </a:r>
            <a:r>
              <a:rPr lang="ru-RU" dirty="0"/>
              <a:t> </a:t>
            </a:r>
            <a:r>
              <a:rPr lang="ru-RU" dirty="0" smtClean="0"/>
              <a:t>κα</a:t>
            </a:r>
            <a:r>
              <a:rPr lang="ru-RU" dirty="0" err="1" smtClean="0"/>
              <a:t>λλιγρ</a:t>
            </a:r>
            <a:r>
              <a:rPr lang="ru-RU" dirty="0" smtClean="0"/>
              <a:t>αφία</a:t>
            </a:r>
            <a:r>
              <a:rPr lang="ru-RU" dirty="0"/>
              <a:t> — «красивый почерк») — одна из отраслей изобразительного искусства. Ещё каллиграфию часто называют искусством красивого </a:t>
            </a:r>
            <a:r>
              <a:rPr lang="ru-RU" dirty="0" smtClean="0"/>
              <a:t>письма  </a:t>
            </a:r>
          </a:p>
        </p:txBody>
      </p:sp>
    </p:spTree>
    <p:extLst>
      <p:ext uri="{BB962C8B-B14F-4D97-AF65-F5344CB8AC3E}">
        <p14:creationId xmlns:p14="http://schemas.microsoft.com/office/powerpoint/2010/main" val="321283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домашнее  задание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4497363"/>
          </a:xfrm>
        </p:spPr>
        <p:txBody>
          <a:bodyPr/>
          <a:lstStyle/>
          <a:p>
            <a:r>
              <a:rPr lang="ru-RU" dirty="0" smtClean="0"/>
              <a:t>Стр. 151 задание 4 или 5 </a:t>
            </a:r>
            <a:r>
              <a:rPr lang="ru-RU" sz="2000" dirty="0" smtClean="0"/>
              <a:t>(под треугольниками) </a:t>
            </a:r>
          </a:p>
          <a:p>
            <a:r>
              <a:rPr lang="ru-RU" dirty="0" smtClean="0"/>
              <a:t>Повторить §10,11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</a:t>
            </a:r>
            <a:br>
              <a:rPr lang="ru-RU" dirty="0" smtClean="0"/>
            </a:br>
            <a:r>
              <a:rPr lang="ru-RU" dirty="0" smtClean="0"/>
              <a:t>«Плач и падение Константинополя»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Вопросы </a:t>
            </a:r>
            <a:r>
              <a:rPr lang="ru-RU" b="1" i="1" u="sng" smtClean="0"/>
              <a:t>к документу:</a:t>
            </a:r>
            <a:endParaRPr lang="ru-RU" b="1" i="1" u="sng" dirty="0" smtClean="0"/>
          </a:p>
          <a:p>
            <a:r>
              <a:rPr lang="ru-RU" dirty="0" smtClean="0"/>
              <a:t>В чем автор плача видит причины падения Константинополя? </a:t>
            </a:r>
          </a:p>
          <a:p>
            <a:r>
              <a:rPr lang="ru-RU" dirty="0" smtClean="0"/>
              <a:t>Все ли они на ваш взгляд объективны?</a:t>
            </a:r>
          </a:p>
          <a:p>
            <a:r>
              <a:rPr lang="ru-RU" dirty="0" smtClean="0"/>
              <a:t>Какие причины не были названы?</a:t>
            </a:r>
          </a:p>
          <a:p>
            <a:r>
              <a:rPr lang="ru-RU" dirty="0" smtClean="0"/>
              <a:t>К кому обращается автор за помощью?</a:t>
            </a:r>
          </a:p>
          <a:p>
            <a:r>
              <a:rPr lang="ru-RU" dirty="0" smtClean="0"/>
              <a:t>Как вы думаете почему эта помощь не последовала?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2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Исламский мир в Средние века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552" y="2780927"/>
            <a:ext cx="3957836" cy="3345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u="sng" dirty="0" smtClean="0"/>
              <a:t>В Европе</a:t>
            </a:r>
          </a:p>
          <a:p>
            <a:pPr marL="0" indent="0">
              <a:buNone/>
            </a:pPr>
            <a:r>
              <a:rPr lang="ru-RU" sz="2800" dirty="0" smtClean="0"/>
              <a:t>Вассально-ленные отношения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923928" y="2708920"/>
            <a:ext cx="4968552" cy="3888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u="sng" dirty="0" smtClean="0"/>
              <a:t>На Востоке</a:t>
            </a:r>
          </a:p>
          <a:p>
            <a:pPr marL="0" indent="0">
              <a:buNone/>
            </a:pPr>
            <a:r>
              <a:rPr lang="ru-RU" sz="2800" dirty="0" smtClean="0"/>
              <a:t>Власть-собственность, государство в лице правителя оставалось верховным собственником земли, земля перераспределялась государством в форме ренты -найма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268760"/>
            <a:ext cx="7560840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Вспомните !!!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являлось социально-экономической и социально –политической основой  европейского средневековья?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7467600" cy="1143000"/>
          </a:xfrm>
        </p:spPr>
        <p:txBody>
          <a:bodyPr/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Возникновение ислама</a:t>
            </a:r>
            <a:endParaRPr lang="ru-RU" sz="2800" b="1" i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2438400" y="762000"/>
            <a:ext cx="3124200" cy="871538"/>
          </a:xfrm>
          <a:prstGeom prst="roundRect">
            <a:avLst>
              <a:gd name="adj" fmla="val 1031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Средние века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819400" y="2133600"/>
            <a:ext cx="2438400" cy="7191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VII </a:t>
            </a:r>
            <a:r>
              <a:rPr lang="ru-RU" sz="2800" b="1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в.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2895600" y="3505200"/>
            <a:ext cx="2057400" cy="838200"/>
          </a:xfrm>
          <a:prstGeom prst="roundRect">
            <a:avLst>
              <a:gd name="adj" fmla="val 27685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Аравийский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omic Sans MS" pitchFamily="66" charset="0"/>
                <a:cs typeface="Andalus" pitchFamily="18" charset="-78"/>
              </a:rPr>
              <a:t>полуостров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657600" y="1676400"/>
            <a:ext cx="609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657600" y="2895600"/>
            <a:ext cx="609600" cy="609600"/>
          </a:xfrm>
          <a:prstGeom prst="downArrow">
            <a:avLst>
              <a:gd name="adj1" fmla="val 40909"/>
              <a:gd name="adj2" fmla="val 5202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8" name="AutoShape 4"/>
          <p:cNvSpPr>
            <a:spLocks noChangeArrowheads="1"/>
          </p:cNvSpPr>
          <p:nvPr/>
        </p:nvSpPr>
        <p:spPr bwMode="auto">
          <a:xfrm>
            <a:off x="2819400" y="5029200"/>
            <a:ext cx="2438400" cy="7191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u="sng">
                <a:solidFill>
                  <a:schemeClr val="bg1"/>
                </a:solidFill>
                <a:latin typeface="Comic Sans MS" pitchFamily="66" charset="0"/>
                <a:cs typeface="Andalus" pitchFamily="18" charset="-78"/>
                <a:hlinkClick r:id="" action="ppaction://noaction"/>
              </a:rPr>
              <a:t>Ислам</a:t>
            </a:r>
            <a:endParaRPr lang="ru-RU" sz="2800" b="1" u="sng">
              <a:solidFill>
                <a:schemeClr val="bg1"/>
              </a:solidFill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657600" y="4419600"/>
            <a:ext cx="609600" cy="609600"/>
          </a:xfrm>
          <a:prstGeom prst="downArrow">
            <a:avLst>
              <a:gd name="adj1" fmla="val 40909"/>
              <a:gd name="adj2" fmla="val 520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76056" y="4724400"/>
            <a:ext cx="4067944" cy="18729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Исла́м</a:t>
            </a:r>
            <a:r>
              <a:rPr lang="vi-VN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— </a:t>
            </a:r>
            <a:r>
              <a:rPr lang="vi-VN" dirty="0">
                <a:solidFill>
                  <a:schemeClr val="tx1"/>
                </a:solidFill>
              </a:rPr>
              <a:t>монотеистическая авраамическая мировая религия.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animBg="1"/>
      <p:bldP spid="10244" grpId="0" animBg="1"/>
      <p:bldP spid="10245" grpId="0" animBg="1"/>
      <p:bldP spid="102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686800" cy="1447800"/>
          </a:xfrm>
        </p:spPr>
        <p:txBody>
          <a:bodyPr/>
          <a:lstStyle/>
          <a:p>
            <a:r>
              <a:rPr lang="ru-RU" sz="4000" b="1" smtClean="0">
                <a:latin typeface="Monotype Corsiva" pitchFamily="66" charset="0"/>
                <a:cs typeface="AngsanaUPC" pitchFamily="18" charset="-34"/>
              </a:rPr>
              <a:t>Страны которые включил  в себя Ислам</a:t>
            </a:r>
          </a:p>
        </p:txBody>
      </p:sp>
      <p:sp>
        <p:nvSpPr>
          <p:cNvPr id="4" name="Овал 3"/>
          <p:cNvSpPr/>
          <p:nvPr/>
        </p:nvSpPr>
        <p:spPr>
          <a:xfrm>
            <a:off x="457200" y="2362200"/>
            <a:ext cx="22860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Азия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2667000" y="1219200"/>
            <a:ext cx="2769096" cy="990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Африка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5715000" y="2209800"/>
            <a:ext cx="2385392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Европа</a:t>
            </a:r>
          </a:p>
        </p:txBody>
      </p:sp>
      <p:cxnSp>
        <p:nvCxnSpPr>
          <p:cNvPr id="8" name="Прямая со стрелкой 7"/>
          <p:cNvCxnSpPr>
            <a:stCxn id="6" idx="4"/>
            <a:endCxn id="13" idx="3"/>
          </p:cNvCxnSpPr>
          <p:nvPr/>
        </p:nvCxnSpPr>
        <p:spPr>
          <a:xfrm flipH="1">
            <a:off x="4724400" y="3276600"/>
            <a:ext cx="2183296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4"/>
            <a:endCxn id="13" idx="0"/>
          </p:cNvCxnSpPr>
          <p:nvPr/>
        </p:nvCxnSpPr>
        <p:spPr>
          <a:xfrm flipH="1">
            <a:off x="3733800" y="2209800"/>
            <a:ext cx="317748" cy="256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4"/>
            <a:endCxn id="13" idx="1"/>
          </p:cNvCxnSpPr>
          <p:nvPr/>
        </p:nvCxnSpPr>
        <p:spPr>
          <a:xfrm>
            <a:off x="1600200" y="3276600"/>
            <a:ext cx="1143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перфолента 12"/>
          <p:cNvSpPr/>
          <p:nvPr/>
        </p:nvSpPr>
        <p:spPr>
          <a:xfrm>
            <a:off x="2743200" y="4648200"/>
            <a:ext cx="1981200" cy="12192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bg1"/>
                </a:solidFill>
                <a:latin typeface="Arial Black" pitchFamily="34" charset="0"/>
              </a:rPr>
              <a:t>ИСЛАМ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7543800" y="6019800"/>
            <a:ext cx="1371600" cy="838200"/>
          </a:xfrm>
          <a:prstGeom prst="homePlate">
            <a:avLst>
              <a:gd name="adj" fmla="val 33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hlinkClick r:id="" action="ppaction://noaction"/>
              </a:rPr>
              <a:t>Карта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170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ергей Александрович\Documents\ICQ\385226527\ReceivedFiles\386263630 [Эгоистка]_\y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45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75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latin typeface="Book Antiqua" pitchFamily="18" charset="0"/>
              </a:rPr>
              <a:t>Святилище</a:t>
            </a:r>
            <a:br>
              <a:rPr lang="ru-RU" sz="4800" b="1" i="1" dirty="0" smtClean="0"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600" i="1" smtClean="0">
                <a:latin typeface="Comic Sans MS" pitchFamily="66" charset="0"/>
              </a:rPr>
              <a:t>Главным святилищем всех арабских племен </a:t>
            </a:r>
            <a:r>
              <a:rPr lang="en-US" sz="2600" i="1" smtClean="0">
                <a:latin typeface="Comic Sans MS" pitchFamily="66" charset="0"/>
              </a:rPr>
              <a:t>VII </a:t>
            </a:r>
            <a:r>
              <a:rPr lang="ru-RU" sz="2600" i="1" smtClean="0">
                <a:latin typeface="Comic Sans MS" pitchFamily="66" charset="0"/>
              </a:rPr>
              <a:t>века была находившаяся в </a:t>
            </a:r>
            <a:r>
              <a:rPr lang="ru-RU" sz="2600" b="1" smtClean="0"/>
              <a:t>Мекке Кааба </a:t>
            </a:r>
            <a:r>
              <a:rPr lang="ru-RU" sz="2600" i="1" smtClean="0">
                <a:latin typeface="Comic Sans MS" pitchFamily="66" charset="0"/>
              </a:rPr>
              <a:t>- здание кубической формы, покрытое со всех сторон черным шелком, в один из углов которого вмурован </a:t>
            </a:r>
            <a:r>
              <a:rPr lang="ru-RU" sz="2600" b="1" smtClean="0"/>
              <a:t>священный черный </a:t>
            </a:r>
            <a:r>
              <a:rPr lang="ru-RU" sz="2600" b="1" i="1" smtClean="0"/>
              <a:t>камень</a:t>
            </a:r>
            <a:r>
              <a:rPr lang="ru-RU" sz="2600" i="1" smtClean="0">
                <a:latin typeface="Comic Sans MS" pitchFamily="66" charset="0"/>
              </a:rPr>
              <a:t>, упавший с неба(метеорит).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6781800" y="6096000"/>
            <a:ext cx="1524000" cy="381000"/>
          </a:xfrm>
          <a:prstGeom prst="actionButtonBlank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Святилище</a:t>
            </a:r>
          </a:p>
        </p:txBody>
      </p:sp>
    </p:spTree>
    <p:extLst>
      <p:ext uri="{BB962C8B-B14F-4D97-AF65-F5344CB8AC3E}">
        <p14:creationId xmlns:p14="http://schemas.microsoft.com/office/powerpoint/2010/main" val="342117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797</Words>
  <Application>Microsoft Office PowerPoint</Application>
  <PresentationFormat>Экран (4:3)</PresentationFormat>
  <Paragraphs>150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Вспомним!!!</vt:lpstr>
      <vt:lpstr>Вспомним!!!</vt:lpstr>
      <vt:lpstr>Вспомним!!!</vt:lpstr>
      <vt:lpstr>Документ «Плач и падение Константинополя»</vt:lpstr>
      <vt:lpstr>Исламский мир в Средние века</vt:lpstr>
      <vt:lpstr>Возникновение ислама</vt:lpstr>
      <vt:lpstr>Страны которые включил  в себя Ислам</vt:lpstr>
      <vt:lpstr>Презентация PowerPoint</vt:lpstr>
      <vt:lpstr>Святилище </vt:lpstr>
      <vt:lpstr>Презентация PowerPoint</vt:lpstr>
      <vt:lpstr>Мухаммед и Аллах</vt:lpstr>
      <vt:lpstr>Презентация PowerPoint</vt:lpstr>
      <vt:lpstr>7 догматов ислама</vt:lpstr>
      <vt:lpstr>Направления в исламе Шииты  и  сунниты</vt:lpstr>
      <vt:lpstr>Презентация PowerPoint</vt:lpstr>
      <vt:lpstr>Социальная структура мусульман в средние века</vt:lpstr>
      <vt:lpstr>Территория распространения Ислама в наше время</vt:lpstr>
      <vt:lpstr>Подумайте!!!</vt:lpstr>
      <vt:lpstr>Победа ислама в Аравии и начало арабских завоеваний</vt:lpstr>
      <vt:lpstr>Халифы мусульманской общины </vt:lpstr>
      <vt:lpstr>Завоевательные походы арабов </vt:lpstr>
      <vt:lpstr>Презентация PowerPoint</vt:lpstr>
      <vt:lpstr>Политическое устройство исламского (теократического) государства</vt:lpstr>
      <vt:lpstr>Подумайте!!!</vt:lpstr>
      <vt:lpstr>Арабский халифат во второй половине VII-X в.</vt:lpstr>
      <vt:lpstr>Халиаф Маувия I</vt:lpstr>
      <vt:lpstr>Походы арабов </vt:lpstr>
      <vt:lpstr>Восстания</vt:lpstr>
      <vt:lpstr>Подумайте!!!</vt:lpstr>
      <vt:lpstr>Мусульманская культура</vt:lpstr>
      <vt:lpstr>Работа по группам</vt:lpstr>
      <vt:lpstr>Арабские труды</vt:lpstr>
      <vt:lpstr>домашнее 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Вспомним!!!</dc:title>
  <dc:creator>User</dc:creator>
  <cp:lastModifiedBy>User</cp:lastModifiedBy>
  <cp:revision>16</cp:revision>
  <dcterms:created xsi:type="dcterms:W3CDTF">2014-10-12T05:51:08Z</dcterms:created>
  <dcterms:modified xsi:type="dcterms:W3CDTF">2014-10-12T13:46:48Z</dcterms:modified>
</cp:coreProperties>
</file>