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АМ" initials="Ф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F8387-93EE-4089-9B4F-94C04521AC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A88BB8-9C75-4087-94AC-258961EF78F1}">
      <dgm:prSet/>
      <dgm:spPr/>
      <dgm:t>
        <a:bodyPr/>
        <a:lstStyle/>
        <a:p>
          <a:pPr rtl="0"/>
          <a:r>
            <a:rPr lang="ru-RU" dirty="0" smtClean="0"/>
            <a:t>Нужны  сетевые платы, </a:t>
          </a:r>
          <a:endParaRPr lang="ru-RU" dirty="0"/>
        </a:p>
      </dgm:t>
    </dgm:pt>
    <dgm:pt modelId="{87056A5E-7EAB-44FA-AF55-56ED6DCF8CE4}" type="parTrans" cxnId="{FE350BB2-2D73-47E3-991F-134FC6DB0B7F}">
      <dgm:prSet/>
      <dgm:spPr/>
      <dgm:t>
        <a:bodyPr/>
        <a:lstStyle/>
        <a:p>
          <a:endParaRPr lang="ru-RU"/>
        </a:p>
      </dgm:t>
    </dgm:pt>
    <dgm:pt modelId="{5B803FE0-8998-4200-BB19-1A30BCFEAA88}" type="sibTrans" cxnId="{FE350BB2-2D73-47E3-991F-134FC6DB0B7F}">
      <dgm:prSet/>
      <dgm:spPr/>
      <dgm:t>
        <a:bodyPr/>
        <a:lstStyle/>
        <a:p>
          <a:endParaRPr lang="ru-RU"/>
        </a:p>
      </dgm:t>
    </dgm:pt>
    <dgm:pt modelId="{B47AA61C-D377-42FC-A258-E71D2E0C72C9}">
      <dgm:prSet/>
      <dgm:spPr/>
      <dgm:t>
        <a:bodyPr/>
        <a:lstStyle/>
        <a:p>
          <a:pPr rtl="0"/>
          <a:r>
            <a:rPr lang="ru-RU" dirty="0" smtClean="0"/>
            <a:t> программное обеспечение</a:t>
          </a:r>
          <a:endParaRPr lang="ru-RU" dirty="0"/>
        </a:p>
      </dgm:t>
    </dgm:pt>
    <dgm:pt modelId="{8B55E22B-7BD6-4741-A48A-7FC187163A7D}" type="parTrans" cxnId="{0F333831-DE3F-4FF6-A888-E3B8A4F2B7E1}">
      <dgm:prSet/>
      <dgm:spPr/>
      <dgm:t>
        <a:bodyPr/>
        <a:lstStyle/>
        <a:p>
          <a:endParaRPr lang="ru-RU"/>
        </a:p>
      </dgm:t>
    </dgm:pt>
    <dgm:pt modelId="{AC2A7F7A-0DDF-483A-8AD6-1BDE6F5A8152}" type="sibTrans" cxnId="{0F333831-DE3F-4FF6-A888-E3B8A4F2B7E1}">
      <dgm:prSet/>
      <dgm:spPr/>
      <dgm:t>
        <a:bodyPr/>
        <a:lstStyle/>
        <a:p>
          <a:endParaRPr lang="ru-RU"/>
        </a:p>
      </dgm:t>
    </dgm:pt>
    <dgm:pt modelId="{7E0C75D8-82BE-4CBB-A55E-B16CBDFF547C}" type="pres">
      <dgm:prSet presAssocID="{EFBF8387-93EE-4089-9B4F-94C04521AC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9F98E2-7EA6-4602-A524-F721B36F31D8}" type="pres">
      <dgm:prSet presAssocID="{36A88BB8-9C75-4087-94AC-258961EF78F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FF898-1A2C-4613-A304-A532DD5CD606}" type="pres">
      <dgm:prSet presAssocID="{5B803FE0-8998-4200-BB19-1A30BCFEAA88}" presName="sibTrans" presStyleLbl="sibTrans2D1" presStyleIdx="0" presStyleCnt="1"/>
      <dgm:spPr/>
      <dgm:t>
        <a:bodyPr/>
        <a:lstStyle/>
        <a:p>
          <a:endParaRPr lang="ru-RU"/>
        </a:p>
      </dgm:t>
    </dgm:pt>
    <dgm:pt modelId="{FF6D5195-0A2D-435A-83B4-98B45C43162B}" type="pres">
      <dgm:prSet presAssocID="{5B803FE0-8998-4200-BB19-1A30BCFEAA88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F3A2D06-4B8C-46E8-A8E1-E07B63AE8AF2}" type="pres">
      <dgm:prSet presAssocID="{B47AA61C-D377-42FC-A258-E71D2E0C72C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333831-DE3F-4FF6-A888-E3B8A4F2B7E1}" srcId="{EFBF8387-93EE-4089-9B4F-94C04521ACD9}" destId="{B47AA61C-D377-42FC-A258-E71D2E0C72C9}" srcOrd="1" destOrd="0" parTransId="{8B55E22B-7BD6-4741-A48A-7FC187163A7D}" sibTransId="{AC2A7F7A-0DDF-483A-8AD6-1BDE6F5A8152}"/>
    <dgm:cxn modelId="{F1F49C1E-948D-429F-A59A-DAB01EDE282F}" type="presOf" srcId="{36A88BB8-9C75-4087-94AC-258961EF78F1}" destId="{BF9F98E2-7EA6-4602-A524-F721B36F31D8}" srcOrd="0" destOrd="0" presId="urn:microsoft.com/office/officeart/2005/8/layout/process1"/>
    <dgm:cxn modelId="{FE350BB2-2D73-47E3-991F-134FC6DB0B7F}" srcId="{EFBF8387-93EE-4089-9B4F-94C04521ACD9}" destId="{36A88BB8-9C75-4087-94AC-258961EF78F1}" srcOrd="0" destOrd="0" parTransId="{87056A5E-7EAB-44FA-AF55-56ED6DCF8CE4}" sibTransId="{5B803FE0-8998-4200-BB19-1A30BCFEAA88}"/>
    <dgm:cxn modelId="{4330ADEF-0F36-4074-9EA5-938463C8511F}" type="presOf" srcId="{5B803FE0-8998-4200-BB19-1A30BCFEAA88}" destId="{F0AFF898-1A2C-4613-A304-A532DD5CD606}" srcOrd="0" destOrd="0" presId="urn:microsoft.com/office/officeart/2005/8/layout/process1"/>
    <dgm:cxn modelId="{C972E323-3E82-428E-8CE4-DE98187B261D}" type="presOf" srcId="{EFBF8387-93EE-4089-9B4F-94C04521ACD9}" destId="{7E0C75D8-82BE-4CBB-A55E-B16CBDFF547C}" srcOrd="0" destOrd="0" presId="urn:microsoft.com/office/officeart/2005/8/layout/process1"/>
    <dgm:cxn modelId="{DA9C2A4C-778F-4D08-8001-0B95A58FB3F8}" type="presOf" srcId="{B47AA61C-D377-42FC-A258-E71D2E0C72C9}" destId="{2F3A2D06-4B8C-46E8-A8E1-E07B63AE8AF2}" srcOrd="0" destOrd="0" presId="urn:microsoft.com/office/officeart/2005/8/layout/process1"/>
    <dgm:cxn modelId="{67A0132D-D141-489E-B603-AE1791F23289}" type="presOf" srcId="{5B803FE0-8998-4200-BB19-1A30BCFEAA88}" destId="{FF6D5195-0A2D-435A-83B4-98B45C43162B}" srcOrd="1" destOrd="0" presId="urn:microsoft.com/office/officeart/2005/8/layout/process1"/>
    <dgm:cxn modelId="{1156951C-95A7-42F8-91BE-FB7A9037EC69}" type="presParOf" srcId="{7E0C75D8-82BE-4CBB-A55E-B16CBDFF547C}" destId="{BF9F98E2-7EA6-4602-A524-F721B36F31D8}" srcOrd="0" destOrd="0" presId="urn:microsoft.com/office/officeart/2005/8/layout/process1"/>
    <dgm:cxn modelId="{1DCC8491-D50E-42F2-B452-FE479EEDD2DC}" type="presParOf" srcId="{7E0C75D8-82BE-4CBB-A55E-B16CBDFF547C}" destId="{F0AFF898-1A2C-4613-A304-A532DD5CD606}" srcOrd="1" destOrd="0" presId="urn:microsoft.com/office/officeart/2005/8/layout/process1"/>
    <dgm:cxn modelId="{83209E8C-10EC-49A3-A098-FB4562902A3B}" type="presParOf" srcId="{F0AFF898-1A2C-4613-A304-A532DD5CD606}" destId="{FF6D5195-0A2D-435A-83B4-98B45C43162B}" srcOrd="0" destOrd="0" presId="urn:microsoft.com/office/officeart/2005/8/layout/process1"/>
    <dgm:cxn modelId="{688A06E8-BC5D-4858-B994-9B631C26A0CB}" type="presParOf" srcId="{7E0C75D8-82BE-4CBB-A55E-B16CBDFF547C}" destId="{2F3A2D06-4B8C-46E8-A8E1-E07B63AE8AF2}" srcOrd="2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A4F670-DE64-4DF6-BAD9-D631D67A262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DC030A-EFF0-44A0-81A8-625814C3C126}">
      <dgm:prSet phldrT="[Текст]"/>
      <dgm:spPr/>
      <dgm:t>
        <a:bodyPr/>
        <a:lstStyle/>
        <a:p>
          <a:r>
            <a:rPr lang="ru-RU" dirty="0" smtClean="0"/>
            <a:t>Локальные вычислительные сети(2-300)</a:t>
          </a:r>
          <a:endParaRPr lang="ru-RU" dirty="0"/>
        </a:p>
      </dgm:t>
    </dgm:pt>
    <dgm:pt modelId="{6FF6B232-0721-44EF-94E8-BCF083030076}" type="parTrans" cxnId="{D5153C16-171F-4AA9-9443-7D02507DF832}">
      <dgm:prSet/>
      <dgm:spPr/>
      <dgm:t>
        <a:bodyPr/>
        <a:lstStyle/>
        <a:p>
          <a:endParaRPr lang="ru-RU"/>
        </a:p>
      </dgm:t>
    </dgm:pt>
    <dgm:pt modelId="{4CE783F6-47D5-4B6D-824E-14AA0A138E4B}" type="sibTrans" cxnId="{D5153C16-171F-4AA9-9443-7D02507DF832}">
      <dgm:prSet/>
      <dgm:spPr/>
      <dgm:t>
        <a:bodyPr/>
        <a:lstStyle/>
        <a:p>
          <a:endParaRPr lang="ru-RU"/>
        </a:p>
      </dgm:t>
    </dgm:pt>
    <dgm:pt modelId="{4EC6DA09-D68F-47EC-B590-78B1B440004C}">
      <dgm:prSet phldrT="[Текст]"/>
      <dgm:spPr/>
      <dgm:t>
        <a:bodyPr/>
        <a:lstStyle/>
        <a:p>
          <a:r>
            <a:rPr lang="ru-RU" dirty="0" smtClean="0"/>
            <a:t>Создаются в пределах одной организации</a:t>
          </a:r>
          <a:endParaRPr lang="ru-RU" dirty="0"/>
        </a:p>
      </dgm:t>
    </dgm:pt>
    <dgm:pt modelId="{7CDE5F72-6CB7-41D4-8A6D-DDD07BA3FCBF}" type="parTrans" cxnId="{B975FDD9-4826-4874-9847-3ACCB86C6CE1}">
      <dgm:prSet/>
      <dgm:spPr/>
      <dgm:t>
        <a:bodyPr/>
        <a:lstStyle/>
        <a:p>
          <a:endParaRPr lang="ru-RU"/>
        </a:p>
      </dgm:t>
    </dgm:pt>
    <dgm:pt modelId="{AD5D2A88-8D21-4CEA-9D2B-C4C54F7712A1}" type="sibTrans" cxnId="{B975FDD9-4826-4874-9847-3ACCB86C6CE1}">
      <dgm:prSet/>
      <dgm:spPr/>
      <dgm:t>
        <a:bodyPr/>
        <a:lstStyle/>
        <a:p>
          <a:endParaRPr lang="ru-RU"/>
        </a:p>
      </dgm:t>
    </dgm:pt>
    <dgm:pt modelId="{B3672AB6-691E-4DA8-9D15-4B21575FFC0F}">
      <dgm:prSet phldrT="[Текст]"/>
      <dgm:spPr/>
      <dgm:t>
        <a:bodyPr/>
        <a:lstStyle/>
        <a:p>
          <a:r>
            <a:rPr lang="ru-RU" dirty="0" smtClean="0"/>
            <a:t>ГОРОДСКИЕ-</a:t>
          </a:r>
          <a:r>
            <a:rPr lang="en-US" dirty="0" smtClean="0"/>
            <a:t>MAN</a:t>
          </a:r>
        </a:p>
        <a:p>
          <a:r>
            <a:rPr lang="en-US" dirty="0" smtClean="0"/>
            <a:t>Metropolitan Area Network</a:t>
          </a:r>
          <a:endParaRPr lang="ru-RU" dirty="0"/>
        </a:p>
      </dgm:t>
    </dgm:pt>
    <dgm:pt modelId="{BBBFA915-D635-4A3B-8A4D-4A099C12BB9C}" type="parTrans" cxnId="{46795846-A369-4C6E-AA35-61D964A4A076}">
      <dgm:prSet/>
      <dgm:spPr/>
      <dgm:t>
        <a:bodyPr/>
        <a:lstStyle/>
        <a:p>
          <a:endParaRPr lang="ru-RU"/>
        </a:p>
      </dgm:t>
    </dgm:pt>
    <dgm:pt modelId="{E722746A-EB59-4665-B351-AC21F2C7E378}" type="sibTrans" cxnId="{46795846-A369-4C6E-AA35-61D964A4A076}">
      <dgm:prSet/>
      <dgm:spPr/>
      <dgm:t>
        <a:bodyPr/>
        <a:lstStyle/>
        <a:p>
          <a:endParaRPr lang="ru-RU"/>
        </a:p>
      </dgm:t>
    </dgm:pt>
    <dgm:pt modelId="{8332BF2B-F21A-4D96-8459-C6EA68FFF218}">
      <dgm:prSet phldrT="[Текст]"/>
      <dgm:spPr/>
      <dgm:t>
        <a:bodyPr/>
        <a:lstStyle/>
        <a:p>
          <a:r>
            <a:rPr lang="ru-RU" dirty="0" smtClean="0"/>
            <a:t>Связывают много локальных сетей между учреждениями</a:t>
          </a:r>
          <a:endParaRPr lang="ru-RU" dirty="0"/>
        </a:p>
      </dgm:t>
    </dgm:pt>
    <dgm:pt modelId="{EA9CD11E-C197-4F40-B7D9-9A9F9786BD36}" type="parTrans" cxnId="{CA7066F0-064B-49A6-B6CD-D2A66A447D46}">
      <dgm:prSet/>
      <dgm:spPr/>
      <dgm:t>
        <a:bodyPr/>
        <a:lstStyle/>
        <a:p>
          <a:endParaRPr lang="ru-RU"/>
        </a:p>
      </dgm:t>
    </dgm:pt>
    <dgm:pt modelId="{DF9DEB2E-8245-4CB8-98EA-C8EFDD0B4A72}" type="sibTrans" cxnId="{CA7066F0-064B-49A6-B6CD-D2A66A447D46}">
      <dgm:prSet/>
      <dgm:spPr/>
      <dgm:t>
        <a:bodyPr/>
        <a:lstStyle/>
        <a:p>
          <a:endParaRPr lang="ru-RU"/>
        </a:p>
      </dgm:t>
    </dgm:pt>
    <dgm:pt modelId="{62E00B4A-BB9A-4A2C-8F1F-408DE5BA3A51}">
      <dgm:prSet phldrT="[Текст]"/>
      <dgm:spPr/>
      <dgm:t>
        <a:bodyPr/>
        <a:lstStyle/>
        <a:p>
          <a:r>
            <a:rPr lang="ru-RU" dirty="0" smtClean="0"/>
            <a:t>Глобальные сети-</a:t>
          </a:r>
          <a:r>
            <a:rPr lang="en-US" dirty="0" smtClean="0"/>
            <a:t>WAN</a:t>
          </a:r>
        </a:p>
        <a:p>
          <a:r>
            <a:rPr lang="en-US" dirty="0" smtClean="0"/>
            <a:t>Worldwide Area Network</a:t>
          </a:r>
          <a:endParaRPr lang="ru-RU" dirty="0"/>
        </a:p>
      </dgm:t>
    </dgm:pt>
    <dgm:pt modelId="{5FBF0F55-2D69-41BA-8CDB-A0E0954F9D4C}" type="parTrans" cxnId="{8074E98E-18F4-4769-9688-39E24C2918BD}">
      <dgm:prSet/>
      <dgm:spPr/>
      <dgm:t>
        <a:bodyPr/>
        <a:lstStyle/>
        <a:p>
          <a:endParaRPr lang="ru-RU"/>
        </a:p>
      </dgm:t>
    </dgm:pt>
    <dgm:pt modelId="{F6431308-9F8A-4733-89DB-0AF70BAE0819}" type="sibTrans" cxnId="{8074E98E-18F4-4769-9688-39E24C2918BD}">
      <dgm:prSet/>
      <dgm:spPr/>
      <dgm:t>
        <a:bodyPr/>
        <a:lstStyle/>
        <a:p>
          <a:endParaRPr lang="ru-RU"/>
        </a:p>
      </dgm:t>
    </dgm:pt>
    <dgm:pt modelId="{FA4EA13C-D1C9-43B9-9E6F-59EFB82FAD2D}">
      <dgm:prSet/>
      <dgm:spPr/>
      <dgm:t>
        <a:bodyPr/>
        <a:lstStyle/>
        <a:p>
          <a:r>
            <a:rPr lang="ru-RU" dirty="0" smtClean="0"/>
            <a:t>Объединяют сотни , тысячи узлов во многих странах мира</a:t>
          </a:r>
          <a:endParaRPr lang="ru-RU" dirty="0"/>
        </a:p>
      </dgm:t>
    </dgm:pt>
    <dgm:pt modelId="{0D553E96-CF65-4C20-9A68-5506D7E7E8D8}" type="parTrans" cxnId="{F196033D-88B5-4DA8-BA65-E6B2127A4084}">
      <dgm:prSet/>
      <dgm:spPr/>
      <dgm:t>
        <a:bodyPr/>
        <a:lstStyle/>
        <a:p>
          <a:endParaRPr lang="ru-RU"/>
        </a:p>
      </dgm:t>
    </dgm:pt>
    <dgm:pt modelId="{526B17F4-8BE8-4779-B5E9-21F6C157034E}" type="sibTrans" cxnId="{F196033D-88B5-4DA8-BA65-E6B2127A4084}">
      <dgm:prSet/>
      <dgm:spPr/>
      <dgm:t>
        <a:bodyPr/>
        <a:lstStyle/>
        <a:p>
          <a:endParaRPr lang="ru-RU"/>
        </a:p>
      </dgm:t>
    </dgm:pt>
    <dgm:pt modelId="{60E68F1A-6933-409A-B653-2B0E4572C30A}" type="pres">
      <dgm:prSet presAssocID="{B7A4F670-DE64-4DF6-BAD9-D631D67A26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B9D166-F7F5-4026-BEC2-B8470241D320}" type="pres">
      <dgm:prSet presAssocID="{F2DC030A-EFF0-44A0-81A8-625814C3C126}" presName="composite" presStyleCnt="0"/>
      <dgm:spPr/>
    </dgm:pt>
    <dgm:pt modelId="{D8ABBEFE-E73E-4C3F-BAC0-021F8C993C7A}" type="pres">
      <dgm:prSet presAssocID="{F2DC030A-EFF0-44A0-81A8-625814C3C1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F54D0-4A72-44B5-B957-B6DC306C0577}" type="pres">
      <dgm:prSet presAssocID="{F2DC030A-EFF0-44A0-81A8-625814C3C12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6700B-742F-408E-92B1-19D4CEDE716C}" type="pres">
      <dgm:prSet presAssocID="{4CE783F6-47D5-4B6D-824E-14AA0A138E4B}" presName="space" presStyleCnt="0"/>
      <dgm:spPr/>
    </dgm:pt>
    <dgm:pt modelId="{1D9D0CD3-3026-4F0B-BEF5-EC6AEBBDF019}" type="pres">
      <dgm:prSet presAssocID="{B3672AB6-691E-4DA8-9D15-4B21575FFC0F}" presName="composite" presStyleCnt="0"/>
      <dgm:spPr/>
    </dgm:pt>
    <dgm:pt modelId="{D9D8D045-F8EE-4EA7-B86E-5EAD3DC52411}" type="pres">
      <dgm:prSet presAssocID="{B3672AB6-691E-4DA8-9D15-4B21575FFC0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CF517-0572-4FBE-BD65-05F3D95E85CF}" type="pres">
      <dgm:prSet presAssocID="{B3672AB6-691E-4DA8-9D15-4B21575FFC0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A4B10-2ED7-4DE5-AA41-B720F7A49C88}" type="pres">
      <dgm:prSet presAssocID="{E722746A-EB59-4665-B351-AC21F2C7E378}" presName="space" presStyleCnt="0"/>
      <dgm:spPr/>
    </dgm:pt>
    <dgm:pt modelId="{68D0B9E1-62FD-48E4-927A-B9C29786A6B7}" type="pres">
      <dgm:prSet presAssocID="{62E00B4A-BB9A-4A2C-8F1F-408DE5BA3A51}" presName="composite" presStyleCnt="0"/>
      <dgm:spPr/>
    </dgm:pt>
    <dgm:pt modelId="{661E89AE-BB74-4FCC-8B9E-EAE3330B04AF}" type="pres">
      <dgm:prSet presAssocID="{62E00B4A-BB9A-4A2C-8F1F-408DE5BA3A5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7B6CE-9BF8-4E63-9CF8-5042CE46EAB5}" type="pres">
      <dgm:prSet presAssocID="{62E00B4A-BB9A-4A2C-8F1F-408DE5BA3A51}" presName="desTx" presStyleLbl="alignAccFollowNode1" presStyleIdx="2" presStyleCnt="3" custLinFactNeighborX="1420" custLinFactNeighborY="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96033D-88B5-4DA8-BA65-E6B2127A4084}" srcId="{62E00B4A-BB9A-4A2C-8F1F-408DE5BA3A51}" destId="{FA4EA13C-D1C9-43B9-9E6F-59EFB82FAD2D}" srcOrd="0" destOrd="0" parTransId="{0D553E96-CF65-4C20-9A68-5506D7E7E8D8}" sibTransId="{526B17F4-8BE8-4779-B5E9-21F6C157034E}"/>
    <dgm:cxn modelId="{381FA7F4-1F6E-4087-BED5-D95F3BA44DBD}" type="presOf" srcId="{FA4EA13C-D1C9-43B9-9E6F-59EFB82FAD2D}" destId="{B447B6CE-9BF8-4E63-9CF8-5042CE46EAB5}" srcOrd="0" destOrd="0" presId="urn:microsoft.com/office/officeart/2005/8/layout/hList1"/>
    <dgm:cxn modelId="{8074E98E-18F4-4769-9688-39E24C2918BD}" srcId="{B7A4F670-DE64-4DF6-BAD9-D631D67A2624}" destId="{62E00B4A-BB9A-4A2C-8F1F-408DE5BA3A51}" srcOrd="2" destOrd="0" parTransId="{5FBF0F55-2D69-41BA-8CDB-A0E0954F9D4C}" sibTransId="{F6431308-9F8A-4733-89DB-0AF70BAE0819}"/>
    <dgm:cxn modelId="{D5153C16-171F-4AA9-9443-7D02507DF832}" srcId="{B7A4F670-DE64-4DF6-BAD9-D631D67A2624}" destId="{F2DC030A-EFF0-44A0-81A8-625814C3C126}" srcOrd="0" destOrd="0" parTransId="{6FF6B232-0721-44EF-94E8-BCF083030076}" sibTransId="{4CE783F6-47D5-4B6D-824E-14AA0A138E4B}"/>
    <dgm:cxn modelId="{3FF9D04E-11F6-4F45-8936-95152D8E4037}" type="presOf" srcId="{B3672AB6-691E-4DA8-9D15-4B21575FFC0F}" destId="{D9D8D045-F8EE-4EA7-B86E-5EAD3DC52411}" srcOrd="0" destOrd="0" presId="urn:microsoft.com/office/officeart/2005/8/layout/hList1"/>
    <dgm:cxn modelId="{B975FDD9-4826-4874-9847-3ACCB86C6CE1}" srcId="{F2DC030A-EFF0-44A0-81A8-625814C3C126}" destId="{4EC6DA09-D68F-47EC-B590-78B1B440004C}" srcOrd="0" destOrd="0" parTransId="{7CDE5F72-6CB7-41D4-8A6D-DDD07BA3FCBF}" sibTransId="{AD5D2A88-8D21-4CEA-9D2B-C4C54F7712A1}"/>
    <dgm:cxn modelId="{46795846-A369-4C6E-AA35-61D964A4A076}" srcId="{B7A4F670-DE64-4DF6-BAD9-D631D67A2624}" destId="{B3672AB6-691E-4DA8-9D15-4B21575FFC0F}" srcOrd="1" destOrd="0" parTransId="{BBBFA915-D635-4A3B-8A4D-4A099C12BB9C}" sibTransId="{E722746A-EB59-4665-B351-AC21F2C7E378}"/>
    <dgm:cxn modelId="{BED59D46-51B9-467B-8969-60F4CB46C363}" type="presOf" srcId="{B7A4F670-DE64-4DF6-BAD9-D631D67A2624}" destId="{60E68F1A-6933-409A-B653-2B0E4572C30A}" srcOrd="0" destOrd="0" presId="urn:microsoft.com/office/officeart/2005/8/layout/hList1"/>
    <dgm:cxn modelId="{CA7066F0-064B-49A6-B6CD-D2A66A447D46}" srcId="{B3672AB6-691E-4DA8-9D15-4B21575FFC0F}" destId="{8332BF2B-F21A-4D96-8459-C6EA68FFF218}" srcOrd="0" destOrd="0" parTransId="{EA9CD11E-C197-4F40-B7D9-9A9F9786BD36}" sibTransId="{DF9DEB2E-8245-4CB8-98EA-C8EFDD0B4A72}"/>
    <dgm:cxn modelId="{79607F11-D35D-4617-A7B8-67C10ABA0D79}" type="presOf" srcId="{8332BF2B-F21A-4D96-8459-C6EA68FFF218}" destId="{A65CF517-0572-4FBE-BD65-05F3D95E85CF}" srcOrd="0" destOrd="0" presId="urn:microsoft.com/office/officeart/2005/8/layout/hList1"/>
    <dgm:cxn modelId="{6DAE9A88-6B65-468E-B8A4-750903E1A73C}" type="presOf" srcId="{4EC6DA09-D68F-47EC-B590-78B1B440004C}" destId="{9E9F54D0-4A72-44B5-B957-B6DC306C0577}" srcOrd="0" destOrd="0" presId="urn:microsoft.com/office/officeart/2005/8/layout/hList1"/>
    <dgm:cxn modelId="{B83911EF-B43F-44DC-BD50-B5EC80CE07BE}" type="presOf" srcId="{62E00B4A-BB9A-4A2C-8F1F-408DE5BA3A51}" destId="{661E89AE-BB74-4FCC-8B9E-EAE3330B04AF}" srcOrd="0" destOrd="0" presId="urn:microsoft.com/office/officeart/2005/8/layout/hList1"/>
    <dgm:cxn modelId="{4804E6F2-C51B-4374-89EF-B68F1F46387E}" type="presOf" srcId="{F2DC030A-EFF0-44A0-81A8-625814C3C126}" destId="{D8ABBEFE-E73E-4C3F-BAC0-021F8C993C7A}" srcOrd="0" destOrd="0" presId="urn:microsoft.com/office/officeart/2005/8/layout/hList1"/>
    <dgm:cxn modelId="{896E975F-A5D8-4338-BD5C-38E72F117FA5}" type="presParOf" srcId="{60E68F1A-6933-409A-B653-2B0E4572C30A}" destId="{F3B9D166-F7F5-4026-BEC2-B8470241D320}" srcOrd="0" destOrd="0" presId="urn:microsoft.com/office/officeart/2005/8/layout/hList1"/>
    <dgm:cxn modelId="{B90ACFD4-FEC5-41E9-B0DE-D17B6E021E50}" type="presParOf" srcId="{F3B9D166-F7F5-4026-BEC2-B8470241D320}" destId="{D8ABBEFE-E73E-4C3F-BAC0-021F8C993C7A}" srcOrd="0" destOrd="0" presId="urn:microsoft.com/office/officeart/2005/8/layout/hList1"/>
    <dgm:cxn modelId="{0F35C575-8234-485E-880F-F0A0EE5A3585}" type="presParOf" srcId="{F3B9D166-F7F5-4026-BEC2-B8470241D320}" destId="{9E9F54D0-4A72-44B5-B957-B6DC306C0577}" srcOrd="1" destOrd="0" presId="urn:microsoft.com/office/officeart/2005/8/layout/hList1"/>
    <dgm:cxn modelId="{DFC1FD42-7828-4FB5-8A7D-480AAFBC5F72}" type="presParOf" srcId="{60E68F1A-6933-409A-B653-2B0E4572C30A}" destId="{C676700B-742F-408E-92B1-19D4CEDE716C}" srcOrd="1" destOrd="0" presId="urn:microsoft.com/office/officeart/2005/8/layout/hList1"/>
    <dgm:cxn modelId="{D168400F-1E23-4241-B1AE-0EE9CCF4742D}" type="presParOf" srcId="{60E68F1A-6933-409A-B653-2B0E4572C30A}" destId="{1D9D0CD3-3026-4F0B-BEF5-EC6AEBBDF019}" srcOrd="2" destOrd="0" presId="urn:microsoft.com/office/officeart/2005/8/layout/hList1"/>
    <dgm:cxn modelId="{E63147D8-517A-42F1-8E69-98F49AA57702}" type="presParOf" srcId="{1D9D0CD3-3026-4F0B-BEF5-EC6AEBBDF019}" destId="{D9D8D045-F8EE-4EA7-B86E-5EAD3DC52411}" srcOrd="0" destOrd="0" presId="urn:microsoft.com/office/officeart/2005/8/layout/hList1"/>
    <dgm:cxn modelId="{E37F1396-1A38-4E2A-B271-2E6B53F0AA53}" type="presParOf" srcId="{1D9D0CD3-3026-4F0B-BEF5-EC6AEBBDF019}" destId="{A65CF517-0572-4FBE-BD65-05F3D95E85CF}" srcOrd="1" destOrd="0" presId="urn:microsoft.com/office/officeart/2005/8/layout/hList1"/>
    <dgm:cxn modelId="{50A8F9AD-FC26-4A28-B0E0-B800A2754253}" type="presParOf" srcId="{60E68F1A-6933-409A-B653-2B0E4572C30A}" destId="{BFAA4B10-2ED7-4DE5-AA41-B720F7A49C88}" srcOrd="3" destOrd="0" presId="urn:microsoft.com/office/officeart/2005/8/layout/hList1"/>
    <dgm:cxn modelId="{604FF342-9EC0-4F94-A1E4-263BC1E27346}" type="presParOf" srcId="{60E68F1A-6933-409A-B653-2B0E4572C30A}" destId="{68D0B9E1-62FD-48E4-927A-B9C29786A6B7}" srcOrd="4" destOrd="0" presId="urn:microsoft.com/office/officeart/2005/8/layout/hList1"/>
    <dgm:cxn modelId="{D74E44E4-1061-4BB1-B1FE-46EB911D99C2}" type="presParOf" srcId="{68D0B9E1-62FD-48E4-927A-B9C29786A6B7}" destId="{661E89AE-BB74-4FCC-8B9E-EAE3330B04AF}" srcOrd="0" destOrd="0" presId="urn:microsoft.com/office/officeart/2005/8/layout/hList1"/>
    <dgm:cxn modelId="{D38A71F5-B12C-4BC0-B147-CE3C491B5FB4}" type="presParOf" srcId="{68D0B9E1-62FD-48E4-927A-B9C29786A6B7}" destId="{B447B6CE-9BF8-4E63-9CF8-5042CE46EAB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0BBDB-4AF7-4716-B2FF-560C9154A67A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8CA70-BA53-41E1-9E08-BA0431C27B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checker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9FF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BD20E9-8F57-4D73-A1F2-BD61618EC8B9}" type="datetimeFigureOut">
              <a:rPr lang="ru-RU" smtClean="0"/>
              <a:pPr/>
              <a:t>24.11.2014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EFE7D9-C8A0-4D95-BB49-B61AB25F59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hecker/>
    <p:sndAc>
      <p:stSnd>
        <p:snd r:embed="rId13" name="drumroll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u.ru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ivanov@abcd.msk.ru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571744"/>
            <a:ext cx="5143536" cy="642942"/>
          </a:xfrm>
        </p:spPr>
        <p:txBody>
          <a:bodyPr/>
          <a:lstStyle/>
          <a:p>
            <a:r>
              <a:rPr lang="ru-RU" dirty="0" smtClean="0"/>
              <a:t>ВИДЫ СЕТЕЙ, ИНТЕРНЕТ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КОМПЬЮТЕРНЫЕ СЕТИ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858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</a:t>
            </a:r>
            <a:r>
              <a:rPr lang="ru-RU" sz="2400" dirty="0" smtClean="0"/>
              <a:t>Сервис  </a:t>
            </a:r>
            <a:r>
              <a:rPr lang="en-US" sz="2400" b="1" dirty="0" smtClean="0"/>
              <a:t>http</a:t>
            </a:r>
            <a:r>
              <a:rPr lang="en-US" sz="2400" dirty="0" smtClean="0"/>
              <a:t> </a:t>
            </a:r>
            <a:r>
              <a:rPr lang="ru-RU" sz="2400" dirty="0" smtClean="0"/>
              <a:t>означает, что мы намерены иметь дело со Всемирной паутиной</a:t>
            </a:r>
            <a:r>
              <a:rPr lang="en-US" sz="2400" dirty="0" smtClean="0"/>
              <a:t>;  </a:t>
            </a:r>
            <a:r>
              <a:rPr lang="en-US" sz="2400" dirty="0" smtClean="0">
                <a:hlinkClick r:id="rId3"/>
              </a:rPr>
              <a:t>www.usu.ru</a:t>
            </a:r>
            <a:r>
              <a:rPr lang="en-US" sz="2400" dirty="0" smtClean="0"/>
              <a:t> – </a:t>
            </a:r>
            <a:r>
              <a:rPr lang="ru-RU" sz="2400" dirty="0" smtClean="0"/>
              <a:t>это имя того узлового компьютера, с информационными ресурсами которого мы собираемся работать</a:t>
            </a:r>
            <a:r>
              <a:rPr lang="en-US" sz="2400" dirty="0" smtClean="0"/>
              <a:t>; </a:t>
            </a:r>
            <a:endParaRPr lang="ru-RU" sz="2400" dirty="0" smtClean="0"/>
          </a:p>
          <a:p>
            <a:r>
              <a:rPr lang="ru-RU" sz="2400" dirty="0" smtClean="0"/>
              <a:t>В Интернете каждому компьютеру присвоен свой Интернет-адрес(</a:t>
            </a:r>
            <a:r>
              <a:rPr lang="en-US" sz="2400" dirty="0" smtClean="0"/>
              <a:t>IP-</a:t>
            </a:r>
            <a:r>
              <a:rPr lang="ru-RU" sz="2400" dirty="0" smtClean="0"/>
              <a:t>адрес)</a:t>
            </a:r>
            <a:r>
              <a:rPr lang="en-US" sz="2400" dirty="0" smtClean="0"/>
              <a:t>. </a:t>
            </a:r>
            <a:r>
              <a:rPr lang="ru-RU" sz="2400" dirty="0" smtClean="0"/>
              <a:t>Он состоит из четырех полей, принимающих значение от 000 до 255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en-US" sz="2400" dirty="0" smtClean="0"/>
              <a:t> </a:t>
            </a:r>
            <a:r>
              <a:rPr lang="ru-RU" sz="2400" dirty="0" smtClean="0"/>
              <a:t>Пользоваться  такими  адресами человеку крайне неудобно и легко ошибиться при наборе, поэтому существует специальный сервис, который определяет адрес через имя  и называется </a:t>
            </a:r>
            <a:r>
              <a:rPr lang="en-US" sz="2400" dirty="0" smtClean="0"/>
              <a:t> </a:t>
            </a:r>
            <a:r>
              <a:rPr lang="en-US" sz="2400" b="1" dirty="0" smtClean="0"/>
              <a:t>Domain  Name System </a:t>
            </a:r>
            <a:r>
              <a:rPr lang="ru-RU" sz="2400" b="1" dirty="0" smtClean="0"/>
              <a:t>– доменная  система имен(</a:t>
            </a:r>
            <a:r>
              <a:rPr lang="en-US" sz="2400" b="1" dirty="0" smtClean="0"/>
              <a:t>DNS).</a:t>
            </a:r>
            <a:r>
              <a:rPr lang="ru-RU" sz="2400" dirty="0" smtClean="0"/>
              <a:t> Имя в доменной системе задается последовательностью </a:t>
            </a:r>
            <a:r>
              <a:rPr lang="ru-RU" sz="2400" b="1" dirty="0" smtClean="0"/>
              <a:t>доменов, </a:t>
            </a:r>
            <a:r>
              <a:rPr lang="ru-RU" sz="2400" dirty="0" smtClean="0"/>
              <a:t>разделенных между собой точками</a:t>
            </a:r>
            <a:r>
              <a:rPr lang="en-US" sz="2400" dirty="0" smtClean="0"/>
              <a:t>. </a:t>
            </a:r>
            <a:r>
              <a:rPr lang="ru-RU" sz="2400" dirty="0" smtClean="0"/>
              <a:t>Домен- это  обозначение группы пользователей, и чем правее находится домен в имени, тем шире эта группа</a:t>
            </a:r>
            <a:r>
              <a:rPr lang="en-US" sz="2400" dirty="0" smtClean="0"/>
              <a:t>.  </a:t>
            </a:r>
            <a:r>
              <a:rPr lang="ru-RU" sz="2400" dirty="0" smtClean="0"/>
              <a:t>Например</a:t>
            </a:r>
            <a:r>
              <a:rPr lang="en-US" sz="2400" dirty="0" smtClean="0"/>
              <a:t>: www. virlib.usu.ru -  www- </a:t>
            </a:r>
            <a:r>
              <a:rPr lang="ru-RU" sz="2400" dirty="0" smtClean="0"/>
              <a:t>имя конкретного компьютера, </a:t>
            </a:r>
            <a:r>
              <a:rPr lang="en-US" sz="2400" dirty="0" err="1" smtClean="0"/>
              <a:t>virlib</a:t>
            </a:r>
            <a:r>
              <a:rPr lang="en-US" sz="2400" dirty="0" smtClean="0"/>
              <a:t>- </a:t>
            </a:r>
            <a:r>
              <a:rPr lang="ru-RU" sz="2400" dirty="0" smtClean="0"/>
              <a:t>виртуальная библиотека, </a:t>
            </a:r>
            <a:r>
              <a:rPr lang="en-US" sz="2400" dirty="0" err="1" smtClean="0"/>
              <a:t>usu</a:t>
            </a:r>
            <a:r>
              <a:rPr lang="en-US" sz="2400" dirty="0" smtClean="0"/>
              <a:t>-  </a:t>
            </a:r>
            <a:r>
              <a:rPr lang="ru-RU" sz="2400" dirty="0" smtClean="0"/>
              <a:t>домен Уральского госуниверситета</a:t>
            </a:r>
            <a:r>
              <a:rPr lang="en-US" sz="2400" dirty="0" smtClean="0"/>
              <a:t>.</a:t>
            </a:r>
            <a:endParaRPr lang="ru-RU" sz="2400" b="1" dirty="0" smtClean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02" y="357166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В США  с введением </a:t>
            </a:r>
            <a:r>
              <a:rPr lang="en-US" sz="2400" dirty="0" smtClean="0"/>
              <a:t>DNS </a:t>
            </a:r>
            <a:r>
              <a:rPr lang="ru-RU" sz="2400" dirty="0" smtClean="0"/>
              <a:t>были созданы шесть организационных доменов высшего уровня</a:t>
            </a:r>
            <a:r>
              <a:rPr lang="en-US" sz="2400" dirty="0" smtClean="0"/>
              <a:t>:</a:t>
            </a:r>
          </a:p>
          <a:p>
            <a:r>
              <a:rPr lang="ru-RU" sz="2400" dirty="0" smtClean="0"/>
              <a:t>с</a:t>
            </a:r>
            <a:r>
              <a:rPr lang="en-US" sz="2400" dirty="0" err="1" smtClean="0"/>
              <a:t>om</a:t>
            </a:r>
            <a:r>
              <a:rPr lang="en-US" sz="2400" dirty="0" smtClean="0"/>
              <a:t>- </a:t>
            </a:r>
            <a:r>
              <a:rPr lang="ru-RU" sz="2400" dirty="0" smtClean="0"/>
              <a:t>коммерческие организации</a:t>
            </a:r>
          </a:p>
          <a:p>
            <a:r>
              <a:rPr lang="en-US" sz="2400" dirty="0" err="1" smtClean="0"/>
              <a:t>edu</a:t>
            </a:r>
            <a:r>
              <a:rPr lang="en-US" sz="2400" dirty="0" smtClean="0"/>
              <a:t> – </a:t>
            </a:r>
            <a:r>
              <a:rPr lang="ru-RU" sz="2400" dirty="0" smtClean="0"/>
              <a:t>учебные </a:t>
            </a:r>
            <a:r>
              <a:rPr lang="ru-RU" sz="2400" dirty="0" err="1" smtClean="0"/>
              <a:t>зведения</a:t>
            </a:r>
            <a:endParaRPr lang="ru-RU" sz="2400" dirty="0" smtClean="0"/>
          </a:p>
          <a:p>
            <a:r>
              <a:rPr lang="en-US" sz="2400" dirty="0" err="1" smtClean="0"/>
              <a:t>gov</a:t>
            </a:r>
            <a:r>
              <a:rPr lang="en-US" sz="2400" dirty="0" smtClean="0"/>
              <a:t>- </a:t>
            </a:r>
            <a:r>
              <a:rPr lang="ru-RU" sz="2400" dirty="0" smtClean="0"/>
              <a:t>правительственные учреждения</a:t>
            </a:r>
          </a:p>
          <a:p>
            <a:r>
              <a:rPr lang="en-US" sz="2400" dirty="0" smtClean="0"/>
              <a:t>mil – </a:t>
            </a:r>
            <a:r>
              <a:rPr lang="ru-RU" sz="2400" dirty="0" smtClean="0"/>
              <a:t>военные организации</a:t>
            </a:r>
            <a:endParaRPr lang="en-US" sz="2400" dirty="0" smtClean="0"/>
          </a:p>
          <a:p>
            <a:r>
              <a:rPr lang="en-US" sz="2400" dirty="0" smtClean="0"/>
              <a:t>org –</a:t>
            </a:r>
            <a:r>
              <a:rPr lang="ru-RU" sz="2400" dirty="0" smtClean="0"/>
              <a:t> прочие организации</a:t>
            </a:r>
          </a:p>
          <a:p>
            <a:r>
              <a:rPr lang="en-US" sz="2400" dirty="0" smtClean="0"/>
              <a:t>net - </a:t>
            </a:r>
            <a:r>
              <a:rPr lang="ru-RU" sz="2400" dirty="0" smtClean="0"/>
              <a:t> сетевые ресурсы</a:t>
            </a:r>
          </a:p>
          <a:p>
            <a:r>
              <a:rPr lang="en-US" dirty="0" smtClean="0"/>
              <a:t> </a:t>
            </a:r>
            <a:r>
              <a:rPr lang="ru-RU" sz="2400" dirty="0" smtClean="0"/>
              <a:t>Для всех стран мира придуманы двухбуквенные  обозначения </a:t>
            </a:r>
            <a:r>
              <a:rPr lang="en-US" sz="2400" dirty="0" smtClean="0"/>
              <a:t>: .us – </a:t>
            </a:r>
            <a:r>
              <a:rPr lang="ru-RU" sz="2400" dirty="0" smtClean="0"/>
              <a:t>США, </a:t>
            </a:r>
            <a:r>
              <a:rPr lang="en-US" sz="2400" dirty="0" smtClean="0"/>
              <a:t>.ca – </a:t>
            </a:r>
            <a:r>
              <a:rPr lang="ru-RU" sz="2400" dirty="0" smtClean="0"/>
              <a:t>Канада , </a:t>
            </a:r>
            <a:r>
              <a:rPr lang="en-US" sz="2400" dirty="0" smtClean="0"/>
              <a:t>.</a:t>
            </a:r>
            <a:r>
              <a:rPr lang="en-US" sz="2400" dirty="0" err="1" smtClean="0"/>
              <a:t>ru</a:t>
            </a:r>
            <a:r>
              <a:rPr lang="en-US" sz="2400" dirty="0" smtClean="0"/>
              <a:t> – </a:t>
            </a:r>
            <a:r>
              <a:rPr lang="ru-RU" sz="2400" dirty="0" smtClean="0"/>
              <a:t>Россия и т </a:t>
            </a:r>
            <a:r>
              <a:rPr lang="ru-RU" sz="2400" dirty="0" err="1" smtClean="0"/>
              <a:t>д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Для ускорения поиска информации существуют </a:t>
            </a:r>
            <a:r>
              <a:rPr lang="ru-RU" sz="2400" i="1" dirty="0" smtClean="0"/>
              <a:t>каталоги и справочники</a:t>
            </a:r>
            <a:r>
              <a:rPr lang="en-US" sz="2400" i="1" dirty="0" smtClean="0"/>
              <a:t>. </a:t>
            </a:r>
            <a:r>
              <a:rPr lang="ru-RU" sz="2400" i="1" dirty="0" smtClean="0"/>
              <a:t> </a:t>
            </a:r>
            <a:r>
              <a:rPr lang="ru-RU" sz="2400" dirty="0" smtClean="0"/>
              <a:t>Существуют  информационно- поисковые системы(ИПС)</a:t>
            </a:r>
            <a:r>
              <a:rPr lang="en-US" sz="2400" dirty="0" smtClean="0"/>
              <a:t>.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Rambler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Я</a:t>
            </a:r>
            <a:r>
              <a:rPr lang="en-US" sz="2400" dirty="0" err="1" smtClean="0"/>
              <a:t>ndex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Апорт!</a:t>
            </a:r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Информационно- поисковые системы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1142984"/>
            <a:ext cx="8786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Rambler- </a:t>
            </a:r>
            <a:r>
              <a:rPr lang="ru-RU" sz="2800" dirty="0" smtClean="0"/>
              <a:t>первая отечественная поисковая система</a:t>
            </a:r>
            <a:r>
              <a:rPr lang="en-US" sz="2800" dirty="0" smtClean="0"/>
              <a:t>. </a:t>
            </a:r>
            <a:r>
              <a:rPr lang="ru-RU" sz="2800" dirty="0" smtClean="0"/>
              <a:t>Она начала работать с конца 1996 года</a:t>
            </a:r>
            <a:r>
              <a:rPr lang="en-US" sz="2800" dirty="0" smtClean="0"/>
              <a:t>.</a:t>
            </a:r>
            <a:r>
              <a:rPr lang="ru-RU" sz="2800" dirty="0" smtClean="0"/>
              <a:t>Эта система обеспечивает поиск на 2 </a:t>
            </a:r>
            <a:r>
              <a:rPr lang="ru-RU" sz="2800" dirty="0" err="1" smtClean="0"/>
              <a:t>млн</a:t>
            </a:r>
            <a:r>
              <a:rPr lang="ru-RU" sz="2800" dirty="0" smtClean="0"/>
              <a:t> </a:t>
            </a:r>
            <a:r>
              <a:rPr lang="en-US" sz="2800" dirty="0" smtClean="0"/>
              <a:t> Web-</a:t>
            </a:r>
            <a:r>
              <a:rPr lang="ru-RU" sz="2800" dirty="0" smtClean="0"/>
              <a:t>страниц, расположенных  в России и странах ближнего зарубежья</a:t>
            </a:r>
            <a:r>
              <a:rPr lang="en-US" sz="28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Апорт! – вступила в действие на полгода позже ИПС </a:t>
            </a:r>
            <a:r>
              <a:rPr lang="en-US" sz="2800" dirty="0" smtClean="0"/>
              <a:t>Rambler. </a:t>
            </a:r>
            <a:r>
              <a:rPr lang="ru-RU" sz="2800" dirty="0" smtClean="0"/>
              <a:t>В этой системе имеется возможность автоматического перевода запросов с русского на английский и наоборот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Я</a:t>
            </a:r>
            <a:r>
              <a:rPr lang="en-US" sz="2800" dirty="0" err="1" smtClean="0"/>
              <a:t>ndex</a:t>
            </a:r>
            <a:r>
              <a:rPr lang="en-US" sz="2800" dirty="0" smtClean="0"/>
              <a:t> – </a:t>
            </a:r>
            <a:r>
              <a:rPr lang="ru-RU" sz="2800" dirty="0" smtClean="0"/>
              <a:t>появилась почти одновременно с ИПС Апорт! Эта система просматривает содержание зарубежных русскоязычных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/>
              <a:t>www</a:t>
            </a:r>
            <a:r>
              <a:rPr lang="ru-RU" sz="2800" dirty="0" smtClean="0"/>
              <a:t> </a:t>
            </a:r>
            <a:r>
              <a:rPr lang="en-US" sz="2800" dirty="0" smtClean="0"/>
              <a:t>– </a:t>
            </a:r>
            <a:r>
              <a:rPr lang="ru-RU" sz="2800" dirty="0" smtClean="0"/>
              <a:t>узлов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Сервисы Интернета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8572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Программа удаленного доступа – </a:t>
            </a:r>
            <a:r>
              <a:rPr lang="en-US" sz="2800" dirty="0" smtClean="0"/>
              <a:t>TELNET(teletype network) </a:t>
            </a:r>
            <a:r>
              <a:rPr lang="ru-RU" sz="2800" dirty="0" smtClean="0"/>
              <a:t>позволяет пользователю входить в любой доступный компьютер сети</a:t>
            </a:r>
            <a:r>
              <a:rPr lang="en-US" sz="2800" dirty="0" smtClean="0"/>
              <a:t>. </a:t>
            </a:r>
            <a:r>
              <a:rPr lang="ru-RU" sz="2800" dirty="0" smtClean="0"/>
              <a:t>Состоит из двух компонентов</a:t>
            </a:r>
            <a:r>
              <a:rPr lang="en-US" sz="2800" dirty="0" smtClean="0"/>
              <a:t>: </a:t>
            </a:r>
            <a:r>
              <a:rPr lang="ru-RU" sz="2800" dirty="0" smtClean="0"/>
              <a:t>клиент и сервер</a:t>
            </a:r>
            <a:r>
              <a:rPr lang="en-US" sz="2800" dirty="0" smtClean="0"/>
              <a:t>. </a:t>
            </a:r>
            <a:r>
              <a:rPr lang="ru-RU" sz="2800" dirty="0" smtClean="0"/>
              <a:t>Они обмениваются данными на основе протокола(языка)</a:t>
            </a:r>
            <a:r>
              <a:rPr lang="en-US" sz="2800" dirty="0" smtClean="0"/>
              <a:t>. </a:t>
            </a:r>
            <a:r>
              <a:rPr lang="ru-RU" sz="2800" dirty="0" smtClean="0"/>
              <a:t>Недостаток</a:t>
            </a:r>
            <a:r>
              <a:rPr lang="en-US" sz="2800" dirty="0" smtClean="0"/>
              <a:t>: </a:t>
            </a:r>
            <a:r>
              <a:rPr lang="ru-RU" sz="2800" dirty="0" smtClean="0"/>
              <a:t>уязвимость сети</a:t>
            </a:r>
            <a:r>
              <a:rPr lang="en-US" sz="2800" dirty="0" smtClean="0"/>
              <a:t>.</a:t>
            </a:r>
          </a:p>
          <a:p>
            <a:r>
              <a:rPr lang="ru-RU" sz="2800" dirty="0" smtClean="0"/>
              <a:t>Программа </a:t>
            </a:r>
            <a:r>
              <a:rPr lang="en-US" sz="2800" dirty="0" smtClean="0"/>
              <a:t>FTP(</a:t>
            </a:r>
            <a:r>
              <a:rPr lang="ru-RU" sz="2800" dirty="0" smtClean="0"/>
              <a:t>протокол передачи файлов)- состоит из </a:t>
            </a:r>
            <a:r>
              <a:rPr lang="en-US" sz="2800" dirty="0" smtClean="0"/>
              <a:t>FTP-</a:t>
            </a:r>
            <a:r>
              <a:rPr lang="ru-RU" sz="2800" dirty="0" smtClean="0"/>
              <a:t>сервера и программы-клиента</a:t>
            </a:r>
            <a:r>
              <a:rPr lang="en-US" sz="2800" dirty="0" smtClean="0"/>
              <a:t>. </a:t>
            </a:r>
            <a:r>
              <a:rPr lang="ru-RU" sz="2800" dirty="0" smtClean="0"/>
              <a:t>При использовании этого протокола открывается два канала</a:t>
            </a:r>
            <a:r>
              <a:rPr lang="en-US" sz="2800" dirty="0" smtClean="0"/>
              <a:t>: </a:t>
            </a:r>
            <a:r>
              <a:rPr lang="ru-RU" sz="2800" dirty="0" smtClean="0"/>
              <a:t>один для передачи команд, другой для передачи данных</a:t>
            </a:r>
            <a:r>
              <a:rPr lang="en-US" sz="2800" dirty="0" smtClean="0"/>
              <a:t>.</a:t>
            </a:r>
          </a:p>
          <a:p>
            <a:r>
              <a:rPr lang="ru-RU" sz="2800" dirty="0" smtClean="0"/>
              <a:t>Система телеконференций </a:t>
            </a:r>
            <a:r>
              <a:rPr lang="en-US" sz="2800" dirty="0" smtClean="0"/>
              <a:t>UseNet </a:t>
            </a:r>
            <a:r>
              <a:rPr lang="ru-RU" sz="2800" dirty="0" smtClean="0"/>
              <a:t>позволяет тем,</a:t>
            </a:r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0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кто к ней обращается, участвовать в различных дискуссионных группах</a:t>
            </a:r>
            <a:r>
              <a:rPr lang="en-US" sz="2800" dirty="0" smtClean="0"/>
              <a:t>. </a:t>
            </a:r>
            <a:r>
              <a:rPr lang="ru-RU" sz="2800" dirty="0" smtClean="0"/>
              <a:t>Они представляют собой сетевой вариант досок объявлений, изначально располагавшихся на компьютерах с модемным доступом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IRC- </a:t>
            </a:r>
            <a:r>
              <a:rPr lang="ru-RU" sz="2800" dirty="0" smtClean="0"/>
              <a:t>сервис(</a:t>
            </a:r>
            <a:r>
              <a:rPr lang="en-US" sz="2800" dirty="0" smtClean="0"/>
              <a:t>Internet Relay Chat)</a:t>
            </a:r>
            <a:r>
              <a:rPr lang="ru-RU" sz="2800" dirty="0" smtClean="0"/>
              <a:t>  для общения в свободное время</a:t>
            </a:r>
            <a:r>
              <a:rPr lang="en-US" sz="2800" dirty="0" smtClean="0"/>
              <a:t>.</a:t>
            </a:r>
          </a:p>
          <a:p>
            <a:r>
              <a:rPr lang="ru-RU" sz="2800" dirty="0" smtClean="0"/>
              <a:t>Электронные магазины, где можно заказать любой товар с доставкой на дом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pic>
        <p:nvPicPr>
          <p:cNvPr id="205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1765300" cy="81915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786322"/>
            <a:ext cx="1824037" cy="1120775"/>
          </a:xfrm>
          <a:prstGeom prst="rect">
            <a:avLst/>
          </a:prstGeom>
          <a:noFill/>
        </p:spPr>
      </p:pic>
      <p:sp>
        <p:nvSpPr>
          <p:cNvPr id="2052" name="laptop"/>
          <p:cNvSpPr>
            <a:spLocks noEditPoints="1" noChangeArrowheads="1"/>
          </p:cNvSpPr>
          <p:nvPr/>
        </p:nvSpPr>
        <p:spPr bwMode="auto">
          <a:xfrm>
            <a:off x="6577013" y="4410075"/>
            <a:ext cx="1281135" cy="123350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7" y="5209634"/>
            <a:ext cx="1285884" cy="125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358246" cy="1143000"/>
          </a:xfrm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14554"/>
            <a:ext cx="7906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внимаине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checker/>
    <p:sndAc>
      <p:stSnd>
        <p:snd r:embed="rId4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5072098" cy="1143000"/>
          </a:xfrm>
        </p:spPr>
        <p:txBody>
          <a:bodyPr/>
          <a:lstStyle/>
          <a:p>
            <a:r>
              <a:rPr lang="ru-RU" dirty="0" smtClean="0"/>
              <a:t>ЛОКАЛЬНАЯ СЕТЬ</a:t>
            </a:r>
            <a:endParaRPr lang="ru-RU" dirty="0"/>
          </a:p>
        </p:txBody>
      </p: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1678"/>
            <a:ext cx="1824037" cy="112077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357430"/>
            <a:ext cx="1824037" cy="1120775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928802"/>
            <a:ext cx="1824037" cy="112077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357694"/>
            <a:ext cx="1824037" cy="1120775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357694"/>
            <a:ext cx="1824038" cy="1120775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>
            <a:stCxn id="1026" idx="2"/>
          </p:cNvCxnSpPr>
          <p:nvPr/>
        </p:nvCxnSpPr>
        <p:spPr>
          <a:xfrm rot="16200000" flipH="1">
            <a:off x="2123654" y="3623859"/>
            <a:ext cx="1093803" cy="230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143240" y="2714620"/>
            <a:ext cx="11430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1030" idx="1"/>
          </p:cNvCxnSpPr>
          <p:nvPr/>
        </p:nvCxnSpPr>
        <p:spPr>
          <a:xfrm flipV="1">
            <a:off x="3714744" y="4918082"/>
            <a:ext cx="1928826" cy="1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27" idx="2"/>
          </p:cNvCxnSpPr>
          <p:nvPr/>
        </p:nvCxnSpPr>
        <p:spPr>
          <a:xfrm rot="16200000" flipH="1">
            <a:off x="4981174" y="3695297"/>
            <a:ext cx="1022365" cy="588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250793" y="3464719"/>
            <a:ext cx="142876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786446" y="2714620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6143644"/>
            <a:ext cx="425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Оптоволоконный кабель  или  витая пара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3393273" y="5322107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Схема 26"/>
          <p:cNvGraphicFramePr/>
          <p:nvPr/>
        </p:nvGraphicFramePr>
        <p:xfrm>
          <a:off x="4786314" y="5643578"/>
          <a:ext cx="400049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Graphic spid="2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Схема связи двух ПК по </a:t>
            </a:r>
            <a:r>
              <a:rPr lang="ru-RU" dirty="0" err="1" smtClean="0"/>
              <a:t>тлф</a:t>
            </a:r>
            <a:r>
              <a:rPr lang="ru-RU" dirty="0" smtClean="0"/>
              <a:t> линии</a:t>
            </a:r>
            <a:endParaRPr lang="ru-RU" dirty="0"/>
          </a:p>
        </p:txBody>
      </p:sp>
      <p:sp>
        <p:nvSpPr>
          <p:cNvPr id="2050" name="computr2"/>
          <p:cNvSpPr>
            <a:spLocks noEditPoints="1" noChangeArrowheads="1"/>
          </p:cNvSpPr>
          <p:nvPr/>
        </p:nvSpPr>
        <p:spPr bwMode="auto">
          <a:xfrm>
            <a:off x="500034" y="1571612"/>
            <a:ext cx="1809750" cy="1809750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computr2"/>
          <p:cNvSpPr>
            <a:spLocks noEditPoints="1" noChangeArrowheads="1"/>
          </p:cNvSpPr>
          <p:nvPr/>
        </p:nvSpPr>
        <p:spPr bwMode="auto">
          <a:xfrm>
            <a:off x="6970713" y="1527175"/>
            <a:ext cx="1809750" cy="1809750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928934"/>
            <a:ext cx="12858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57818" y="2928934"/>
            <a:ext cx="13430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модем</a:t>
            </a:r>
            <a:endParaRPr lang="ru-RU" dirty="0"/>
          </a:p>
        </p:txBody>
      </p:sp>
      <p:cxnSp>
        <p:nvCxnSpPr>
          <p:cNvPr id="9" name="Соединительная линия уступом 8"/>
          <p:cNvCxnSpPr>
            <a:stCxn id="2050" idx="8"/>
            <a:endCxn id="5" idx="1"/>
          </p:cNvCxnSpPr>
          <p:nvPr/>
        </p:nvCxnSpPr>
        <p:spPr>
          <a:xfrm>
            <a:off x="2077533" y="2894154"/>
            <a:ext cx="1208583" cy="2848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/>
          <p:nvPr/>
        </p:nvCxnSpPr>
        <p:spPr>
          <a:xfrm flipV="1">
            <a:off x="6500827" y="2643182"/>
            <a:ext cx="714381" cy="3571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phone3"/>
          <p:cNvSpPr>
            <a:spLocks noEditPoints="1" noChangeArrowheads="1"/>
          </p:cNvSpPr>
          <p:nvPr/>
        </p:nvSpPr>
        <p:spPr bwMode="auto">
          <a:xfrm>
            <a:off x="2285984" y="4929198"/>
            <a:ext cx="714380" cy="71438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phone3"/>
          <p:cNvSpPr>
            <a:spLocks noEditPoints="1" noChangeArrowheads="1"/>
          </p:cNvSpPr>
          <p:nvPr/>
        </p:nvSpPr>
        <p:spPr bwMode="auto">
          <a:xfrm>
            <a:off x="6286512" y="4857760"/>
            <a:ext cx="857256" cy="71438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3" name="Прямая соединительная линия 22"/>
          <p:cNvCxnSpPr>
            <a:stCxn id="2052" idx="3"/>
          </p:cNvCxnSpPr>
          <p:nvPr/>
        </p:nvCxnSpPr>
        <p:spPr>
          <a:xfrm>
            <a:off x="3000364" y="5286388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2052" idx="1"/>
          </p:cNvCxnSpPr>
          <p:nvPr/>
        </p:nvCxnSpPr>
        <p:spPr>
          <a:xfrm rot="5400000">
            <a:off x="2250265" y="3821909"/>
            <a:ext cx="150019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2"/>
            <a:endCxn id="2053" idx="1"/>
          </p:cNvCxnSpPr>
          <p:nvPr/>
        </p:nvCxnSpPr>
        <p:spPr>
          <a:xfrm rot="16200000" flipH="1">
            <a:off x="5622137" y="3764757"/>
            <a:ext cx="1500198" cy="685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43306" y="4857760"/>
            <a:ext cx="223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Аналоговые сигналы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84" y="2428868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Цифровые сигналы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857752" y="24288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Цифровые сигналы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 rot="17245996">
            <a:off x="2544078" y="4038003"/>
            <a:ext cx="1398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модуляция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 rot="4447783">
            <a:off x="6000760" y="3857628"/>
            <a:ext cx="126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модуляция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643306" y="1928802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демодуляция</a:t>
            </a:r>
            <a:endParaRPr lang="ru-RU" dirty="0"/>
          </a:p>
        </p:txBody>
      </p:sp>
      <p:cxnSp>
        <p:nvCxnSpPr>
          <p:cNvPr id="38" name="Прямая со стрелкой 37"/>
          <p:cNvCxnSpPr>
            <a:stCxn id="35" idx="1"/>
          </p:cNvCxnSpPr>
          <p:nvPr/>
        </p:nvCxnSpPr>
        <p:spPr>
          <a:xfrm rot="10800000" flipV="1">
            <a:off x="2928926" y="2113468"/>
            <a:ext cx="714380" cy="38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5" idx="3"/>
          </p:cNvCxnSpPr>
          <p:nvPr/>
        </p:nvCxnSpPr>
        <p:spPr>
          <a:xfrm>
            <a:off x="5147244" y="2113468"/>
            <a:ext cx="1567896" cy="4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28728" y="6143644"/>
            <a:ext cx="378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МОДЕМ – модуляция - демодуляция</a:t>
            </a:r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5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КЛАССИФИКАЦИЯ СЕТЕЙ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85786" y="1357298"/>
          <a:ext cx="757242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Graphic spid="3" grpId="1">
        <p:bldAsOne/>
      </p:bldGraphic>
      <p:bldGraphic spid="3" grpId="2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2969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ОДНОРАНГОВЫЕ СЕТИ И СЕТИ ТИПА </a:t>
            </a:r>
            <a:r>
              <a:rPr lang="en-US" sz="3200" dirty="0" smtClean="0"/>
              <a:t>“</a:t>
            </a:r>
            <a:r>
              <a:rPr lang="ru-RU" sz="3200" dirty="0" smtClean="0"/>
              <a:t>КЛИЕНТ</a:t>
            </a:r>
            <a:r>
              <a:rPr lang="en-US" sz="3200" dirty="0" smtClean="0"/>
              <a:t>-</a:t>
            </a:r>
            <a:r>
              <a:rPr lang="ru-RU" sz="3200" dirty="0" smtClean="0"/>
              <a:t>СЕРВЕР</a:t>
            </a:r>
            <a:r>
              <a:rPr lang="en-US" sz="3200" dirty="0" smtClean="0"/>
              <a:t>”</a:t>
            </a:r>
            <a:endParaRPr lang="ru-RU" sz="3200" dirty="0"/>
          </a:p>
        </p:txBody>
      </p:sp>
      <p:sp>
        <p:nvSpPr>
          <p:cNvPr id="1026" name="computr3"/>
          <p:cNvSpPr>
            <a:spLocks noEditPoints="1" noChangeArrowheads="1"/>
          </p:cNvSpPr>
          <p:nvPr/>
        </p:nvSpPr>
        <p:spPr bwMode="auto">
          <a:xfrm>
            <a:off x="341313" y="1646238"/>
            <a:ext cx="1444605" cy="854068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computr3"/>
          <p:cNvSpPr>
            <a:spLocks noEditPoints="1" noChangeArrowheads="1"/>
          </p:cNvSpPr>
          <p:nvPr/>
        </p:nvSpPr>
        <p:spPr bwMode="auto">
          <a:xfrm>
            <a:off x="2285984" y="1643050"/>
            <a:ext cx="1365249" cy="895343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computr3"/>
          <p:cNvSpPr>
            <a:spLocks noEditPoints="1" noChangeArrowheads="1"/>
          </p:cNvSpPr>
          <p:nvPr/>
        </p:nvSpPr>
        <p:spPr bwMode="auto">
          <a:xfrm>
            <a:off x="4143372" y="2071678"/>
            <a:ext cx="1212832" cy="92233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computr3"/>
          <p:cNvSpPr>
            <a:spLocks noEditPoints="1" noChangeArrowheads="1"/>
          </p:cNvSpPr>
          <p:nvPr/>
        </p:nvSpPr>
        <p:spPr bwMode="auto">
          <a:xfrm>
            <a:off x="428596" y="3571876"/>
            <a:ext cx="1349396" cy="898533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computr3"/>
          <p:cNvSpPr>
            <a:spLocks noEditPoints="1" noChangeArrowheads="1"/>
          </p:cNvSpPr>
          <p:nvPr/>
        </p:nvSpPr>
        <p:spPr bwMode="auto">
          <a:xfrm>
            <a:off x="1928794" y="5143512"/>
            <a:ext cx="1323978" cy="939793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computr3"/>
          <p:cNvSpPr>
            <a:spLocks noEditPoints="1" noChangeArrowheads="1"/>
          </p:cNvSpPr>
          <p:nvPr/>
        </p:nvSpPr>
        <p:spPr bwMode="auto">
          <a:xfrm>
            <a:off x="4000496" y="4714884"/>
            <a:ext cx="1338256" cy="785818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714752"/>
            <a:ext cx="9144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Hub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rot="16200000" flipV="1">
            <a:off x="2514584" y="3128962"/>
            <a:ext cx="1143008" cy="2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1500166" y="2500306"/>
            <a:ext cx="135732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57554" y="3000372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29" idx="3"/>
          </p:cNvCxnSpPr>
          <p:nvPr/>
        </p:nvCxnSpPr>
        <p:spPr>
          <a:xfrm flipV="1">
            <a:off x="1561526" y="4000504"/>
            <a:ext cx="1153086" cy="20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30" idx="1"/>
          </p:cNvCxnSpPr>
          <p:nvPr/>
        </p:nvCxnSpPr>
        <p:spPr>
          <a:xfrm flipV="1">
            <a:off x="2590783" y="4143380"/>
            <a:ext cx="123829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86116" y="4143380"/>
            <a:ext cx="121444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1" idx="3"/>
          </p:cNvCxnSpPr>
          <p:nvPr/>
        </p:nvCxnSpPr>
        <p:spPr>
          <a:xfrm flipV="1">
            <a:off x="3557574" y="3857628"/>
            <a:ext cx="144305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000628" y="3714752"/>
            <a:ext cx="91440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модем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26" idx="3"/>
          </p:cNvCxnSpPr>
          <p:nvPr/>
        </p:nvCxnSpPr>
        <p:spPr>
          <a:xfrm>
            <a:off x="5915028" y="3929066"/>
            <a:ext cx="9429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43702" y="3500438"/>
            <a:ext cx="129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Тлф</a:t>
            </a:r>
            <a:r>
              <a:rPr lang="ru-RU" dirty="0" smtClean="0"/>
              <a:t> линия</a:t>
            </a:r>
            <a:endParaRPr lang="ru-RU" dirty="0"/>
          </a:p>
        </p:txBody>
      </p:sp>
      <p:sp>
        <p:nvSpPr>
          <p:cNvPr id="1032" name="computr1"/>
          <p:cNvSpPr>
            <a:spLocks noEditPoints="1" noChangeArrowheads="1"/>
          </p:cNvSpPr>
          <p:nvPr/>
        </p:nvSpPr>
        <p:spPr bwMode="auto">
          <a:xfrm>
            <a:off x="5715008" y="5286388"/>
            <a:ext cx="1643074" cy="1143008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сервер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>
            <a:endCxn id="1032" idx="1"/>
          </p:cNvCxnSpPr>
          <p:nvPr/>
        </p:nvCxnSpPr>
        <p:spPr>
          <a:xfrm>
            <a:off x="3643306" y="4071942"/>
            <a:ext cx="2893239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786578" y="4857760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500958" y="4714884"/>
            <a:ext cx="914400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7643834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Hub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rot="16200000" flipH="1">
            <a:off x="7893867" y="5393545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29520" y="614364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Другая сеть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71472" y="3143248"/>
            <a:ext cx="20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Равноправные ПК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7358082" y="5429264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Большие</a:t>
            </a:r>
          </a:p>
          <a:p>
            <a:r>
              <a:rPr lang="ru-RU" dirty="0" smtClean="0"/>
              <a:t>сети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8" y="2143116"/>
            <a:ext cx="194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Hub- </a:t>
            </a:r>
            <a:r>
              <a:rPr lang="ru-RU" dirty="0" smtClean="0"/>
              <a:t>коммутатор</a:t>
            </a:r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29" grpId="0" animBg="1"/>
      <p:bldP spid="1030" grpId="0" animBg="1"/>
      <p:bldP spid="1031" grpId="0" animBg="1"/>
      <p:bldP spid="11" grpId="0" animBg="1"/>
      <p:bldP spid="26" grpId="0" animBg="1"/>
      <p:bldP spid="36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378621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СЕТЬ </a:t>
            </a:r>
            <a:r>
              <a:rPr lang="en-US" dirty="0" smtClean="0">
                <a:solidFill>
                  <a:srgbClr val="FF0000"/>
                </a:solidFill>
              </a:rPr>
              <a:t> INTERNET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857233"/>
            <a:ext cx="8739315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Самая крупная  в мире компьютерная сеть</a:t>
            </a:r>
            <a:r>
              <a:rPr lang="en-US" sz="2400" dirty="0" smtClean="0"/>
              <a:t>. </a:t>
            </a:r>
            <a:r>
              <a:rPr lang="ru-RU" sz="2400" dirty="0" smtClean="0"/>
              <a:t>Все устройства и программы должны понимать друг друга</a:t>
            </a:r>
            <a:r>
              <a:rPr lang="en-US" sz="2400" dirty="0" smtClean="0"/>
              <a:t>.</a:t>
            </a:r>
            <a:r>
              <a:rPr lang="ru-RU" sz="2400" dirty="0" smtClean="0"/>
              <a:t> Для этого они должны общаться на одном языке</a:t>
            </a:r>
            <a:r>
              <a:rPr lang="en-US" sz="2400" dirty="0" smtClean="0"/>
              <a:t> . </a:t>
            </a:r>
            <a:r>
              <a:rPr lang="ru-RU" sz="2400" dirty="0" smtClean="0"/>
              <a:t>Такие </a:t>
            </a:r>
            <a:r>
              <a:rPr lang="en-US" sz="2400" dirty="0" smtClean="0"/>
              <a:t>“ </a:t>
            </a:r>
            <a:r>
              <a:rPr lang="ru-RU" sz="2400" dirty="0" smtClean="0"/>
              <a:t>языки </a:t>
            </a:r>
            <a:r>
              <a:rPr lang="en-US" sz="2400" dirty="0" smtClean="0"/>
              <a:t>“ </a:t>
            </a:r>
            <a:r>
              <a:rPr lang="ru-RU" sz="2400" dirty="0" smtClean="0"/>
              <a:t> межпрограммного и </a:t>
            </a:r>
            <a:r>
              <a:rPr lang="ru-RU" sz="2400" dirty="0" err="1" smtClean="0"/>
              <a:t>межаппаратного</a:t>
            </a:r>
            <a:r>
              <a:rPr lang="ru-RU" sz="2400" dirty="0" smtClean="0"/>
              <a:t> общения называются сетевыми протоколами</a:t>
            </a:r>
            <a:r>
              <a:rPr lang="en-US" sz="2400" dirty="0" smtClean="0"/>
              <a:t>. </a:t>
            </a:r>
            <a:r>
              <a:rPr lang="ru-RU" sz="2400" dirty="0" smtClean="0"/>
              <a:t>Программы  тоже называются </a:t>
            </a:r>
          </a:p>
          <a:p>
            <a:pPr algn="just"/>
            <a:r>
              <a:rPr lang="ru-RU" sz="2400" dirty="0" smtClean="0"/>
              <a:t>протоколами</a:t>
            </a:r>
            <a:r>
              <a:rPr lang="en-US" sz="2400" dirty="0" smtClean="0"/>
              <a:t>.</a:t>
            </a:r>
            <a:r>
              <a:rPr lang="ru-RU" sz="2400" dirty="0" smtClean="0"/>
              <a:t> (сетевая служба)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smtClean="0"/>
              <a:t>Internet- </a:t>
            </a:r>
            <a:r>
              <a:rPr lang="ru-RU" sz="2400" dirty="0" err="1" smtClean="0"/>
              <a:t>Межсеть</a:t>
            </a:r>
            <a:r>
              <a:rPr lang="ru-RU" sz="2400" dirty="0" smtClean="0"/>
              <a:t>(сеть сетей)</a:t>
            </a:r>
            <a:r>
              <a:rPr lang="en-US" sz="2400" dirty="0" smtClean="0"/>
              <a:t>. </a:t>
            </a:r>
            <a:r>
              <a:rPr lang="ru-RU" sz="2400" dirty="0" smtClean="0"/>
              <a:t>Была основана в 1969 году и называлась </a:t>
            </a:r>
            <a:r>
              <a:rPr lang="en-US" sz="2400" dirty="0" smtClean="0"/>
              <a:t>ARPANET. </a:t>
            </a:r>
            <a:r>
              <a:rPr lang="ru-RU" sz="2400" dirty="0" smtClean="0"/>
              <a:t>Первоначально она использовала выделенные </a:t>
            </a:r>
            <a:r>
              <a:rPr lang="ru-RU" sz="2400" dirty="0" err="1" smtClean="0"/>
              <a:t>тлф</a:t>
            </a:r>
            <a:r>
              <a:rPr lang="ru-RU" sz="2400" dirty="0" smtClean="0"/>
              <a:t> линии</a:t>
            </a:r>
            <a:r>
              <a:rPr lang="en-US" sz="2400" dirty="0" smtClean="0"/>
              <a:t>. </a:t>
            </a:r>
          </a:p>
          <a:p>
            <a:pPr algn="just"/>
            <a:r>
              <a:rPr lang="ru-RU" sz="2400" dirty="0" smtClean="0"/>
              <a:t>В настоящее время в </a:t>
            </a:r>
            <a:r>
              <a:rPr lang="en-US" sz="2400" dirty="0" smtClean="0"/>
              <a:t>Internet  </a:t>
            </a:r>
            <a:r>
              <a:rPr lang="ru-RU" sz="2400" dirty="0" smtClean="0"/>
              <a:t> используются все существующие виды передачи( в основном оптоволоконные и спутниковые)</a:t>
            </a:r>
            <a:r>
              <a:rPr lang="en-US" sz="2400" dirty="0" smtClean="0"/>
              <a:t>. </a:t>
            </a:r>
            <a:r>
              <a:rPr lang="ru-RU" sz="2400" dirty="0" smtClean="0"/>
              <a:t>Преобладают компьютеры с ОС </a:t>
            </a:r>
            <a:r>
              <a:rPr lang="en-US" sz="2400" dirty="0" smtClean="0"/>
              <a:t>Unix.</a:t>
            </a:r>
            <a:endParaRPr lang="ru-RU" sz="2400" dirty="0" smtClean="0"/>
          </a:p>
          <a:p>
            <a:pPr algn="just"/>
            <a:r>
              <a:rPr lang="ru-RU" sz="2400" dirty="0" smtClean="0"/>
              <a:t>Спектр услуг, предоставляемый сетью </a:t>
            </a:r>
            <a:r>
              <a:rPr lang="en-US" sz="2400" dirty="0" smtClean="0"/>
              <a:t>Internet </a:t>
            </a:r>
            <a:r>
              <a:rPr lang="ru-RU" sz="2400" dirty="0" smtClean="0"/>
              <a:t>, весьма широк, но самая популярная из них -  это электронная почта</a:t>
            </a:r>
            <a:r>
              <a:rPr lang="en-US" sz="24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Электронная почта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r>
              <a:rPr lang="ru-RU" dirty="0" smtClean="0"/>
              <a:t>Адреса компьютеров в </a:t>
            </a:r>
            <a:r>
              <a:rPr lang="en-US" dirty="0" smtClean="0"/>
              <a:t>Internet </a:t>
            </a:r>
            <a:r>
              <a:rPr lang="ru-RU" dirty="0" smtClean="0"/>
              <a:t>состоят из четырех байтов, которые обычно изображаются в виде четырех десятичных чисел ,разделенных точками, например,  129</a:t>
            </a:r>
            <a:r>
              <a:rPr lang="en-US" dirty="0" smtClean="0"/>
              <a:t>. 144. 50. 56.</a:t>
            </a:r>
          </a:p>
          <a:p>
            <a:r>
              <a:rPr lang="ru-RU" dirty="0" smtClean="0"/>
              <a:t>Такие адреса неудобны для людей, поэтому существует параллельная система символических адресов</a:t>
            </a:r>
            <a:r>
              <a:rPr lang="en-US" dirty="0" smtClean="0"/>
              <a:t>. </a:t>
            </a:r>
            <a:r>
              <a:rPr lang="ru-RU" dirty="0" smtClean="0"/>
              <a:t>Они организованы в виде иерархической структуры</a:t>
            </a:r>
            <a:r>
              <a:rPr lang="en-US" dirty="0" smtClean="0"/>
              <a:t>. </a:t>
            </a:r>
            <a:r>
              <a:rPr lang="ru-RU" dirty="0" smtClean="0"/>
              <a:t>Вся сеть делится на несколько областей( например, для России область называется 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err="1" smtClean="0"/>
              <a:t>su</a:t>
            </a:r>
            <a:r>
              <a:rPr lang="en-US" dirty="0" smtClean="0"/>
              <a:t>).</a:t>
            </a:r>
            <a:r>
              <a:rPr lang="ru-RU" dirty="0" smtClean="0"/>
              <a:t>Области верхнего уровня делятся на подобласти, те, в свою очередь, на подобласти еще более низкого уровня, и т</a:t>
            </a:r>
            <a:r>
              <a:rPr lang="en-US" dirty="0" smtClean="0"/>
              <a:t>. </a:t>
            </a:r>
            <a:r>
              <a:rPr lang="ru-RU" dirty="0" smtClean="0"/>
              <a:t>д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7154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Запись адреса  соответствует  западноевропейской </a:t>
            </a:r>
            <a:r>
              <a:rPr lang="en-US" sz="2400" dirty="0" smtClean="0"/>
              <a:t>: </a:t>
            </a:r>
            <a:r>
              <a:rPr lang="ru-RU" sz="2400" dirty="0" smtClean="0"/>
              <a:t>сперва указывается имя адресата, затем </a:t>
            </a:r>
            <a:r>
              <a:rPr lang="ru-RU" sz="2400" dirty="0" err="1" smtClean="0"/>
              <a:t>дом,улица</a:t>
            </a:r>
            <a:r>
              <a:rPr lang="ru-RU" sz="2400" dirty="0" smtClean="0"/>
              <a:t> и город, название страны записывается последним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3200" dirty="0" smtClean="0">
                <a:solidFill>
                  <a:srgbClr val="7030A0"/>
                </a:solidFill>
                <a:hlinkClick r:id="rId3"/>
              </a:rPr>
              <a:t>aivanov@abcd.msk.ru</a:t>
            </a:r>
            <a:endParaRPr lang="en-US" sz="3200" dirty="0" smtClean="0">
              <a:solidFill>
                <a:srgbClr val="7030A0"/>
              </a:solidFill>
            </a:endParaRPr>
          </a:p>
          <a:p>
            <a:pPr algn="just"/>
            <a:r>
              <a:rPr lang="ru-RU" sz="2400" dirty="0" smtClean="0"/>
              <a:t>Имя пользователя- </a:t>
            </a:r>
            <a:r>
              <a:rPr lang="en-US" sz="2400" dirty="0" err="1" smtClean="0"/>
              <a:t>aivanov</a:t>
            </a:r>
            <a:r>
              <a:rPr lang="en-US" sz="2400" dirty="0" smtClean="0"/>
              <a:t>, </a:t>
            </a:r>
            <a:r>
              <a:rPr lang="ru-RU" sz="2400" dirty="0" smtClean="0"/>
              <a:t> адрес компьютера- </a:t>
            </a:r>
            <a:r>
              <a:rPr lang="en-US" sz="2400" dirty="0" smtClean="0"/>
              <a:t>abcd.msk.ru. </a:t>
            </a:r>
            <a:r>
              <a:rPr lang="ru-RU" sz="2400" dirty="0" smtClean="0"/>
              <a:t> Компьютер находится в России, в Москве</a:t>
            </a:r>
            <a:r>
              <a:rPr lang="en-US" sz="2400" dirty="0" smtClean="0"/>
              <a:t>; </a:t>
            </a:r>
            <a:r>
              <a:rPr lang="ru-RU" sz="2400" dirty="0" smtClean="0"/>
              <a:t>имя </a:t>
            </a:r>
            <a:r>
              <a:rPr lang="ru-RU" sz="2400" dirty="0" err="1" smtClean="0"/>
              <a:t>комп</a:t>
            </a:r>
            <a:r>
              <a:rPr lang="en-US" sz="2400" dirty="0" smtClean="0"/>
              <a:t>.- </a:t>
            </a:r>
            <a:r>
              <a:rPr lang="en-US" sz="2400" dirty="0" err="1" smtClean="0"/>
              <a:t>abcd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Приведите  примеры  известных вам адресов в </a:t>
            </a:r>
            <a:r>
              <a:rPr lang="en-US" sz="2400" dirty="0" smtClean="0">
                <a:solidFill>
                  <a:srgbClr val="7030A0"/>
                </a:solidFill>
              </a:rPr>
              <a:t>Internet.</a:t>
            </a:r>
          </a:p>
          <a:p>
            <a:pPr algn="just"/>
            <a:r>
              <a:rPr lang="ru-RU" sz="2400" dirty="0" smtClean="0"/>
              <a:t> Современные компьютеры никогда не передают информацию в виде  непрерывного потока</a:t>
            </a:r>
            <a:r>
              <a:rPr lang="en-US" sz="2400" dirty="0" smtClean="0"/>
              <a:t>. </a:t>
            </a:r>
            <a:r>
              <a:rPr lang="ru-RU" sz="2400" dirty="0" smtClean="0"/>
              <a:t>Информация  передается небольшими порциями ограниченной длины-  </a:t>
            </a:r>
            <a:r>
              <a:rPr lang="ru-RU" sz="2400" b="1" dirty="0" smtClean="0"/>
              <a:t>пакетами</a:t>
            </a:r>
            <a:r>
              <a:rPr lang="en-US" sz="2400" dirty="0" smtClean="0"/>
              <a:t>. </a:t>
            </a:r>
            <a:r>
              <a:rPr lang="ru-RU" sz="2400" dirty="0" smtClean="0"/>
              <a:t>Каждый пакет обязательно содержит служебный заголовок, в котором указаны адрес назначения и адрес источника, а также служебная информация</a:t>
            </a:r>
            <a:r>
              <a:rPr lang="en-US" sz="2400" dirty="0" smtClean="0"/>
              <a:t>. </a:t>
            </a:r>
            <a:r>
              <a:rPr lang="ru-RU" sz="2400" dirty="0" smtClean="0"/>
              <a:t>Компьютерная сеть, в отличие от телефонной, никогда не бывает занята</a:t>
            </a:r>
            <a:r>
              <a:rPr lang="en-US" sz="2400" dirty="0" smtClean="0"/>
              <a:t>; </a:t>
            </a:r>
            <a:r>
              <a:rPr lang="ru-RU" sz="2400" dirty="0" smtClean="0"/>
              <a:t>при сильной загрузке просто увеличивается время доставки пакетов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-285776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/>
              <a:t>Проект </a:t>
            </a:r>
            <a:r>
              <a:rPr lang="en-US" b="1" dirty="0" smtClean="0"/>
              <a:t>WWW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58579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Самым интересным и удобным видом сервиса является </a:t>
            </a:r>
            <a:r>
              <a:rPr lang="en-US" dirty="0" smtClean="0"/>
              <a:t>World Wide Web( </a:t>
            </a:r>
            <a:r>
              <a:rPr lang="ru-RU" dirty="0" smtClean="0"/>
              <a:t>Всемирная паутина)</a:t>
            </a:r>
            <a:r>
              <a:rPr lang="en-US" dirty="0" smtClean="0"/>
              <a:t>.</a:t>
            </a:r>
            <a:r>
              <a:rPr lang="ru-RU" dirty="0" smtClean="0"/>
              <a:t>В настоящее время в систему Всемирной паутины входят </a:t>
            </a:r>
            <a:r>
              <a:rPr lang="en-US" dirty="0" smtClean="0"/>
              <a:t>: </a:t>
            </a:r>
            <a:r>
              <a:rPr lang="ru-RU" dirty="0" smtClean="0"/>
              <a:t>электронные библиотеки, виртуальные музеи и галереи, каталоги по продуктам и услугам, открытая правительственная информация, электронные журналы и газеты, коллекции музыкальных произведений и видео, программные продукты и </a:t>
            </a:r>
            <a:r>
              <a:rPr lang="ru-RU" dirty="0" err="1" smtClean="0"/>
              <a:t>др</a:t>
            </a:r>
            <a:r>
              <a:rPr lang="en-US" dirty="0" smtClean="0"/>
              <a:t>. </a:t>
            </a:r>
            <a:r>
              <a:rPr lang="ru-RU" dirty="0" smtClean="0"/>
              <a:t>Для работы с </a:t>
            </a:r>
            <a:r>
              <a:rPr lang="en-US" dirty="0" smtClean="0"/>
              <a:t>WWW </a:t>
            </a:r>
            <a:r>
              <a:rPr lang="ru-RU" dirty="0" smtClean="0"/>
              <a:t>пользуются специальными программами- браузерами</a:t>
            </a:r>
            <a:r>
              <a:rPr lang="en-US" dirty="0" smtClean="0"/>
              <a:t>.</a:t>
            </a:r>
            <a:r>
              <a:rPr lang="ru-RU" dirty="0" smtClean="0"/>
              <a:t> Наиболее популярными и мощными являются</a:t>
            </a:r>
            <a:r>
              <a:rPr lang="en-US" dirty="0" smtClean="0"/>
              <a:t>:   </a:t>
            </a:r>
          </a:p>
          <a:p>
            <a:r>
              <a:rPr lang="en-US" dirty="0" smtClean="0"/>
              <a:t> Internet Explorer</a:t>
            </a:r>
          </a:p>
          <a:p>
            <a:pPr lvl="4"/>
            <a:r>
              <a:rPr lang="en-US" dirty="0" smtClean="0"/>
              <a:t>Netscape Navigator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Одно важное понятие Интернета- универсальный указатель ресурса или </a:t>
            </a:r>
            <a:r>
              <a:rPr lang="en-US" dirty="0" smtClean="0"/>
              <a:t> URL(Uniform Resource Locator):</a:t>
            </a:r>
          </a:p>
          <a:p>
            <a:pPr>
              <a:buNone/>
            </a:pPr>
            <a:r>
              <a:rPr lang="en-US" dirty="0" smtClean="0"/>
              <a:t>service://host:port:/path/file.ext</a:t>
            </a:r>
          </a:p>
          <a:p>
            <a:pPr>
              <a:buNone/>
            </a:pPr>
            <a:r>
              <a:rPr lang="en-US" dirty="0" smtClean="0"/>
              <a:t> (</a:t>
            </a:r>
            <a:r>
              <a:rPr lang="ru-RU" dirty="0" smtClean="0"/>
              <a:t>вид сервиса</a:t>
            </a:r>
            <a:r>
              <a:rPr lang="en-US" dirty="0" smtClean="0"/>
              <a:t>://</a:t>
            </a:r>
            <a:r>
              <a:rPr lang="ru-RU" dirty="0" smtClean="0"/>
              <a:t>имя узла</a:t>
            </a:r>
            <a:r>
              <a:rPr lang="en-US" dirty="0" smtClean="0"/>
              <a:t>: </a:t>
            </a:r>
            <a:r>
              <a:rPr lang="ru-RU" dirty="0" smtClean="0"/>
              <a:t>номер порта</a:t>
            </a:r>
            <a:r>
              <a:rPr lang="en-US" dirty="0" smtClean="0"/>
              <a:t>/</a:t>
            </a:r>
            <a:r>
              <a:rPr lang="ru-RU" dirty="0" smtClean="0"/>
              <a:t>путь</a:t>
            </a:r>
            <a:r>
              <a:rPr lang="en-US" dirty="0" smtClean="0"/>
              <a:t>/</a:t>
            </a:r>
            <a:r>
              <a:rPr lang="ru-RU" dirty="0" smtClean="0"/>
              <a:t>имя файла</a:t>
            </a:r>
            <a:r>
              <a:rPr lang="en-US" dirty="0" smtClean="0"/>
              <a:t>. </a:t>
            </a:r>
            <a:r>
              <a:rPr lang="ru-RU" dirty="0" smtClean="0"/>
              <a:t>расширение)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checker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365</TotalTime>
  <Words>981</Words>
  <Application>Microsoft Office PowerPoint</Application>
  <PresentationFormat>Экран (4:3)</PresentationFormat>
  <Paragraphs>89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КОМПЬЮТЕРНЫЕ СЕТИ</vt:lpstr>
      <vt:lpstr>ЛОКАЛЬНАЯ СЕТЬ</vt:lpstr>
      <vt:lpstr>Схема связи двух ПК по тлф линии</vt:lpstr>
      <vt:lpstr>КЛАССИФИКАЦИЯ СЕТЕЙ</vt:lpstr>
      <vt:lpstr>ОДНОРАНГОВЫЕ СЕТИ И СЕТИ ТИПА “КЛИЕНТ-СЕРВЕР”</vt:lpstr>
      <vt:lpstr>СЕТЬ  INTERNET</vt:lpstr>
      <vt:lpstr>Электронная почта</vt:lpstr>
      <vt:lpstr>Слайд 8</vt:lpstr>
      <vt:lpstr>Проект WWW</vt:lpstr>
      <vt:lpstr>Слайд 10</vt:lpstr>
      <vt:lpstr>Слайд 11</vt:lpstr>
      <vt:lpstr>Информационно- поисковые системы</vt:lpstr>
      <vt:lpstr>Сервисы Интернета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ФАМ</dc:creator>
  <cp:lastModifiedBy>1</cp:lastModifiedBy>
  <cp:revision>54</cp:revision>
  <dcterms:created xsi:type="dcterms:W3CDTF">2010-01-21T11:29:14Z</dcterms:created>
  <dcterms:modified xsi:type="dcterms:W3CDTF">2014-11-24T08:52:27Z</dcterms:modified>
</cp:coreProperties>
</file>