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8F9BE1A-A4B7-484D-9735-905ABE49E5EA}">
          <p14:sldIdLst>
            <p14:sldId id="259"/>
            <p14:sldId id="260"/>
            <p14:sldId id="256"/>
            <p14:sldId id="257"/>
            <p14:sldId id="258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915"/>
    <a:srgbClr val="1C0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Rcy;&amp;ecy;&amp;jcy;&amp;kcy;&amp;icy; &amp;Fcy;&amp;ocy;&amp;rcy;&amp;ucy;&amp;mcy; :: &amp;Tcy;&amp;iecy;&amp;mcy;&amp;acy;: &amp;Mcy;&amp;Icy;&amp;Rcy; &amp;Vcy;&amp;Ocy;&amp;Kcy;&amp;Rcy;&amp;Ucy;&amp;Gcy; &amp;Ncy;&amp;Acy;&amp;Scy; . (1/18) &amp;Icy;&amp;Acy;&amp;TScy; &amp;Scy;&amp;vcy;&amp;iecy;&amp;tcy; &amp;Rcy;&amp;iecy;&amp;jcy;&amp;k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07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Vcy;&amp;Scy;&amp;IEcy;&amp;Mcy;&amp;Icy;&amp;Rcy;&amp;Ncy;&amp;Acy;&amp;YAcy; &amp;Acy;&amp;Scy;&amp;Scy;&amp;Ocy;&amp;TScy;&amp;Icy;&amp;Acy;&amp;TScy;&amp;Icy;&amp;YAcy; &amp;Pcy;&amp;Scy;&amp;Icy;&amp;KHcy;&amp;Ocy;&amp;Lcy;&amp;Ocy;&amp;Gcy;&amp;Ocy;&amp;Vcy;, &amp;Vcy;&amp;Rcy;&amp;Acy;&amp;CHcy;&amp;IEcy;&amp;Jcy; - &amp;Pcy;&amp;rcy;&amp;acy;&amp;kcy;&amp;tcy;&amp;icy;&amp;chcy;&amp;iecy;&amp;scy;&amp;kcy;&amp;icy;&amp;jcy; &amp;kcy;&amp;ucy;&amp;rcy;&amp;scy; &amp;pcy;&amp;ocy; &amp;kcy;&amp;ocy;&amp;scy;&amp;mcy;&amp;ocy;&amp;rcy;&amp;icy;&amp;tcy;&amp;mcy;&amp;ocy;&amp;lcy;&amp;ocy;&amp;gcy;&amp;icy;&amp;icy; 20- 23 &amp;yacy;&amp;ncy;&amp;vcy;&amp;acy;&amp;rcy;&amp;yacy; 2010 &amp;g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42" y="0"/>
            <a:ext cx="9285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70" y="260648"/>
            <a:ext cx="8997430" cy="394989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Треугольник </a:t>
            </a:r>
            <a:r>
              <a:rPr lang="ru-RU" sz="2800" b="1" dirty="0"/>
              <a:t>– самая простая замкнутая прямолинейная фигура, одна из первых, свойства которых человек узнал еще в глубокой древности, т. к. эта фигура всегда имела широкое применение в практической жизни.</a:t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Изображения треугольников и задачи на треугольники встречаются во многих папирусах Древней Греции и Древнего Египта.. Еще в древности стали вводить некоторые знаки обозначения для </a:t>
            </a:r>
            <a:r>
              <a:rPr lang="ru-RU" sz="2800" b="1" dirty="0" smtClean="0"/>
              <a:t>геометрических </a:t>
            </a:r>
            <a:r>
              <a:rPr lang="ru-RU" sz="2800" b="1" dirty="0"/>
              <a:t>фигур.</a:t>
            </a:r>
          </a:p>
        </p:txBody>
      </p:sp>
    </p:spTree>
    <p:extLst>
      <p:ext uri="{BB962C8B-B14F-4D97-AF65-F5344CB8AC3E}">
        <p14:creationId xmlns:p14="http://schemas.microsoft.com/office/powerpoint/2010/main" val="342190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Sierpinski triangle Picture Gallery - Photo Gallery -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73" y="2780928"/>
            <a:ext cx="564542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302248"/>
            <a:ext cx="71168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Треугольник</a:t>
            </a:r>
            <a:endParaRPr lang="ru-RU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73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483768" y="1772816"/>
            <a:ext cx="3600400" cy="3384376"/>
          </a:xfrm>
          <a:prstGeom prst="triangl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schemeClr val="tx2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Соединительная линия уступом 7"/>
          <p:cNvCxnSpPr>
            <a:stCxn id="4" idx="1"/>
          </p:cNvCxnSpPr>
          <p:nvPr/>
        </p:nvCxnSpPr>
        <p:spPr>
          <a:xfrm rot="10800000" flipH="1">
            <a:off x="3383868" y="1340768"/>
            <a:ext cx="3780420" cy="2124236"/>
          </a:xfrm>
          <a:prstGeom prst="bentConnector3">
            <a:avLst>
              <a:gd name="adj1" fmla="val -298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4" idx="5"/>
          </p:cNvCxnSpPr>
          <p:nvPr/>
        </p:nvCxnSpPr>
        <p:spPr>
          <a:xfrm flipV="1">
            <a:off x="5184068" y="1556792"/>
            <a:ext cx="1980220" cy="19082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3"/>
          </p:cNvCxnSpPr>
          <p:nvPr/>
        </p:nvCxnSpPr>
        <p:spPr>
          <a:xfrm rot="5400000" flipH="1" flipV="1">
            <a:off x="4103948" y="1952836"/>
            <a:ext cx="3384376" cy="3024336"/>
          </a:xfrm>
          <a:prstGeom prst="bentConnector3">
            <a:avLst>
              <a:gd name="adj1" fmla="val -67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32565" y="1206733"/>
            <a:ext cx="183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Стороны</a:t>
            </a:r>
            <a:endParaRPr lang="ru-RU" sz="3200" dirty="0"/>
          </a:p>
        </p:txBody>
      </p:sp>
      <p:sp>
        <p:nvSpPr>
          <p:cNvPr id="16" name="Дуга 15"/>
          <p:cNvSpPr/>
          <p:nvPr/>
        </p:nvSpPr>
        <p:spPr>
          <a:xfrm rot="19402936">
            <a:off x="5478679" y="4783917"/>
            <a:ext cx="684076" cy="445740"/>
          </a:xfrm>
          <a:prstGeom prst="arc">
            <a:avLst>
              <a:gd name="adj1" fmla="val 11212379"/>
              <a:gd name="adj2" fmla="val 1892416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4378142">
            <a:off x="2404518" y="4822581"/>
            <a:ext cx="684076" cy="445740"/>
          </a:xfrm>
          <a:prstGeom prst="arc">
            <a:avLst>
              <a:gd name="adj1" fmla="val 11212379"/>
              <a:gd name="adj2" fmla="val 1892416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1828897">
            <a:off x="3902427" y="1884207"/>
            <a:ext cx="684076" cy="445740"/>
          </a:xfrm>
          <a:prstGeom prst="arc">
            <a:avLst>
              <a:gd name="adj1" fmla="val 11212379"/>
              <a:gd name="adj2" fmla="val 1892416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275012" y="2402886"/>
            <a:ext cx="39503" cy="369041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018371" y="5006787"/>
            <a:ext cx="1152128" cy="1014501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507626" y="4979972"/>
            <a:ext cx="919336" cy="1041316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99792" y="5994473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Углы (вершины)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1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  <p:bldP spid="18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0648"/>
            <a:ext cx="7296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Виды треугольников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436994" y="1484784"/>
            <a:ext cx="1872208" cy="1800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5214940" y="1340768"/>
            <a:ext cx="2334803" cy="18002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&amp;Pcy;&amp;ocy;&amp;dcy;&amp;gcy;&amp;ocy;&amp;tcy;&amp;ocy;&amp;vcy;&amp;kcy;&amp;acy; &amp;shcy;&amp;kcy;&amp;ocy;&amp;lcy;&amp;softcy;&amp;ncy;&amp;icy;&amp;kcy;&amp;ocy;&amp;vcy; &amp;kcy; &amp;IEcy;&amp;Gcy;&amp;Ecy; &amp;icy; &amp;Gcy;&amp;Icy;&amp;Acy; &amp;vcy; &amp;ucy;&amp;chcy;&amp;iecy;&amp;bcy;&amp;ncy;&amp;ocy;&amp;mcy; &amp;tscy;&amp;iecy;&amp;ncy;&amp;tcy;&amp;rcy;&amp;iecy; &quot;&amp;Rcy;&amp;iecy;&amp;zcy;&amp;ocy;&amp;lcy;&amp;softcy;&amp;vcy;&amp;iecy;&amp;ncy;&amp;tcy;&amp;acy;&quot; (&amp;Scy;&amp;pcy;&amp;rcy;&amp;acy;&amp;vcy;&amp;ocy;&amp;chcy;&amp;ncy;&amp;icy;&amp;kcy; &amp;pcy;&amp;ocy; &amp;mcy;&amp;acy;&amp;tcy;&amp;iecy;&amp;mcy;&amp;acy;&amp;tcy;&amp;icy;&amp;kcy;&amp;iecy; - &amp;Pcy;&amp;lcy;&amp;acy;&amp;ncy;&amp;icy;&amp;mcy;&amp;iecy;&amp;tcy;&amp;rcy;&amp;icy;&amp;yacy; - &amp;Pcy;&amp;rcy;&amp;icy;&amp;zcy;&amp;ncy;&amp;acy;&amp;kcy;&amp;icy; &amp;pcy;&amp;acy;&amp;rcy;&amp;acy;&amp;lcy;&amp;lcy;&amp;iecy;&amp;lcy;&amp;softcy;&amp;ncy;&amp;ocy;&amp;s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4615">
            <a:off x="2676380" y="3767558"/>
            <a:ext cx="3203848" cy="32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8273" y="346427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Остроугольный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14940" y="3171888"/>
            <a:ext cx="310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Прямоугольный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3115" y="5622709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Тупоугольный</a:t>
            </a:r>
            <a:endParaRPr lang="ru-RU" sz="3200" dirty="0"/>
          </a:p>
        </p:txBody>
      </p:sp>
      <p:sp>
        <p:nvSpPr>
          <p:cNvPr id="13" name="Дуга 12"/>
          <p:cNvSpPr/>
          <p:nvPr/>
        </p:nvSpPr>
        <p:spPr>
          <a:xfrm rot="12963702">
            <a:off x="1901349" y="1342615"/>
            <a:ext cx="684076" cy="445740"/>
          </a:xfrm>
          <a:prstGeom prst="arc">
            <a:avLst>
              <a:gd name="adj1" fmla="val 11212379"/>
              <a:gd name="adj2" fmla="val 15168569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5400000">
            <a:off x="1206685" y="3152124"/>
            <a:ext cx="684076" cy="445740"/>
          </a:xfrm>
          <a:prstGeom prst="arc">
            <a:avLst>
              <a:gd name="adj1" fmla="val 11212379"/>
              <a:gd name="adj2" fmla="val 15168569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0791531">
            <a:off x="2981311" y="3053711"/>
            <a:ext cx="684076" cy="445740"/>
          </a:xfrm>
          <a:prstGeom prst="arc">
            <a:avLst>
              <a:gd name="adj1" fmla="val 11212379"/>
              <a:gd name="adj2" fmla="val 15168569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93998" y="4149080"/>
            <a:ext cx="256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углы острые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14940" y="3791865"/>
            <a:ext cx="256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Один угол прямой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214940" y="2980146"/>
            <a:ext cx="221156" cy="160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25518" y="6207484"/>
            <a:ext cx="299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Один угол тупой</a:t>
            </a:r>
            <a:endParaRPr lang="ru-RU" dirty="0"/>
          </a:p>
        </p:txBody>
      </p:sp>
      <p:sp>
        <p:nvSpPr>
          <p:cNvPr id="18" name="Дуга 17"/>
          <p:cNvSpPr/>
          <p:nvPr/>
        </p:nvSpPr>
        <p:spPr>
          <a:xfrm rot="20791531">
            <a:off x="3965129" y="5988660"/>
            <a:ext cx="684076" cy="445740"/>
          </a:xfrm>
          <a:prstGeom prst="arc">
            <a:avLst>
              <a:gd name="adj1" fmla="val 11212379"/>
              <a:gd name="adj2" fmla="val 18806861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2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 animBg="1"/>
      <p:bldP spid="14" grpId="0" animBg="1"/>
      <p:bldP spid="15" grpId="0" animBg="1"/>
      <p:bldP spid="10" grpId="0"/>
      <p:bldP spid="17" grpId="0"/>
      <p:bldP spid="2" grpId="0" animBg="1"/>
      <p:bldP spid="3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Vcy;&amp;icy;&amp;dcy;&amp;ycy; &amp;tcy;&amp;rcy;&amp;iecy;&amp;ucy;&amp;gcy;&amp;ocy;&amp;lcy;&amp;softcy;&amp;ncy;&amp;icy;&amp;kcy;&amp;ocy;&amp;vcy;, - &amp;Ncy;&amp;Acy;&amp;CHcy;&amp;Acy;&amp;Lcy;&amp;SOFTcy;&amp;Ncy;&amp;Acy;&amp;YAcy; &amp;SHcy;&amp;Kcy;&amp;Ocy;&amp;Lcy;&amp;Acy; - &amp;Ocy;&amp;Tcy;&amp;Kcy;&amp;Rcy;&amp;Ycy;&amp;Tcy;&amp;Ycy;&amp;Jcy; &amp;Ucy;&amp;Rcy;&amp;Ocy;&amp;Kcy; - &amp;Rcy;&amp;IEcy;&amp;Fcy;&amp;IEcy;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640960" cy="233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4034" y="548680"/>
            <a:ext cx="8319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Определите вид треугольника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1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554377" y="3305813"/>
            <a:ext cx="4392488" cy="1517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54377" y="5018832"/>
            <a:ext cx="4392488" cy="1517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842409" y="2225693"/>
            <a:ext cx="3233647" cy="40324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98593" y="2225693"/>
            <a:ext cx="2448272" cy="38884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850521" y="3313399"/>
            <a:ext cx="1368152" cy="1713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218673" y="3313399"/>
            <a:ext cx="1008112" cy="1713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50521" y="5034005"/>
            <a:ext cx="23762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5429987">
            <a:off x="4823513" y="4798102"/>
            <a:ext cx="648072" cy="576064"/>
          </a:xfrm>
          <a:prstGeom prst="arc">
            <a:avLst>
              <a:gd name="adj1" fmla="val 17429856"/>
              <a:gd name="adj2" fmla="val 2126508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4806683">
            <a:off x="4018014" y="3026428"/>
            <a:ext cx="648072" cy="576064"/>
          </a:xfrm>
          <a:prstGeom prst="arc">
            <a:avLst>
              <a:gd name="adj1" fmla="val 17429856"/>
              <a:gd name="adj2" fmla="val 2126508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2808411" y="4730799"/>
            <a:ext cx="648072" cy="576065"/>
          </a:xfrm>
          <a:prstGeom prst="arc">
            <a:avLst/>
          </a:prstGeom>
          <a:ln w="50800">
            <a:solidFill>
              <a:srgbClr val="1C0B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2484513">
            <a:off x="3617189" y="3208398"/>
            <a:ext cx="648072" cy="576065"/>
          </a:xfrm>
          <a:prstGeom prst="arc">
            <a:avLst/>
          </a:prstGeom>
          <a:ln w="50800">
            <a:solidFill>
              <a:srgbClr val="1C0B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7861569">
            <a:off x="3938235" y="3086636"/>
            <a:ext cx="504056" cy="591237"/>
          </a:xfrm>
          <a:prstGeom prst="arc">
            <a:avLst/>
          </a:prstGeom>
          <a:solidFill>
            <a:srgbClr val="7030A0"/>
          </a:solidFill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лево стрелка 31"/>
          <p:cNvSpPr/>
          <p:nvPr/>
        </p:nvSpPr>
        <p:spPr>
          <a:xfrm rot="16200000">
            <a:off x="3825851" y="2288377"/>
            <a:ext cx="657074" cy="26919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7549" y="359471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180</a:t>
            </a:r>
            <a:r>
              <a:rPr lang="ru-RU" sz="3600" baseline="30000" dirty="0" smtClean="0">
                <a:solidFill>
                  <a:srgbClr val="002060"/>
                </a:solidFill>
              </a:rPr>
              <a:t>0</a:t>
            </a:r>
            <a:endParaRPr lang="ru-RU" sz="3600" baseline="30000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6470" y="188640"/>
            <a:ext cx="9124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Сумма углов треугольника</a:t>
            </a:r>
          </a:p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180</a:t>
            </a:r>
            <a:r>
              <a:rPr lang="ru-RU" sz="5400" b="1" cap="none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ru-RU" sz="5400" b="1" cap="none" spc="300" baseline="300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0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8" grpId="0" animBg="1"/>
      <p:bldP spid="32" grpId="0" animBg="1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tuse triangle image search resul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58"/>
          <a:stretch/>
        </p:blipFill>
        <p:spPr bwMode="auto">
          <a:xfrm>
            <a:off x="1187624" y="2132856"/>
            <a:ext cx="6960096" cy="247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259632" y="4149080"/>
            <a:ext cx="6624736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8303923">
            <a:off x="3270715" y="1907429"/>
            <a:ext cx="686181" cy="738887"/>
          </a:xfrm>
          <a:prstGeom prst="arc">
            <a:avLst>
              <a:gd name="adj1" fmla="val 14811068"/>
              <a:gd name="adj2" fmla="val 0"/>
            </a:avLst>
          </a:prstGeom>
          <a:solidFill>
            <a:srgbClr val="7030A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259632" y="2348880"/>
            <a:ext cx="2354173" cy="1872208"/>
          </a:xfrm>
          <a:prstGeom prst="line">
            <a:avLst/>
          </a:prstGeom>
          <a:ln w="50800">
            <a:solidFill>
              <a:srgbClr val="1169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5986644">
            <a:off x="7298702" y="3351014"/>
            <a:ext cx="873974" cy="1542263"/>
          </a:xfrm>
          <a:prstGeom prst="arc">
            <a:avLst>
              <a:gd name="adj1" fmla="val 16200000"/>
              <a:gd name="adj2" fmla="val 17909699"/>
            </a:avLst>
          </a:prstGeom>
          <a:solidFill>
            <a:srgbClr val="116915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7991" y="404664"/>
            <a:ext cx="7735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Напротив большей стороны лежит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больший угол.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Напротив большего</a:t>
            </a:r>
          </a:p>
          <a:p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угла, большая сторона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6349" y="4608209"/>
            <a:ext cx="80186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Напротив меньшей стороны лежит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меньший угол.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Напротив меньшего </a:t>
            </a:r>
          </a:p>
          <a:p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угла, меньшая сторона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64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11</cp:revision>
  <dcterms:modified xsi:type="dcterms:W3CDTF">2014-08-15T13:54:43Z</dcterms:modified>
</cp:coreProperties>
</file>