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4" r:id="rId2"/>
    <p:sldId id="266" r:id="rId3"/>
    <p:sldId id="276" r:id="rId4"/>
    <p:sldId id="286" r:id="rId5"/>
    <p:sldId id="285" r:id="rId6"/>
    <p:sldId id="283" r:id="rId7"/>
    <p:sldId id="280" r:id="rId8"/>
    <p:sldId id="281" r:id="rId9"/>
    <p:sldId id="28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CC66"/>
    <a:srgbClr val="FF0066"/>
    <a:srgbClr val="336600"/>
    <a:srgbClr val="CB24EC"/>
    <a:srgbClr val="CC0066"/>
    <a:srgbClr val="80C5CA"/>
    <a:srgbClr val="DDFFDD"/>
    <a:srgbClr val="FDEC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580" autoAdjust="0"/>
    <p:restoredTop sz="94678" autoAdjust="0"/>
  </p:normalViewPr>
  <p:slideViewPr>
    <p:cSldViewPr>
      <p:cViewPr>
        <p:scale>
          <a:sx n="66" d="100"/>
          <a:sy n="66" d="100"/>
        </p:scale>
        <p:origin x="-70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97CE91B-559B-438A-8BAE-3F2143452192}" type="datetimeFigureOut">
              <a:rPr lang="ru-RU"/>
              <a:pPr>
                <a:defRPr/>
              </a:pPr>
              <a:t>01.09.2013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CB62E81-8EAF-4457-8363-E1E971E28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F33935-798A-4BB4-A592-229EFEAC3741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21CC5-9BB9-4E38-B5AC-F4AD4EE15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11820-F7A6-4DCA-8DEF-A20B3CAD2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03BE6-BA36-479B-924E-6D2485B87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6D4CF-3EBD-41DF-B180-568AF932F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CED7-2D6A-4CE5-AEA6-BAB75333E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35CB8-2B3E-46C1-8889-9BFE1A8F2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2CCC0-B8C1-4B99-9D85-DCDEDD35D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63DFC-4CCB-4139-BE12-1404A75F7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B799C-7401-41F8-B85B-A809C1D20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659F3-CEEC-4CA3-BDD0-20ECCC040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D3B5F-1871-496D-BFE3-346A10FC2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9CA250E-AB21-4B9E-8AA7-5F38E147C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2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7.w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85750" y="285750"/>
            <a:ext cx="8642350" cy="6408738"/>
          </a:xfrm>
          <a:prstGeom prst="roundRect">
            <a:avLst>
              <a:gd name="adj" fmla="val 16667"/>
            </a:avLst>
          </a:prstGeom>
          <a:solidFill>
            <a:srgbClr val="DDFFDD"/>
          </a:solidFill>
          <a:ln w="76200" cmpd="tri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2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304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000250" y="1285875"/>
            <a:ext cx="60007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9600" b="1" kern="0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nzai" pitchFamily="2" charset="0"/>
                <a:ea typeface="Times New Roman" pitchFamily="18" charset="0"/>
                <a:cs typeface="AngsanaUPC" pitchFamily="18" charset="-34"/>
              </a:rPr>
              <a:t>Animals </a:t>
            </a:r>
            <a:br>
              <a:rPr lang="en-US" sz="9600" b="1" kern="0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nzai" pitchFamily="2" charset="0"/>
                <a:ea typeface="Times New Roman" pitchFamily="18" charset="0"/>
                <a:cs typeface="AngsanaUPC" pitchFamily="18" charset="-34"/>
              </a:rPr>
            </a:br>
            <a:r>
              <a:rPr lang="en-US" sz="9600" b="1" kern="0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nzai" pitchFamily="2" charset="0"/>
                <a:ea typeface="Times New Roman" pitchFamily="18" charset="0"/>
                <a:cs typeface="AngsanaUPC" pitchFamily="18" charset="-34"/>
              </a:rPr>
              <a:t>in our life</a:t>
            </a:r>
            <a:endParaRPr lang="en-US" sz="8800" b="1" kern="0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nzai" pitchFamily="2" charset="0"/>
              <a:ea typeface="+mj-ea"/>
              <a:cs typeface="+mj-cs"/>
            </a:endParaRPr>
          </a:p>
        </p:txBody>
      </p:sp>
      <p:pic>
        <p:nvPicPr>
          <p:cNvPr id="32770" name="Picture 2" descr="E:\картинки\0410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857364"/>
            <a:ext cx="3926050" cy="250033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2771" name="Picture 3" descr="E:\картинки\FLAMIN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191276"/>
            <a:ext cx="4672195" cy="310953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928813" y="1428750"/>
            <a:ext cx="60007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9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nzai" pitchFamily="2" charset="0"/>
                <a:ea typeface="Times New Roman" pitchFamily="18" charset="0"/>
                <a:cs typeface="AngsanaUPC" pitchFamily="18" charset="-34"/>
              </a:rPr>
              <a:t>Animals </a:t>
            </a:r>
            <a:br>
              <a:rPr lang="en-US" sz="9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nzai" pitchFamily="2" charset="0"/>
                <a:ea typeface="Times New Roman" pitchFamily="18" charset="0"/>
                <a:cs typeface="AngsanaUPC" pitchFamily="18" charset="-34"/>
              </a:rPr>
            </a:br>
            <a:r>
              <a:rPr lang="en-US" sz="9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nzai" pitchFamily="2" charset="0"/>
                <a:ea typeface="Times New Roman" pitchFamily="18" charset="0"/>
                <a:cs typeface="AngsanaUPC" pitchFamily="18" charset="-34"/>
              </a:rPr>
              <a:t>in our life</a:t>
            </a:r>
            <a:endParaRPr lang="en-US" sz="88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nzai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2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audio isNarratio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250825" y="260350"/>
            <a:ext cx="8642350" cy="6408738"/>
          </a:xfrm>
          <a:prstGeom prst="roundRect">
            <a:avLst>
              <a:gd name="adj" fmla="val 16667"/>
            </a:avLst>
          </a:prstGeom>
          <a:solidFill>
            <a:srgbClr val="DDFFDD"/>
          </a:solidFill>
          <a:ln w="76200" cmpd="tri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2571750" y="500063"/>
            <a:ext cx="3529013" cy="1728787"/>
          </a:xfrm>
          <a:prstGeom prst="wedgeEllipseCallout">
            <a:avLst>
              <a:gd name="adj1" fmla="val 32727"/>
              <a:gd name="adj2" fmla="val 101514"/>
            </a:avLst>
          </a:prstGeom>
          <a:solidFill>
            <a:srgbClr val="F4D1FB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800080"/>
                </a:solidFill>
              </a:rPr>
              <a:t>Polly has two puppies,</a:t>
            </a:r>
          </a:p>
          <a:p>
            <a:pPr algn="ctr"/>
            <a:r>
              <a:rPr lang="en-US">
                <a:solidFill>
                  <a:srgbClr val="800080"/>
                </a:solidFill>
              </a:rPr>
              <a:t>Peter has one,</a:t>
            </a:r>
          </a:p>
          <a:p>
            <a:pPr algn="ctr"/>
            <a:r>
              <a:rPr lang="en-US">
                <a:solidFill>
                  <a:srgbClr val="800080"/>
                </a:solidFill>
              </a:rPr>
              <a:t>Pam has a parrot</a:t>
            </a:r>
          </a:p>
          <a:p>
            <a:pPr algn="ctr"/>
            <a:r>
              <a:rPr lang="en-US">
                <a:solidFill>
                  <a:srgbClr val="800080"/>
                </a:solidFill>
              </a:rPr>
              <a:t>And I have none.</a:t>
            </a:r>
            <a:endParaRPr lang="ru-RU">
              <a:solidFill>
                <a:srgbClr val="800080"/>
              </a:solidFill>
            </a:endParaRPr>
          </a:p>
        </p:txBody>
      </p:sp>
      <p:pic>
        <p:nvPicPr>
          <p:cNvPr id="1229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690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1" descr="MCj008964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981075"/>
            <a:ext cx="2192338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MCj0334184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692150"/>
            <a:ext cx="24780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4" descr="MCAN01339_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3068638"/>
            <a:ext cx="1435100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7" descr="000803_1052_2040_vuvv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2852738"/>
            <a:ext cx="2054225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18" descr="000803_1052_2070_vuvv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2588" y="3716338"/>
            <a:ext cx="1606550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2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285750" y="214313"/>
            <a:ext cx="8642350" cy="6408737"/>
          </a:xfrm>
          <a:prstGeom prst="roundRect">
            <a:avLst>
              <a:gd name="adj" fmla="val 16667"/>
            </a:avLst>
          </a:prstGeom>
          <a:solidFill>
            <a:srgbClr val="DDFFDD"/>
          </a:solidFill>
          <a:ln w="76200" cmpd="tri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765175"/>
            <a:ext cx="8280400" cy="2376488"/>
          </a:xfrm>
        </p:spPr>
        <p:txBody>
          <a:bodyPr/>
          <a:lstStyle/>
          <a:p>
            <a:pPr eaLnBrk="1" hangingPunct="1"/>
            <a:r>
              <a:rPr lang="ru-RU" sz="4000" smtClean="0"/>
              <a:t>  </a:t>
            </a:r>
          </a:p>
        </p:txBody>
      </p:sp>
      <p:pic>
        <p:nvPicPr>
          <p:cNvPr id="922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304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6" descr="SHEEP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93832">
            <a:off x="1285875" y="3571875"/>
            <a:ext cx="3135313" cy="235108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2294" name="Рисунок 5" descr="SA62.JPG"/>
          <p:cNvPicPr>
            <a:picLocks noChangeAspect="1"/>
          </p:cNvPicPr>
          <p:nvPr/>
        </p:nvPicPr>
        <p:blipFill>
          <a:blip r:embed="rId5"/>
          <a:srcRect l="10938" t="19531" r="14063" b="7813"/>
          <a:stretch>
            <a:fillRect/>
          </a:stretch>
        </p:blipFill>
        <p:spPr bwMode="auto">
          <a:xfrm rot="-1508009">
            <a:off x="1143000" y="928688"/>
            <a:ext cx="3571875" cy="2306637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2295" name="Рисунок 7" descr="CROC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45868">
            <a:off x="4702175" y="823913"/>
            <a:ext cx="3143250" cy="2357437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2296" name="Рисунок 4" descr="JUMPING.JPG"/>
          <p:cNvPicPr>
            <a:picLocks noChangeAspect="1"/>
          </p:cNvPicPr>
          <p:nvPr/>
        </p:nvPicPr>
        <p:blipFill>
          <a:blip r:embed="rId7"/>
          <a:srcRect l="21094" t="8203" r="17381" b="36719"/>
          <a:stretch>
            <a:fillRect/>
          </a:stretch>
        </p:blipFill>
        <p:spPr bwMode="auto">
          <a:xfrm rot="-1944120">
            <a:off x="4848225" y="3378200"/>
            <a:ext cx="3405188" cy="22860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501650" y="0"/>
            <a:ext cx="8642350" cy="6408738"/>
          </a:xfrm>
          <a:prstGeom prst="roundRect">
            <a:avLst>
              <a:gd name="adj" fmla="val 16667"/>
            </a:avLst>
          </a:prstGeom>
          <a:solidFill>
            <a:srgbClr val="DDFFDD"/>
          </a:solidFill>
          <a:ln w="76200" cmpd="tri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2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304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I:\картинки\042010.JPG"/>
          <p:cNvPicPr>
            <a:picLocks noChangeAspect="1" noChangeArrowheads="1"/>
          </p:cNvPicPr>
          <p:nvPr/>
        </p:nvPicPr>
        <p:blipFill>
          <a:blip r:embed="rId5"/>
          <a:srcRect l="9710" r="20041"/>
          <a:stretch>
            <a:fillRect/>
          </a:stretch>
        </p:blipFill>
        <p:spPr bwMode="auto">
          <a:xfrm rot="19903896">
            <a:off x="4762286" y="2432684"/>
            <a:ext cx="3929025" cy="3868499"/>
          </a:xfrm>
          <a:prstGeom prst="ellipse">
            <a:avLst/>
          </a:prstGeom>
          <a:noFill/>
          <a:ln w="174625">
            <a:solidFill>
              <a:srgbClr val="FF0000"/>
            </a:solidFill>
          </a:ln>
        </p:spPr>
      </p:pic>
      <p:sp>
        <p:nvSpPr>
          <p:cNvPr id="10" name="Прямоугольник 9"/>
          <p:cNvSpPr/>
          <p:nvPr/>
        </p:nvSpPr>
        <p:spPr>
          <a:xfrm rot="20304130">
            <a:off x="5033931" y="3102519"/>
            <a:ext cx="3300904" cy="281912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wild</a:t>
            </a:r>
            <a:endParaRPr lang="ru-RU" sz="9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6083" name="Picture 3" descr="I:\картинки\Animal 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500042"/>
            <a:ext cx="4215851" cy="4000528"/>
          </a:xfrm>
          <a:prstGeom prst="ellipse">
            <a:avLst/>
          </a:prstGeom>
          <a:noFill/>
          <a:ln w="139700">
            <a:solidFill>
              <a:srgbClr val="FFC000"/>
            </a:solidFill>
          </a:ln>
        </p:spPr>
      </p:pic>
      <p:sp>
        <p:nvSpPr>
          <p:cNvPr id="9" name="Прямоугольник 8"/>
          <p:cNvSpPr/>
          <p:nvPr/>
        </p:nvSpPr>
        <p:spPr>
          <a:xfrm rot="17045835">
            <a:off x="967111" y="828258"/>
            <a:ext cx="3352125" cy="3430238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FFFF00"/>
                </a:solidFill>
              </a:rPr>
              <a:t>Domestic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00063" y="3714750"/>
            <a:ext cx="5357812" cy="2500313"/>
          </a:xfrm>
          <a:prstGeom prst="rect">
            <a:avLst/>
          </a:prstGeom>
          <a:noFill/>
          <a:ln w="1174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8800" b="1" kern="0" dirty="0">
                <a:solidFill>
                  <a:schemeClr val="tx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  </a:t>
            </a:r>
            <a:br>
              <a:rPr lang="ru-RU" sz="8800" b="1" kern="0" dirty="0">
                <a:solidFill>
                  <a:schemeClr val="tx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</a:br>
            <a:r>
              <a:rPr lang="en-US" sz="8000" b="1" kern="0" spc="100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animals</a:t>
            </a:r>
            <a:endParaRPr lang="ru-RU" sz="11500" kern="0" spc="100" dirty="0">
              <a:solidFill>
                <a:srgbClr val="00B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3714750" y="3429000"/>
            <a:ext cx="2214563" cy="1071563"/>
          </a:xfrm>
          <a:ln w="117475"/>
        </p:spPr>
        <p:txBody>
          <a:bodyPr anchor="b" anchorCtr="1"/>
          <a:lstStyle/>
          <a:p>
            <a:pPr eaLnBrk="1" hangingPunct="1">
              <a:defRPr/>
            </a:pPr>
            <a:r>
              <a:rPr lang="ru-RU" sz="6000" b="1" dirty="0" smtClean="0"/>
              <a:t> </a:t>
            </a:r>
            <a:r>
              <a:rPr lang="en-US" sz="6000" b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ngsana New" pitchFamily="18" charset="-34"/>
              </a:rPr>
              <a:t>or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/>
              <a:t> </a:t>
            </a:r>
            <a:endParaRPr lang="ru-RU" sz="6000" dirty="0" smtClean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071938" y="-714375"/>
            <a:ext cx="5357812" cy="2786063"/>
          </a:xfrm>
          <a:prstGeom prst="rect">
            <a:avLst/>
          </a:prstGeom>
          <a:noFill/>
          <a:ln w="1174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8800" b="1" kern="0" dirty="0">
                <a:solidFill>
                  <a:schemeClr val="tx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  </a:t>
            </a:r>
            <a:br>
              <a:rPr lang="ru-RU" sz="8800" b="1" kern="0" dirty="0">
                <a:solidFill>
                  <a:schemeClr val="tx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</a:br>
            <a:r>
              <a:rPr lang="en-US" sz="8000" b="1" kern="0" spc="100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animals</a:t>
            </a:r>
            <a:endParaRPr lang="ru-RU" sz="11500" kern="0" spc="100" dirty="0">
              <a:solidFill>
                <a:srgbClr val="00B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285750" y="214313"/>
            <a:ext cx="8642350" cy="6408737"/>
          </a:xfrm>
          <a:prstGeom prst="roundRect">
            <a:avLst>
              <a:gd name="adj" fmla="val 16667"/>
            </a:avLst>
          </a:prstGeom>
          <a:solidFill>
            <a:srgbClr val="DDFFDD"/>
          </a:solidFill>
          <a:ln w="76200" cmpd="tri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2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304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28688" y="285750"/>
          <a:ext cx="7143799" cy="6249353"/>
        </p:xfrm>
        <a:graphic>
          <a:graphicData uri="http://schemas.openxmlformats.org/drawingml/2006/table">
            <a:tbl>
              <a:tblPr/>
              <a:tblGrid>
                <a:gridCol w="571478"/>
                <a:gridCol w="768312"/>
                <a:gridCol w="621005"/>
                <a:gridCol w="679224"/>
                <a:gridCol w="621005"/>
                <a:gridCol w="718785"/>
                <a:gridCol w="621005"/>
                <a:gridCol w="621005"/>
                <a:gridCol w="621005"/>
                <a:gridCol w="679224"/>
                <a:gridCol w="621751"/>
              </a:tblGrid>
              <a:tr h="568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h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u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m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j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m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o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h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w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d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o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g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h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w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o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h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y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o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d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o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h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o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f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o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f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d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v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f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o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g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f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o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x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g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f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d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h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o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x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h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y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g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g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w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h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s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h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y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u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o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d</a:t>
                      </a:r>
                      <a:endParaRPr lang="ru-RU" sz="9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j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235" marR="31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28938" y="285750"/>
            <a:ext cx="3214687" cy="57150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71875" y="857250"/>
            <a:ext cx="2571750" cy="5715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71875" y="1428750"/>
            <a:ext cx="2000250" cy="57150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6000750"/>
            <a:ext cx="4500563" cy="5715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71875" y="4857750"/>
            <a:ext cx="3214688" cy="5715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2571750"/>
            <a:ext cx="4500563" cy="5715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28688" y="2000250"/>
            <a:ext cx="2643187" cy="5715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28688" y="3143250"/>
            <a:ext cx="4000500" cy="57150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929188" y="3714750"/>
            <a:ext cx="1857375" cy="5715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143625" y="4286250"/>
            <a:ext cx="1928813" cy="57150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28688" y="5429250"/>
            <a:ext cx="3286125" cy="57150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</p:childTnLst>
        </p:cTn>
      </p:par>
    </p:tnLst>
    <p:bldLst>
      <p:bldP spid="7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501650" y="214313"/>
            <a:ext cx="8642350" cy="6408737"/>
          </a:xfrm>
          <a:prstGeom prst="roundRect">
            <a:avLst>
              <a:gd name="adj" fmla="val 16667"/>
            </a:avLst>
          </a:prstGeom>
          <a:solidFill>
            <a:srgbClr val="DDFFDD"/>
          </a:solidFill>
          <a:ln w="76200" cmpd="tri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765175"/>
            <a:ext cx="8280400" cy="2376488"/>
          </a:xfrm>
        </p:spPr>
        <p:txBody>
          <a:bodyPr/>
          <a:lstStyle/>
          <a:p>
            <a:pPr eaLnBrk="1" hangingPunct="1"/>
            <a:r>
              <a:rPr lang="ru-RU" sz="4000" smtClean="0"/>
              <a:t>  </a:t>
            </a:r>
          </a:p>
        </p:txBody>
      </p:sp>
      <p:pic>
        <p:nvPicPr>
          <p:cNvPr id="922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304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285875" y="357188"/>
            <a:ext cx="671512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tabLst>
                <a:tab pos="1120775" algn="l"/>
              </a:tabLst>
              <a:defRPr/>
            </a:pPr>
            <a:r>
              <a:rPr lang="en-US" sz="44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</a:rPr>
              <a:t>It is the biggest animal in the seas and oceans. </a:t>
            </a:r>
            <a:r>
              <a:rPr lang="ru-RU" sz="44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</a:rPr>
              <a:t/>
            </a:r>
            <a:br>
              <a:rPr lang="ru-RU" sz="44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</a:rPr>
            </a:br>
            <a:r>
              <a:rPr lang="en-US" sz="44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</a:rPr>
              <a:t>It has got a big mouth and a big tail. </a:t>
            </a:r>
            <a:r>
              <a:rPr lang="ru-RU" sz="44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</a:rPr>
              <a:t/>
            </a:r>
            <a:br>
              <a:rPr lang="ru-RU" sz="44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</a:rPr>
            </a:br>
            <a:r>
              <a:rPr lang="en-US" sz="44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</a:rPr>
              <a:t>It can swim and dive well. </a:t>
            </a:r>
            <a:r>
              <a:rPr lang="ru-RU" sz="44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</a:rPr>
              <a:t/>
            </a:r>
            <a:br>
              <a:rPr lang="ru-RU" sz="44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</a:rPr>
            </a:br>
            <a:r>
              <a:rPr lang="en-US" sz="44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</a:rPr>
              <a:t>It is a smart and strong animal.</a:t>
            </a:r>
            <a:endParaRPr lang="ru-RU" sz="2000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0" hangingPunct="0">
              <a:tabLst>
                <a:tab pos="1120775" algn="l"/>
              </a:tabLst>
              <a:defRPr/>
            </a:pPr>
            <a:endParaRPr lang="ru-RU" sz="2800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21510" name="Picture 6" descr="MCj0434403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2143125"/>
            <a:ext cx="13620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285750" y="214313"/>
            <a:ext cx="8642350" cy="6408737"/>
          </a:xfrm>
          <a:prstGeom prst="roundRect">
            <a:avLst>
              <a:gd name="adj" fmla="val 16667"/>
            </a:avLst>
          </a:prstGeom>
          <a:solidFill>
            <a:srgbClr val="DDFFDD"/>
          </a:solidFill>
          <a:ln w="76200" cmpd="tri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2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304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765175"/>
            <a:ext cx="8089900" cy="5508625"/>
          </a:xfrm>
        </p:spPr>
        <p:txBody>
          <a:bodyPr wrap="none">
            <a:spAutoFit/>
          </a:bodyPr>
          <a:lstStyle/>
          <a:p>
            <a:pPr algn="l">
              <a:tabLst>
                <a:tab pos="1120775" algn="l"/>
              </a:tabLst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It lives in Africa.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It has got four legs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and a long neck.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It can run well. It likes to eat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green leaves (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листья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).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It is a funny beautiful animal.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You can see it in the zoo.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3" name="Picture 6" descr="MCj0434403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571500"/>
            <a:ext cx="13620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285750" y="214313"/>
            <a:ext cx="8642350" cy="6408737"/>
          </a:xfrm>
          <a:prstGeom prst="roundRect">
            <a:avLst>
              <a:gd name="adj" fmla="val 16667"/>
            </a:avLst>
          </a:prstGeom>
          <a:solidFill>
            <a:srgbClr val="DDFFDD"/>
          </a:solidFill>
          <a:ln w="76200" cmpd="tri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2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304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571500" y="1785938"/>
            <a:ext cx="8572500" cy="3786187"/>
          </a:xfrm>
        </p:spPr>
        <p:txBody>
          <a:bodyPr>
            <a:spAutoFit/>
          </a:bodyPr>
          <a:lstStyle/>
          <a:p>
            <a:pPr algn="l">
              <a:tabLst>
                <a:tab pos="1120775" algn="l"/>
              </a:tabLst>
              <a:defRPr/>
            </a:pPr>
            <a:r>
              <a:rPr lang="en-US" sz="4000" b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It lives in the mountains. </a:t>
            </a:r>
            <a:r>
              <a:rPr lang="ru-RU" sz="4000" b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/>
            </a:r>
            <a:br>
              <a:rPr lang="ru-RU" sz="4000" b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sz="4000" b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It has got strong wings (</a:t>
            </a:r>
            <a:r>
              <a:rPr lang="ru-RU" sz="4000" b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крылья</a:t>
            </a:r>
            <a:r>
              <a:rPr lang="en-US" sz="4000" b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) .</a:t>
            </a:r>
            <a:r>
              <a:rPr lang="ru-RU" sz="4000" b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/>
            </a:r>
            <a:br>
              <a:rPr lang="ru-RU" sz="4000" b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sz="4000" b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It can fly high in the sky. </a:t>
            </a:r>
            <a:r>
              <a:rPr lang="ru-RU" sz="4000" b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/>
            </a:r>
            <a:br>
              <a:rPr lang="ru-RU" sz="4000" b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sz="4000" b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It eats mice, small birds and </a:t>
            </a:r>
            <a:r>
              <a:rPr lang="ru-RU" sz="4000" b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/>
            </a:r>
            <a:br>
              <a:rPr lang="ru-RU" sz="4000" b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sz="4000" b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animals. It is strong and brave.</a:t>
            </a:r>
            <a:r>
              <a:rPr lang="ru-RU" sz="400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smtClean="0">
              <a:solidFill>
                <a:srgbClr val="22226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557" name="Picture 6" descr="MCj0434403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0"/>
            <a:ext cx="13620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285750" y="214313"/>
            <a:ext cx="8642350" cy="6408737"/>
          </a:xfrm>
          <a:prstGeom prst="roundRect">
            <a:avLst>
              <a:gd name="adj" fmla="val 16667"/>
            </a:avLst>
          </a:prstGeom>
          <a:solidFill>
            <a:srgbClr val="DDFFDD"/>
          </a:solidFill>
          <a:ln w="76200" cmpd="tri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2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304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514350" y="1214438"/>
            <a:ext cx="8629650" cy="3478212"/>
          </a:xfrm>
        </p:spPr>
        <p:txBody>
          <a:bodyPr wrap="none">
            <a:spAutoFit/>
          </a:bodyPr>
          <a:lstStyle/>
          <a:p>
            <a:pPr algn="l">
              <a:tabLst>
                <a:tab pos="1120775" algn="l"/>
              </a:tabLst>
              <a:defRPr/>
            </a:pPr>
            <a:r>
              <a:rPr lang="en-US" b="1" dirty="0" smtClean="0">
                <a:solidFill>
                  <a:srgbClr val="CB24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</a:rPr>
              <a:t>It lives in Australia. </a:t>
            </a:r>
            <a:r>
              <a:rPr lang="ru-RU" b="1" dirty="0" smtClean="0">
                <a:solidFill>
                  <a:srgbClr val="CB24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</a:rPr>
              <a:t/>
            </a:r>
            <a:br>
              <a:rPr lang="ru-RU" b="1" dirty="0" smtClean="0">
                <a:solidFill>
                  <a:srgbClr val="CB24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</a:rPr>
            </a:br>
            <a:r>
              <a:rPr lang="en-US" b="1" dirty="0" smtClean="0">
                <a:solidFill>
                  <a:srgbClr val="CB24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</a:rPr>
              <a:t>It has got a long tail and </a:t>
            </a:r>
            <a:r>
              <a:rPr lang="ru-RU" b="1" dirty="0" smtClean="0">
                <a:solidFill>
                  <a:srgbClr val="CB24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</a:rPr>
              <a:t/>
            </a:r>
            <a:br>
              <a:rPr lang="ru-RU" b="1" dirty="0" smtClean="0">
                <a:solidFill>
                  <a:srgbClr val="CB24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</a:rPr>
            </a:br>
            <a:r>
              <a:rPr lang="en-US" b="1" dirty="0" smtClean="0">
                <a:solidFill>
                  <a:srgbClr val="CB24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</a:rPr>
              <a:t>strong legs. It can jump well. </a:t>
            </a:r>
            <a:r>
              <a:rPr lang="ru-RU" b="1" dirty="0" smtClean="0">
                <a:solidFill>
                  <a:srgbClr val="CB24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</a:rPr>
              <a:t/>
            </a:r>
            <a:br>
              <a:rPr lang="ru-RU" b="1" dirty="0" smtClean="0">
                <a:solidFill>
                  <a:srgbClr val="CB24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</a:rPr>
            </a:br>
            <a:r>
              <a:rPr lang="en-US" b="1" dirty="0" smtClean="0">
                <a:solidFill>
                  <a:srgbClr val="CB24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</a:rPr>
              <a:t>It likes to eat grass and leaves. </a:t>
            </a:r>
            <a:r>
              <a:rPr lang="ru-RU" b="1" dirty="0" smtClean="0">
                <a:solidFill>
                  <a:srgbClr val="CB24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</a:rPr>
              <a:t/>
            </a:r>
            <a:br>
              <a:rPr lang="ru-RU" b="1" dirty="0" smtClean="0">
                <a:solidFill>
                  <a:srgbClr val="CB24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</a:rPr>
            </a:br>
            <a:r>
              <a:rPr lang="en-US" b="1" dirty="0" smtClean="0">
                <a:solidFill>
                  <a:srgbClr val="CB24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</a:rPr>
              <a:t>It is a nice funny animal.</a:t>
            </a:r>
            <a:endParaRPr lang="en-US" dirty="0" smtClean="0">
              <a:solidFill>
                <a:srgbClr val="CB2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4581" name="Picture 6" descr="MCj0434403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4500563"/>
            <a:ext cx="13620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178</Words>
  <Application>Microsoft Office PowerPoint</Application>
  <PresentationFormat>Экран (4:3)</PresentationFormat>
  <Paragraphs>140</Paragraphs>
  <Slides>9</Slides>
  <Notes>1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Слайд 1</vt:lpstr>
      <vt:lpstr>Слайд 2</vt:lpstr>
      <vt:lpstr>  </vt:lpstr>
      <vt:lpstr> or  </vt:lpstr>
      <vt:lpstr>Слайд 5</vt:lpstr>
      <vt:lpstr>  </vt:lpstr>
      <vt:lpstr>It lives in Africa.  It has got four legs  and a long neck.  It can run well. It likes to eat  green leaves (листья). It is a funny beautiful animal.  You can see it in the zoo. </vt:lpstr>
      <vt:lpstr>It lives in the mountains.  It has got strong wings (крылья) . It can fly high in the sky.  It eats mice, small birds and  animals. It is strong and brave. </vt:lpstr>
      <vt:lpstr>It lives in Australia.  It has got a long tail and  strong legs. It can jump well.  It likes to eat grass and leaves.  It is a nice funny animal.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viki</dc:creator>
  <cp:lastModifiedBy>Наташа</cp:lastModifiedBy>
  <cp:revision>74</cp:revision>
  <dcterms:created xsi:type="dcterms:W3CDTF">2007-05-12T12:24:57Z</dcterms:created>
  <dcterms:modified xsi:type="dcterms:W3CDTF">2013-09-01T18:46:55Z</dcterms:modified>
</cp:coreProperties>
</file>