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361904-C312-4C15-907C-6D1A7A7AC47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F832C7-422B-4ED9-9980-EE5460F5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785926"/>
            <a:ext cx="3500462" cy="1894362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Segoe Script" pitchFamily="34" charset="0"/>
              </a:rPr>
              <a:t>Теги</a:t>
            </a:r>
            <a:endParaRPr lang="ru-RU" sz="88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069161"/>
            <a:ext cx="619268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dirty="0" smtClean="0">
                <a:ln/>
                <a:solidFill>
                  <a:schemeClr val="accent3"/>
                </a:solidFill>
              </a:rPr>
              <a:t>Работа с текстом.</a:t>
            </a:r>
            <a:br>
              <a:rPr lang="ru-RU" sz="3200" b="1" cap="none" dirty="0" smtClean="0">
                <a:ln/>
                <a:solidFill>
                  <a:schemeClr val="accent3"/>
                </a:solidFill>
              </a:rPr>
            </a:br>
            <a:r>
              <a:rPr lang="ru-RU" sz="3600" b="1" cap="none" dirty="0" smtClean="0">
                <a:ln/>
                <a:solidFill>
                  <a:schemeClr val="accent3"/>
                </a:solidFill>
              </a:rPr>
              <a:t>Задание цвета текста.</a:t>
            </a:r>
            <a:endParaRPr lang="ru-RU" sz="36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2476" y="1357298"/>
            <a:ext cx="835292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b="1" dirty="0" smtClean="0"/>
              <a:t>&lt;</a:t>
            </a:r>
            <a:r>
              <a:rPr lang="en-US" b="1" dirty="0"/>
              <a:t>font</a:t>
            </a:r>
            <a:r>
              <a:rPr lang="ru-RU" b="1" dirty="0"/>
              <a:t>&gt; &lt;/</a:t>
            </a:r>
            <a:r>
              <a:rPr lang="en-US" b="1" dirty="0"/>
              <a:t>font</a:t>
            </a:r>
            <a:r>
              <a:rPr lang="ru-RU" sz="2000" b="1" dirty="0"/>
              <a:t>&gt;</a:t>
            </a:r>
            <a:r>
              <a:rPr lang="ru-RU" sz="2000" dirty="0"/>
              <a:t> </a:t>
            </a:r>
            <a:r>
              <a:rPr lang="ru-RU" sz="2000" b="1" dirty="0"/>
              <a:t>- тэг задания параметров шрифта текста.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dirty="0"/>
              <a:t>f</a:t>
            </a:r>
            <a:r>
              <a:rPr lang="en-US" dirty="0" smtClean="0"/>
              <a:t>ace</a:t>
            </a:r>
            <a:endParaRPr lang="ru-RU" dirty="0" smtClean="0"/>
          </a:p>
          <a:p>
            <a:pPr marL="1068388" indent="-273050"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en-US" dirty="0" smtClean="0"/>
              <a:t>ize</a:t>
            </a:r>
          </a:p>
          <a:p>
            <a:pPr marL="719138" indent="266700">
              <a:buFont typeface="Wingdings" pitchFamily="2" charset="2"/>
              <a:buChar char="ü"/>
              <a:tabLst>
                <a:tab pos="985838" algn="l"/>
                <a:tab pos="1882775" algn="l"/>
              </a:tabLst>
            </a:pPr>
            <a:r>
              <a:rPr lang="en-US" sz="2800" b="1" dirty="0" smtClean="0"/>
              <a:t>color </a:t>
            </a:r>
            <a:r>
              <a:rPr lang="en-US" dirty="0" smtClean="0"/>
              <a:t>– </a:t>
            </a:r>
            <a:r>
              <a:rPr lang="ru-RU" dirty="0" smtClean="0"/>
              <a:t>задание цвета текста (или его части). </a:t>
            </a:r>
            <a:endParaRPr lang="ru-RU" sz="1400" dirty="0" smtClean="0"/>
          </a:p>
          <a:p>
            <a:pPr marL="0" indent="0">
              <a:spcBef>
                <a:spcPts val="0"/>
              </a:spcBef>
              <a:buNone/>
              <a:tabLst>
                <a:tab pos="985838" algn="l"/>
                <a:tab pos="1882775" algn="l"/>
              </a:tabLst>
            </a:pPr>
            <a:endParaRPr lang="ru-RU" sz="1400" dirty="0"/>
          </a:p>
          <a:p>
            <a:pPr marL="0" indent="0">
              <a:spcBef>
                <a:spcPts val="0"/>
              </a:spcBef>
              <a:buNone/>
              <a:tabLst>
                <a:tab pos="985838" algn="l"/>
                <a:tab pos="1882775" algn="l"/>
              </a:tabLst>
            </a:pPr>
            <a:r>
              <a:rPr lang="ru-RU" dirty="0" smtClean="0">
                <a:latin typeface="Comic Sans MS" pitchFamily="66" charset="0"/>
              </a:rPr>
              <a:t>принимает </a:t>
            </a:r>
            <a:r>
              <a:rPr lang="ru-RU" dirty="0">
                <a:latin typeface="Comic Sans MS" pitchFamily="66" charset="0"/>
              </a:rPr>
              <a:t>любые </a:t>
            </a:r>
            <a:r>
              <a:rPr lang="ru-RU" dirty="0" smtClean="0">
                <a:latin typeface="Comic Sans MS" pitchFamily="66" charset="0"/>
              </a:rPr>
              <a:t>значения </a:t>
            </a:r>
            <a:r>
              <a:rPr lang="en-US" dirty="0" smtClean="0">
                <a:latin typeface="Comic Sans MS" pitchFamily="66" charset="0"/>
              </a:rPr>
              <a:t>RGB</a:t>
            </a:r>
            <a:r>
              <a:rPr lang="ru-RU" dirty="0" smtClean="0">
                <a:latin typeface="Comic Sans MS" pitchFamily="66" charset="0"/>
              </a:rPr>
              <a:t>-кода </a:t>
            </a:r>
            <a:r>
              <a:rPr lang="ru-RU" dirty="0">
                <a:latin typeface="Comic Sans MS" pitchFamily="66" charset="0"/>
              </a:rPr>
              <a:t>цвета текста, записанного после знака </a:t>
            </a:r>
            <a:r>
              <a:rPr lang="ru-RU" sz="3600" b="1" dirty="0" smtClean="0"/>
              <a:t>#</a:t>
            </a:r>
          </a:p>
          <a:p>
            <a:pPr marL="0" indent="0">
              <a:spcBef>
                <a:spcPts val="0"/>
              </a:spcBef>
              <a:buNone/>
              <a:tabLst>
                <a:tab pos="985838" algn="l"/>
                <a:tab pos="1882775" algn="l"/>
              </a:tabLst>
            </a:pPr>
            <a:endParaRPr lang="ru-RU" sz="3600" b="1" dirty="0"/>
          </a:p>
          <a:p>
            <a:pPr marL="0" indent="0">
              <a:spcBef>
                <a:spcPts val="0"/>
              </a:spcBef>
              <a:buNone/>
              <a:tabLst>
                <a:tab pos="985838" algn="l"/>
                <a:tab pos="1882775" algn="l"/>
              </a:tabLst>
            </a:pPr>
            <a:r>
              <a:rPr lang="ru-RU" sz="2800" b="1" dirty="0"/>
              <a:t>&lt;</a:t>
            </a:r>
            <a:r>
              <a:rPr lang="en-US" sz="2800" b="1" dirty="0"/>
              <a:t>font color</a:t>
            </a:r>
            <a:r>
              <a:rPr lang="ru-RU" sz="2800" b="1" dirty="0"/>
              <a:t>=”#</a:t>
            </a:r>
            <a:r>
              <a:rPr lang="en-US" sz="2800" b="1" dirty="0"/>
              <a:t>DD</a:t>
            </a:r>
            <a:r>
              <a:rPr lang="ru-RU" sz="2800" b="1" dirty="0"/>
              <a:t>0000</a:t>
            </a:r>
            <a:r>
              <a:rPr lang="ru-RU" sz="2800" b="1" dirty="0" smtClean="0"/>
              <a:t>”&gt;…&lt;/</a:t>
            </a:r>
            <a:r>
              <a:rPr lang="en-US" sz="2800" b="1" dirty="0"/>
              <a:t>font</a:t>
            </a:r>
            <a:r>
              <a:rPr lang="ru-RU" sz="2800" b="1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dirty="0" smtClean="0">
                <a:ln/>
                <a:solidFill>
                  <a:schemeClr val="accent3"/>
                </a:solidFill>
              </a:rPr>
              <a:t>Работа с текстом</a:t>
            </a:r>
            <a:r>
              <a:rPr lang="ru-RU" sz="4400" b="1" cap="none" dirty="0" smtClean="0">
                <a:ln/>
                <a:solidFill>
                  <a:schemeClr val="accent3"/>
                </a:solidFill>
              </a:rPr>
              <a:t>.</a:t>
            </a:r>
            <a:br>
              <a:rPr lang="ru-RU" sz="4400" b="1" cap="none" dirty="0" smtClean="0">
                <a:ln/>
                <a:solidFill>
                  <a:schemeClr val="accent3"/>
                </a:solidFill>
              </a:rPr>
            </a:br>
            <a:r>
              <a:rPr lang="ru-RU" sz="4400" b="1" cap="none" dirty="0" smtClean="0">
                <a:ln/>
                <a:solidFill>
                  <a:schemeClr val="accent3"/>
                </a:solidFill>
              </a:rPr>
              <a:t>11. Заголовки.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&lt;</a:t>
            </a:r>
            <a:r>
              <a:rPr lang="en-US" b="1" dirty="0"/>
              <a:t>h</a:t>
            </a:r>
            <a:r>
              <a:rPr lang="ru-RU" b="1" dirty="0"/>
              <a:t>1&gt; &lt;/</a:t>
            </a:r>
            <a:r>
              <a:rPr lang="en-US" b="1" dirty="0"/>
              <a:t>h</a:t>
            </a:r>
            <a:r>
              <a:rPr lang="ru-RU" b="1" dirty="0"/>
              <a:t>1&gt;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&lt;</a:t>
            </a:r>
            <a:r>
              <a:rPr lang="en-US" b="1" dirty="0"/>
              <a:t>h</a:t>
            </a:r>
            <a:r>
              <a:rPr lang="ru-RU" b="1" dirty="0"/>
              <a:t>2&gt; &lt;/</a:t>
            </a:r>
            <a:r>
              <a:rPr lang="en-US" b="1" dirty="0"/>
              <a:t>h</a:t>
            </a:r>
            <a:r>
              <a:rPr lang="ru-RU" b="1" dirty="0"/>
              <a:t>2&gt;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&lt;</a:t>
            </a:r>
            <a:r>
              <a:rPr lang="en-US" b="1" dirty="0"/>
              <a:t>h</a:t>
            </a:r>
            <a:r>
              <a:rPr lang="ru-RU" b="1" dirty="0"/>
              <a:t>3&gt; &lt;/</a:t>
            </a:r>
            <a:r>
              <a:rPr lang="en-US" b="1" dirty="0"/>
              <a:t>h</a:t>
            </a:r>
            <a:r>
              <a:rPr lang="ru-RU" b="1" dirty="0"/>
              <a:t>3&gt;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&lt;</a:t>
            </a:r>
            <a:r>
              <a:rPr lang="en-US" b="1" dirty="0"/>
              <a:t>h</a:t>
            </a:r>
            <a:r>
              <a:rPr lang="ru-RU" b="1" dirty="0"/>
              <a:t>4&gt; &lt;/</a:t>
            </a:r>
            <a:r>
              <a:rPr lang="en-US" b="1" dirty="0"/>
              <a:t>h</a:t>
            </a:r>
            <a:r>
              <a:rPr lang="ru-RU" b="1" dirty="0"/>
              <a:t>4&gt;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&lt;</a:t>
            </a:r>
            <a:r>
              <a:rPr lang="en-US" b="1" dirty="0"/>
              <a:t>h</a:t>
            </a:r>
            <a:r>
              <a:rPr lang="ru-RU" b="1" dirty="0"/>
              <a:t>5&gt; &lt;/</a:t>
            </a:r>
            <a:r>
              <a:rPr lang="en-US" b="1" dirty="0"/>
              <a:t>h</a:t>
            </a:r>
            <a:r>
              <a:rPr lang="ru-RU" b="1" dirty="0"/>
              <a:t>5</a:t>
            </a:r>
            <a:r>
              <a:rPr lang="ru-RU" b="1" dirty="0" smtClean="0"/>
              <a:t>&gt;</a:t>
            </a:r>
            <a:r>
              <a:rPr lang="ru-RU" dirty="0"/>
              <a:t>,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&lt;</a:t>
            </a:r>
            <a:r>
              <a:rPr lang="en-US" b="1" dirty="0"/>
              <a:t>h</a:t>
            </a:r>
            <a:r>
              <a:rPr lang="ru-RU" b="1" dirty="0"/>
              <a:t>6&gt; &lt;/</a:t>
            </a:r>
            <a:r>
              <a:rPr lang="en-US" b="1" dirty="0"/>
              <a:t>h</a:t>
            </a:r>
            <a:r>
              <a:rPr lang="ru-RU" b="1" dirty="0"/>
              <a:t>6</a:t>
            </a:r>
            <a:r>
              <a:rPr lang="ru-RU" b="1" dirty="0" smtClean="0"/>
              <a:t>&gt;.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4786322"/>
            <a:ext cx="485778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Работа с текстом.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27082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p</a:t>
            </a:r>
            <a:r>
              <a:rPr lang="ru-RU" sz="2800" b="1" dirty="0" smtClean="0"/>
              <a:t>&gt;&lt;/</a:t>
            </a:r>
            <a:r>
              <a:rPr lang="en-US" sz="2800" b="1" dirty="0" smtClean="0"/>
              <a:t>p</a:t>
            </a:r>
            <a:r>
              <a:rPr lang="ru-RU" sz="2800" b="1" dirty="0" smtClean="0"/>
              <a:t>&gt; - тэг абзацев. </a:t>
            </a:r>
            <a:r>
              <a:rPr lang="ru-RU" b="1" dirty="0" smtClean="0"/>
              <a:t>(</a:t>
            </a:r>
            <a:r>
              <a:rPr lang="ru-RU" dirty="0" smtClean="0"/>
              <a:t>служит для указания очередного абзаца текста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n-US" sz="2800" b="1" dirty="0" smtClean="0"/>
              <a:t>align</a:t>
            </a:r>
            <a:r>
              <a:rPr lang="ru-RU" dirty="0" smtClean="0"/>
              <a:t> - указывает, как будет выровнен абзац: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b="1" dirty="0" smtClean="0"/>
              <a:t>left – </a:t>
            </a:r>
            <a:r>
              <a:rPr lang="ru-RU" dirty="0" smtClean="0"/>
              <a:t>по левому краю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b="1" dirty="0" smtClean="0"/>
              <a:t>center – </a:t>
            </a:r>
            <a:r>
              <a:rPr lang="ru-RU" dirty="0" smtClean="0"/>
              <a:t>по середине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b="1" dirty="0" smtClean="0"/>
              <a:t>right</a:t>
            </a:r>
            <a:r>
              <a:rPr lang="ru-RU" b="1" dirty="0" smtClean="0"/>
              <a:t> – </a:t>
            </a:r>
            <a:r>
              <a:rPr lang="ru-RU" dirty="0" smtClean="0"/>
              <a:t>по правому краю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b="1" dirty="0" smtClean="0"/>
              <a:t>justify</a:t>
            </a:r>
            <a:r>
              <a:rPr lang="ru-RU" b="1" dirty="0" smtClean="0"/>
              <a:t> – </a:t>
            </a:r>
            <a:r>
              <a:rPr lang="ru-RU" dirty="0" smtClean="0"/>
              <a:t>по ширине страницы</a:t>
            </a:r>
            <a:endParaRPr lang="en-US" dirty="0" smtClean="0"/>
          </a:p>
          <a:p>
            <a:pPr marL="622300" indent="-273050">
              <a:buNone/>
            </a:pPr>
            <a:r>
              <a:rPr lang="ru-RU" sz="2800" b="1" dirty="0" smtClean="0"/>
              <a:t>&lt;</a:t>
            </a:r>
            <a:r>
              <a:rPr lang="en-US" sz="2800" b="1" dirty="0" smtClean="0"/>
              <a:t>p align</a:t>
            </a:r>
            <a:r>
              <a:rPr lang="ru-RU" sz="2800" b="1" dirty="0" smtClean="0"/>
              <a:t>=”</a:t>
            </a:r>
            <a:r>
              <a:rPr lang="en-US" sz="2800" b="1" dirty="0" smtClean="0"/>
              <a:t>center</a:t>
            </a:r>
            <a:r>
              <a:rPr lang="ru-RU" sz="2800" b="1" dirty="0" smtClean="0"/>
              <a:t>”&gt;</a:t>
            </a:r>
            <a:r>
              <a:rPr lang="en-US" sz="2800" b="1" dirty="0" smtClean="0"/>
              <a:t>…&lt;/p&gt;</a:t>
            </a:r>
            <a:endParaRPr lang="ru-RU" sz="2800" dirty="0" smtClean="0"/>
          </a:p>
          <a:p>
            <a:pPr marL="622300" indent="-2730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2786058"/>
            <a:ext cx="550072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Работа с текстом.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Если необходимо выровнять не весь абзац, а только его часть – используем тэг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div</a:t>
            </a:r>
            <a:r>
              <a:rPr lang="ru-RU" sz="2800" b="1" dirty="0" smtClean="0"/>
              <a:t>&gt;&lt;/</a:t>
            </a:r>
            <a:r>
              <a:rPr lang="en-US" sz="2800" b="1" dirty="0" smtClean="0"/>
              <a:t>div</a:t>
            </a:r>
            <a:r>
              <a:rPr lang="ru-RU" sz="2800" b="1" dirty="0" smtClean="0"/>
              <a:t>&gt;.</a:t>
            </a:r>
          </a:p>
          <a:p>
            <a:pPr marL="1068388" indent="-273050">
              <a:buNone/>
            </a:pPr>
            <a:r>
              <a:rPr lang="ru-RU" sz="2800" b="1" dirty="0" smtClean="0"/>
              <a:t>&lt;</a:t>
            </a:r>
            <a:r>
              <a:rPr lang="en-US" sz="2800" b="1" dirty="0" smtClean="0"/>
              <a:t>div align</a:t>
            </a:r>
            <a:r>
              <a:rPr lang="ru-RU" sz="2800" b="1" dirty="0" smtClean="0"/>
              <a:t>=”</a:t>
            </a:r>
            <a:r>
              <a:rPr lang="en-US" sz="2800" b="1" dirty="0" smtClean="0"/>
              <a:t>justify</a:t>
            </a:r>
            <a:r>
              <a:rPr lang="ru-RU" sz="2800" b="1" dirty="0" smtClean="0"/>
              <a:t>”&gt;…</a:t>
            </a:r>
            <a:r>
              <a:rPr lang="en-US" sz="2800" b="1" dirty="0" smtClean="0"/>
              <a:t>&lt;/div&gt;</a:t>
            </a:r>
          </a:p>
          <a:p>
            <a:pPr marL="1068388" indent="-273050">
              <a:buNone/>
            </a:pPr>
            <a:endParaRPr lang="en-US" sz="2800" b="1" dirty="0" smtClean="0"/>
          </a:p>
          <a:p>
            <a:pPr marL="273050" indent="-27305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sz="3200" b="1" dirty="0" smtClean="0"/>
              <a:t>&lt;</a:t>
            </a:r>
            <a:r>
              <a:rPr lang="en-US" sz="3200" b="1" dirty="0" err="1" smtClean="0"/>
              <a:t>br</a:t>
            </a:r>
            <a:r>
              <a:rPr lang="ru-RU" sz="3200" b="1" dirty="0" smtClean="0"/>
              <a:t>&gt;</a:t>
            </a:r>
            <a:r>
              <a:rPr lang="en-US" sz="3200" b="1" dirty="0" smtClean="0"/>
              <a:t> </a:t>
            </a:r>
            <a:r>
              <a:rPr lang="ru-RU" sz="3200" b="1" dirty="0" smtClean="0"/>
              <a:t>- </a:t>
            </a:r>
            <a:r>
              <a:rPr lang="ru-RU" b="1" dirty="0" smtClean="0"/>
              <a:t>тэг переноса на новую строку. </a:t>
            </a:r>
          </a:p>
          <a:p>
            <a:pPr marL="1068388" indent="-27305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4000504"/>
            <a:ext cx="6000792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</a:rPr>
              <a:t>Работа с текстом. </a:t>
            </a:r>
            <a:br>
              <a:rPr lang="ru-RU" sz="4000" b="1" cap="none" dirty="0" smtClean="0">
                <a:ln/>
                <a:solidFill>
                  <a:schemeClr val="accent3"/>
                </a:solidFill>
              </a:rPr>
            </a:br>
            <a:r>
              <a:rPr lang="ru-RU" sz="4400" b="1" cap="none" dirty="0" smtClean="0">
                <a:ln/>
                <a:solidFill>
                  <a:schemeClr val="accent3"/>
                </a:solidFill>
              </a:rPr>
              <a:t>Выбор шрифта.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775813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font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font</a:t>
            </a:r>
            <a:r>
              <a:rPr lang="ru-RU" sz="2800" b="1" dirty="0" smtClean="0"/>
              <a:t>&gt;</a:t>
            </a:r>
            <a:r>
              <a:rPr lang="ru-RU" sz="2800" dirty="0" smtClean="0"/>
              <a:t> </a:t>
            </a:r>
            <a:r>
              <a:rPr lang="ru-RU" b="1" dirty="0" smtClean="0"/>
              <a:t>- тэг задания параметров шрифта текста.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sz="2800" b="1" dirty="0" smtClean="0"/>
              <a:t>face</a:t>
            </a:r>
            <a:r>
              <a:rPr lang="ru-RU" dirty="0" smtClean="0"/>
              <a:t> – для задания шрифтов:</a:t>
            </a:r>
          </a:p>
          <a:p>
            <a:pPr marL="2057400" lvl="0" indent="-349250">
              <a:spcBef>
                <a:spcPts val="0"/>
              </a:spcBef>
              <a:buNone/>
            </a:pPr>
            <a:r>
              <a:rPr lang="en-US" sz="2000" dirty="0" smtClean="0"/>
              <a:t>Times; </a:t>
            </a:r>
            <a:endParaRPr lang="ru-RU" sz="2000" dirty="0" smtClean="0"/>
          </a:p>
          <a:p>
            <a:pPr marL="2057400" lvl="0" indent="-349250">
              <a:spcBef>
                <a:spcPts val="0"/>
              </a:spcBef>
              <a:buNone/>
            </a:pPr>
            <a:r>
              <a:rPr lang="en-US" sz="2000" dirty="0" smtClean="0"/>
              <a:t>Times New Roman; </a:t>
            </a:r>
            <a:endParaRPr lang="ru-RU" sz="2000" dirty="0" smtClean="0"/>
          </a:p>
          <a:p>
            <a:pPr marL="2057400" lvl="0" indent="-349250">
              <a:spcBef>
                <a:spcPts val="0"/>
              </a:spcBef>
              <a:buNone/>
            </a:pPr>
            <a:r>
              <a:rPr lang="en-US" sz="2000" dirty="0" smtClean="0"/>
              <a:t>Arial; </a:t>
            </a:r>
            <a:r>
              <a:rPr lang="ru-RU" sz="2000" dirty="0" smtClean="0"/>
              <a:t>и т.д.</a:t>
            </a:r>
          </a:p>
          <a:p>
            <a:pPr marL="1068388" indent="-273050">
              <a:buNone/>
            </a:pPr>
            <a:r>
              <a:rPr lang="ru-RU" sz="2800" b="1" dirty="0" smtClean="0"/>
              <a:t>&lt;</a:t>
            </a:r>
            <a:r>
              <a:rPr lang="en-US" sz="2800" b="1" dirty="0" smtClean="0"/>
              <a:t>font face</a:t>
            </a:r>
            <a:r>
              <a:rPr lang="ru-RU" sz="2800" b="1" dirty="0" smtClean="0"/>
              <a:t>=”</a:t>
            </a:r>
            <a:r>
              <a:rPr lang="en-US" sz="2800" b="1" dirty="0" smtClean="0"/>
              <a:t>Tahoma</a:t>
            </a:r>
            <a:r>
              <a:rPr lang="ru-RU" sz="2800" b="1" dirty="0" smtClean="0"/>
              <a:t>”&gt;</a:t>
            </a:r>
            <a:r>
              <a:rPr lang="ru-RU" sz="2800" dirty="0" smtClean="0"/>
              <a:t>…</a:t>
            </a:r>
            <a:r>
              <a:rPr lang="ru-RU" sz="2800" b="1" dirty="0" smtClean="0"/>
              <a:t>&lt;/</a:t>
            </a:r>
            <a:r>
              <a:rPr lang="en-US" sz="2800" b="1" dirty="0" smtClean="0"/>
              <a:t>font</a:t>
            </a:r>
            <a:r>
              <a:rPr lang="ru-RU" sz="2800" b="1" dirty="0" smtClean="0"/>
              <a:t>&gt;</a:t>
            </a:r>
          </a:p>
          <a:p>
            <a:pPr marL="1068388" indent="-273050">
              <a:buNone/>
            </a:pPr>
            <a:endParaRPr lang="ru-RU" sz="2800" b="1" dirty="0" smtClean="0"/>
          </a:p>
          <a:p>
            <a:pPr marL="1068388" indent="-273050">
              <a:buNone/>
            </a:pP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572008"/>
            <a:ext cx="81439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Существует </a:t>
            </a:r>
            <a:r>
              <a:rPr lang="ru-RU" sz="2000" dirty="0"/>
              <a:t>возможность указать через запятую последовательность шрифтов, которые будут выводиться на экран пользователя в том случае, если у него не окажется установлен какой-либо шрифт, например:</a:t>
            </a:r>
          </a:p>
          <a:p>
            <a:pPr algn="ctr"/>
            <a:r>
              <a:rPr lang="en-US" sz="2400" b="1" i="1" dirty="0"/>
              <a:t>&lt;font face=”Arial, Times New Roman, Courier</a:t>
            </a:r>
            <a:r>
              <a:rPr lang="en-US" sz="2400" b="1" i="1" dirty="0" smtClean="0"/>
              <a:t>”&gt;</a:t>
            </a:r>
            <a:r>
              <a:rPr lang="ru-RU" sz="2400" b="1" i="1" dirty="0" smtClean="0"/>
              <a:t>…</a:t>
            </a:r>
            <a:r>
              <a:rPr lang="en-US" sz="2400" b="1" i="1" dirty="0" smtClean="0"/>
              <a:t>&lt;/</a:t>
            </a:r>
            <a:r>
              <a:rPr lang="en-US" sz="2400" b="1" i="1" dirty="0"/>
              <a:t>font&gt;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929066"/>
            <a:ext cx="6215106" cy="642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</a:rPr>
              <a:t>Работа с текстом.</a:t>
            </a:r>
            <a:r>
              <a:rPr lang="ru-RU" sz="4400" b="1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4400" b="1" cap="none" dirty="0" smtClean="0">
                <a:ln/>
                <a:solidFill>
                  <a:schemeClr val="accent3"/>
                </a:solidFill>
              </a:rPr>
            </a:br>
            <a:r>
              <a:rPr lang="ru-RU" sz="4400" b="1" cap="none" dirty="0" smtClean="0">
                <a:ln/>
                <a:solidFill>
                  <a:schemeClr val="accent3"/>
                </a:solidFill>
              </a:rPr>
              <a:t>Задание типа текста 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043890" cy="487375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b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b</a:t>
            </a:r>
            <a:r>
              <a:rPr lang="ru-RU" sz="2800" b="1" dirty="0" smtClean="0"/>
              <a:t>&gt;</a:t>
            </a:r>
            <a:r>
              <a:rPr lang="ru-RU" sz="2800" dirty="0" smtClean="0"/>
              <a:t> </a:t>
            </a:r>
            <a:r>
              <a:rPr lang="ru-RU" b="1" dirty="0" smtClean="0"/>
              <a:t>- тэг для задания жирного текста.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ru-RU" sz="2800" b="1" dirty="0" smtClean="0"/>
              <a:t>&lt;</a:t>
            </a:r>
            <a:r>
              <a:rPr lang="en-US" sz="2800" b="1" dirty="0" err="1" smtClean="0"/>
              <a:t>i</a:t>
            </a:r>
            <a:r>
              <a:rPr lang="ru-RU" sz="2800" b="1" dirty="0" smtClean="0"/>
              <a:t>&gt; &lt;/</a:t>
            </a:r>
            <a:r>
              <a:rPr lang="en-US" sz="2800" b="1" dirty="0" err="1" smtClean="0"/>
              <a:t>i</a:t>
            </a:r>
            <a:r>
              <a:rPr lang="ru-RU" sz="2800" b="1" dirty="0" smtClean="0"/>
              <a:t>&gt; </a:t>
            </a:r>
            <a:r>
              <a:rPr lang="ru-RU" b="1" dirty="0" smtClean="0"/>
              <a:t>- тэг для задания курсива.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u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u</a:t>
            </a:r>
            <a:r>
              <a:rPr lang="ru-RU" sz="2800" b="1" dirty="0" smtClean="0"/>
              <a:t>&gt; </a:t>
            </a:r>
            <a:r>
              <a:rPr lang="ru-RU" b="1" dirty="0" smtClean="0"/>
              <a:t>- тэг для задания подчеркнутого текста.</a:t>
            </a:r>
          </a:p>
          <a:p>
            <a:endParaRPr lang="ru-RU" b="1" dirty="0" smtClean="0"/>
          </a:p>
          <a:p>
            <a:pPr>
              <a:buNone/>
            </a:pPr>
            <a:r>
              <a:rPr lang="en-US" sz="3200" dirty="0" smtClean="0"/>
              <a:t>&lt;u&gt;&lt;b&gt;&lt;</a:t>
            </a:r>
            <a:r>
              <a:rPr lang="en-US" sz="3200" dirty="0" err="1" smtClean="0"/>
              <a:t>i</a:t>
            </a:r>
            <a:r>
              <a:rPr lang="en-US" sz="3200" dirty="0" smtClean="0"/>
              <a:t>&gt; </a:t>
            </a:r>
            <a:r>
              <a:rPr lang="ru-RU" sz="3200" b="1" i="1" u="sng" dirty="0" smtClean="0"/>
              <a:t>Текст</a:t>
            </a:r>
            <a:r>
              <a:rPr lang="ru-RU" sz="3200" dirty="0" smtClean="0"/>
              <a:t> </a:t>
            </a:r>
            <a:r>
              <a:rPr lang="en-US" sz="3200" dirty="0" smtClean="0"/>
              <a:t>&lt;/</a:t>
            </a:r>
            <a:r>
              <a:rPr lang="en-US" sz="3200" dirty="0" err="1" smtClean="0"/>
              <a:t>i</a:t>
            </a:r>
            <a:r>
              <a:rPr lang="en-US" sz="3200" dirty="0" smtClean="0"/>
              <a:t>&gt;&lt;/b&gt;&lt;/u&gt;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9. </a:t>
            </a:r>
            <a:r>
              <a:rPr lang="ru-RU" sz="2800" b="1" dirty="0" smtClean="0"/>
              <a:t>&lt;</a:t>
            </a:r>
            <a:r>
              <a:rPr lang="en-US" sz="2800" b="1" dirty="0" smtClean="0"/>
              <a:t>s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s</a:t>
            </a:r>
            <a:r>
              <a:rPr lang="ru-RU" sz="2800" b="1" dirty="0" smtClean="0"/>
              <a:t>&gt; </a:t>
            </a:r>
            <a:r>
              <a:rPr lang="ru-RU" b="1" dirty="0" smtClean="0"/>
              <a:t>- перечеркнутый </a:t>
            </a:r>
            <a:r>
              <a:rPr lang="ru-RU" b="1" dirty="0" smtClean="0"/>
              <a:t>текст </a:t>
            </a:r>
            <a:endParaRPr lang="en-US" b="1" dirty="0" smtClean="0"/>
          </a:p>
          <a:p>
            <a:pPr>
              <a:buNone/>
            </a:pPr>
            <a:r>
              <a:rPr lang="ru-RU" sz="2200" b="1" dirty="0" smtClean="0"/>
              <a:t>(либо </a:t>
            </a:r>
            <a:r>
              <a:rPr lang="en-US" sz="2200" b="1" dirty="0" smtClean="0"/>
              <a:t>&lt;strike&gt; &lt;/strike&gt;</a:t>
            </a:r>
            <a:r>
              <a:rPr lang="ru-RU" sz="2200" b="1" dirty="0" smtClean="0"/>
              <a:t>)</a:t>
            </a:r>
            <a:endParaRPr lang="ru-RU" sz="2200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85918" y="3429000"/>
            <a:ext cx="5214974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10. </a:t>
            </a:r>
            <a:r>
              <a:rPr lang="ru-RU" sz="2800" b="1" dirty="0" smtClean="0"/>
              <a:t>Индексы:</a:t>
            </a:r>
          </a:p>
          <a:p>
            <a:r>
              <a:rPr lang="ru-RU" sz="2800" b="1" dirty="0" smtClean="0"/>
              <a:t>&lt;</a:t>
            </a:r>
            <a:r>
              <a:rPr lang="en-US" sz="2800" b="1" dirty="0" smtClean="0"/>
              <a:t>sup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sup</a:t>
            </a:r>
            <a:r>
              <a:rPr lang="ru-RU" sz="2800" b="1" dirty="0" smtClean="0"/>
              <a:t>&gt;</a:t>
            </a:r>
            <a:r>
              <a:rPr lang="ru-RU" sz="2800" dirty="0" smtClean="0"/>
              <a:t> </a:t>
            </a:r>
            <a:r>
              <a:rPr lang="ru-RU" dirty="0" smtClean="0"/>
              <a:t>- </a:t>
            </a:r>
            <a:r>
              <a:rPr lang="ru-RU" b="1" dirty="0" smtClean="0"/>
              <a:t>верхний индекс</a:t>
            </a:r>
          </a:p>
          <a:p>
            <a:r>
              <a:rPr lang="ru-RU" sz="2800" b="1" dirty="0" smtClean="0"/>
              <a:t>&lt;</a:t>
            </a:r>
            <a:r>
              <a:rPr lang="en-US" sz="2800" b="1" dirty="0" smtClean="0"/>
              <a:t>sub</a:t>
            </a:r>
            <a:r>
              <a:rPr lang="ru-RU" sz="2800" b="1" dirty="0" smtClean="0"/>
              <a:t>&gt; &lt;/</a:t>
            </a:r>
            <a:r>
              <a:rPr lang="en-US" sz="2800" b="1" dirty="0" smtClean="0"/>
              <a:t>sub</a:t>
            </a:r>
            <a:r>
              <a:rPr lang="ru-RU" sz="2800" b="1" dirty="0" smtClean="0"/>
              <a:t>&gt; </a:t>
            </a:r>
            <a:r>
              <a:rPr lang="ru-RU" b="1" dirty="0" smtClean="0"/>
              <a:t>- нижний индекс.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dirty="0" smtClean="0"/>
              <a:t>5&lt;sup&gt;2&lt;/sup&gt; 		(5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es-ES" dirty="0" smtClean="0"/>
              <a:t>H&lt;sub&gt;2&lt;/sub&gt;O		(H</a:t>
            </a:r>
            <a:r>
              <a:rPr lang="es-ES" baseline="-25000" dirty="0" smtClean="0"/>
              <a:t>2</a:t>
            </a:r>
            <a:r>
              <a:rPr lang="es-ES" dirty="0" smtClean="0"/>
              <a:t>O)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186766" cy="11430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 с текстом.</a:t>
            </a:r>
            <a:r>
              <a:rPr kumimoji="0" lang="ru-RU" sz="4400" b="1" i="0" u="none" strike="noStrike" kern="1200" cap="none" spc="0" normalizeH="0" baseline="0" noProof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типа текста </a:t>
            </a:r>
            <a:endParaRPr kumimoji="0" lang="ru-RU" sz="4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75656" y="5085184"/>
            <a:ext cx="6192688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933056"/>
            <a:ext cx="417646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2708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b="1" dirty="0" smtClean="0"/>
              <a:t>&lt;</a:t>
            </a:r>
            <a:r>
              <a:rPr lang="en-US" b="1" dirty="0"/>
              <a:t>font</a:t>
            </a:r>
            <a:r>
              <a:rPr lang="ru-RU" b="1" dirty="0"/>
              <a:t>&gt; &lt;/</a:t>
            </a:r>
            <a:r>
              <a:rPr lang="en-US" b="1" dirty="0"/>
              <a:t>font</a:t>
            </a:r>
            <a:r>
              <a:rPr lang="ru-RU" b="1" dirty="0"/>
              <a:t>&gt;</a:t>
            </a:r>
            <a:r>
              <a:rPr lang="ru-RU" dirty="0"/>
              <a:t> </a:t>
            </a:r>
            <a:r>
              <a:rPr lang="ru-RU" b="1" dirty="0"/>
              <a:t>- тэг задания параметров шрифта текста.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b="1" dirty="0"/>
              <a:t>face</a:t>
            </a:r>
            <a:r>
              <a:rPr lang="ru-RU" sz="2800" dirty="0"/>
              <a:t> </a:t>
            </a:r>
            <a:r>
              <a:rPr lang="ru-RU" sz="2000" dirty="0"/>
              <a:t>– для задания </a:t>
            </a:r>
            <a:r>
              <a:rPr lang="ru-RU" sz="2000" dirty="0" smtClean="0"/>
              <a:t>шрифтов.</a:t>
            </a:r>
          </a:p>
          <a:p>
            <a:pPr marL="1068388" indent="-273050">
              <a:buFont typeface="Wingdings" pitchFamily="2" charset="2"/>
              <a:buChar char="ü"/>
            </a:pPr>
            <a:r>
              <a:rPr lang="en-US" sz="3200" b="1" dirty="0"/>
              <a:t>s</a:t>
            </a:r>
            <a:r>
              <a:rPr lang="en-US" sz="3200" b="1" dirty="0" smtClean="0"/>
              <a:t>ize</a:t>
            </a:r>
            <a:r>
              <a:rPr lang="ru-RU" sz="3200" b="1" dirty="0" smtClean="0"/>
              <a:t> - </a:t>
            </a:r>
            <a:r>
              <a:rPr lang="ru-RU" b="1" dirty="0" smtClean="0"/>
              <a:t>для задания размера текста </a:t>
            </a:r>
            <a:r>
              <a:rPr lang="ru-RU" i="1" dirty="0" smtClean="0"/>
              <a:t>(положительные и отрицательные).</a:t>
            </a:r>
          </a:p>
          <a:p>
            <a:pPr marL="177800" indent="0">
              <a:buNone/>
            </a:pPr>
            <a:r>
              <a:rPr lang="ru-RU" b="1" dirty="0"/>
              <a:t>&lt;</a:t>
            </a:r>
            <a:r>
              <a:rPr lang="en-US" b="1" dirty="0"/>
              <a:t>font size</a:t>
            </a:r>
            <a:r>
              <a:rPr lang="ru-RU" b="1" dirty="0"/>
              <a:t>=”+2</a:t>
            </a:r>
            <a:r>
              <a:rPr lang="ru-RU" b="1" dirty="0" smtClean="0"/>
              <a:t>”&gt;…&lt;/</a:t>
            </a:r>
            <a:r>
              <a:rPr lang="en-US" b="1" dirty="0"/>
              <a:t>font</a:t>
            </a:r>
            <a:r>
              <a:rPr lang="ru-RU" b="1" dirty="0" smtClean="0"/>
              <a:t>&gt;</a:t>
            </a:r>
          </a:p>
          <a:p>
            <a:pPr marL="177800" indent="0">
              <a:buNone/>
            </a:pPr>
            <a:r>
              <a:rPr lang="ru-RU" b="1" dirty="0"/>
              <a:t>&lt;</a:t>
            </a:r>
            <a:r>
              <a:rPr lang="en-US" b="1" dirty="0"/>
              <a:t>font size</a:t>
            </a:r>
            <a:r>
              <a:rPr lang="ru-RU" b="1" dirty="0" smtClean="0"/>
              <a:t>=”-3”&gt;…&lt;/</a:t>
            </a:r>
            <a:r>
              <a:rPr lang="en-US" b="1" dirty="0"/>
              <a:t>font</a:t>
            </a:r>
            <a:r>
              <a:rPr lang="ru-RU" b="1" dirty="0"/>
              <a:t>&gt;</a:t>
            </a:r>
          </a:p>
          <a:p>
            <a:pPr marL="177800" indent="0">
              <a:buNone/>
            </a:pPr>
            <a:endParaRPr lang="ru-RU" b="1" i="1" dirty="0" smtClean="0"/>
          </a:p>
          <a:p>
            <a:pPr marL="896938" indent="0">
              <a:buNone/>
            </a:pPr>
            <a:r>
              <a:rPr lang="en-US" b="1" i="1" dirty="0">
                <a:latin typeface="Segoe Print" pitchFamily="2" charset="0"/>
              </a:rPr>
              <a:t>&lt;font size=”+5” face=”Arial</a:t>
            </a:r>
            <a:r>
              <a:rPr lang="en-US" b="1" i="1" dirty="0" smtClean="0">
                <a:latin typeface="Segoe Print" pitchFamily="2" charset="0"/>
              </a:rPr>
              <a:t>”&gt;</a:t>
            </a:r>
            <a:r>
              <a:rPr lang="ru-RU" b="1" i="1" dirty="0" smtClean="0">
                <a:latin typeface="Segoe Print" pitchFamily="2" charset="0"/>
              </a:rPr>
              <a:t>…</a:t>
            </a:r>
            <a:r>
              <a:rPr lang="en-US" b="1" i="1" dirty="0" smtClean="0">
                <a:latin typeface="Segoe Print" pitchFamily="2" charset="0"/>
              </a:rPr>
              <a:t>&lt;/</a:t>
            </a:r>
            <a:r>
              <a:rPr lang="en-US" b="1" i="1" dirty="0">
                <a:latin typeface="Segoe Print" pitchFamily="2" charset="0"/>
              </a:rPr>
              <a:t>font&gt;</a:t>
            </a:r>
            <a:endParaRPr lang="ru-RU" b="1" i="1" dirty="0">
              <a:latin typeface="Segoe Print" pitchFamily="2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186766" cy="11430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 с текстом.</a:t>
            </a:r>
            <a:r>
              <a:rPr kumimoji="0" lang="ru-RU" sz="4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</a:t>
            </a:r>
            <a:r>
              <a:rPr lang="ru-RU" sz="4400" b="1" dirty="0" smtClean="0">
                <a:ln/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размера</a:t>
            </a:r>
            <a:r>
              <a:rPr kumimoji="0" lang="ru-RU" sz="4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текста </a:t>
            </a:r>
            <a:endParaRPr kumimoji="0" lang="ru-RU" sz="4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9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3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3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dirty="0" smtClean="0">
                <a:ln/>
                <a:solidFill>
                  <a:schemeClr val="accent3"/>
                </a:solidFill>
              </a:rPr>
              <a:t>Работа с текстом.</a:t>
            </a:r>
            <a:br>
              <a:rPr lang="ru-RU" sz="3200" b="1" cap="none" dirty="0" smtClean="0">
                <a:ln/>
                <a:solidFill>
                  <a:schemeClr val="accent3"/>
                </a:solidFill>
              </a:rPr>
            </a:br>
            <a:r>
              <a:rPr lang="ru-RU" sz="3600" b="1" cap="none" dirty="0">
                <a:ln/>
                <a:solidFill>
                  <a:schemeClr val="accent3"/>
                </a:solidFill>
              </a:rPr>
              <a:t>Цвета </a:t>
            </a:r>
            <a:r>
              <a:rPr lang="en-US" sz="3600" b="1" cap="none" dirty="0">
                <a:ln/>
                <a:solidFill>
                  <a:schemeClr val="accent3"/>
                </a:solidFill>
              </a:rPr>
              <a:t>RGB</a:t>
            </a:r>
            <a:r>
              <a:rPr lang="ru-RU" sz="3600" b="1" cap="none" dirty="0" smtClean="0">
                <a:ln/>
                <a:solidFill>
                  <a:schemeClr val="accent3"/>
                </a:solidFill>
              </a:rPr>
              <a:t>.</a:t>
            </a:r>
            <a:endParaRPr lang="ru-RU" sz="36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Л</a:t>
            </a:r>
            <a:r>
              <a:rPr lang="ru-RU" b="1" dirty="0" smtClean="0"/>
              <a:t>юбой </a:t>
            </a:r>
            <a:r>
              <a:rPr lang="ru-RU" b="1" dirty="0"/>
              <a:t>цвет </a:t>
            </a:r>
            <a:r>
              <a:rPr lang="ru-RU" b="1" dirty="0" smtClean="0"/>
              <a:t>- совокупность трёх </a:t>
            </a:r>
            <a:r>
              <a:rPr lang="ru-RU" b="1" dirty="0"/>
              <a:t>составляющих – </a:t>
            </a:r>
            <a:r>
              <a:rPr lang="ru-RU" b="1" dirty="0">
                <a:solidFill>
                  <a:srgbClr val="FF0000"/>
                </a:solidFill>
              </a:rPr>
              <a:t>красного</a:t>
            </a:r>
            <a:r>
              <a:rPr lang="ru-RU" b="1" dirty="0"/>
              <a:t>, </a:t>
            </a:r>
            <a:r>
              <a:rPr lang="ru-RU" b="1" dirty="0">
                <a:solidFill>
                  <a:srgbClr val="00B050"/>
                </a:solidFill>
              </a:rPr>
              <a:t>зелёного</a:t>
            </a:r>
            <a:r>
              <a:rPr lang="ru-RU" b="1" dirty="0"/>
              <a:t> и </a:t>
            </a:r>
            <a:r>
              <a:rPr lang="ru-RU" b="1" dirty="0">
                <a:solidFill>
                  <a:srgbClr val="0070C0"/>
                </a:solidFill>
              </a:rPr>
              <a:t>синего</a:t>
            </a:r>
            <a:r>
              <a:rPr lang="ru-RU" b="1" dirty="0"/>
              <a:t> цвета. 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все </a:t>
            </a:r>
            <a:r>
              <a:rPr lang="ru-RU" dirty="0" smtClean="0"/>
              <a:t>составляющие </a:t>
            </a:r>
            <a:r>
              <a:rPr lang="ru-RU" dirty="0"/>
              <a:t>находятся </a:t>
            </a:r>
            <a:r>
              <a:rPr lang="ru-RU" u="sng" dirty="0"/>
              <a:t>в равных долях</a:t>
            </a:r>
            <a:r>
              <a:rPr lang="ru-RU" dirty="0"/>
              <a:t>, то </a:t>
            </a:r>
            <a:r>
              <a:rPr lang="ru-RU" dirty="0" smtClean="0"/>
              <a:t>получаем </a:t>
            </a:r>
            <a:r>
              <a:rPr lang="ru-RU" sz="3200" b="1" spc="50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белый цвет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u="sng" dirty="0"/>
              <a:t>ни одна </a:t>
            </a:r>
            <a:r>
              <a:rPr lang="ru-RU" dirty="0"/>
              <a:t>составляющая не представлена – </a:t>
            </a:r>
            <a:r>
              <a:rPr lang="ru-RU" sz="2800" b="1" dirty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чёрный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есть </a:t>
            </a:r>
            <a:r>
              <a:rPr lang="ru-RU" u="sng" dirty="0"/>
              <a:t>какая-то одна </a:t>
            </a:r>
            <a:r>
              <a:rPr lang="ru-RU" dirty="0"/>
              <a:t>из составляющих, то у нас будет </a:t>
            </a:r>
            <a:r>
              <a:rPr lang="ru-RU" sz="2800" b="1" dirty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цвет этой </a:t>
            </a:r>
            <a:r>
              <a:rPr lang="ru-RU" sz="28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составляющей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если представлены </a:t>
            </a:r>
            <a:r>
              <a:rPr lang="ru-RU" u="sng" dirty="0"/>
              <a:t>2 составляющие</a:t>
            </a:r>
            <a:r>
              <a:rPr lang="ru-RU" dirty="0"/>
              <a:t>, то цвет будет </a:t>
            </a:r>
            <a:r>
              <a:rPr lang="ru-RU" sz="28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определяться их </a:t>
            </a:r>
            <a:r>
              <a:rPr lang="ru-RU" sz="28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смешиванием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5445224"/>
            <a:ext cx="3960440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75524"/>
            <a:ext cx="7848872" cy="5953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Для того, чтобы </a:t>
            </a:r>
            <a:r>
              <a:rPr lang="ru-RU" b="1" dirty="0"/>
              <a:t>каждый цвет</a:t>
            </a:r>
            <a:r>
              <a:rPr lang="ru-RU" dirty="0"/>
              <a:t> кодировался определённым образом, принято </a:t>
            </a:r>
            <a:r>
              <a:rPr lang="ru-RU" u="sng" dirty="0"/>
              <a:t>соглашение</a:t>
            </a:r>
            <a:r>
              <a:rPr lang="ru-RU" dirty="0"/>
              <a:t>, которое </a:t>
            </a:r>
            <a:r>
              <a:rPr lang="ru-RU" dirty="0" smtClean="0"/>
              <a:t>для </a:t>
            </a:r>
            <a:r>
              <a:rPr lang="ru-RU" dirty="0"/>
              <a:t>каждой составляющей цвета (</a:t>
            </a:r>
            <a:r>
              <a:rPr lang="ru-RU" dirty="0">
                <a:solidFill>
                  <a:srgbClr val="FF0000"/>
                </a:solidFill>
              </a:rPr>
              <a:t>красной</a:t>
            </a:r>
            <a:r>
              <a:rPr lang="ru-RU" dirty="0"/>
              <a:t>, </a:t>
            </a:r>
            <a:r>
              <a:rPr lang="ru-RU" dirty="0">
                <a:solidFill>
                  <a:srgbClr val="00B050"/>
                </a:solidFill>
              </a:rPr>
              <a:t>зелёной</a:t>
            </a:r>
            <a:r>
              <a:rPr lang="ru-RU" dirty="0"/>
              <a:t> и </a:t>
            </a:r>
            <a:r>
              <a:rPr lang="ru-RU" dirty="0">
                <a:solidFill>
                  <a:srgbClr val="0070C0"/>
                </a:solidFill>
              </a:rPr>
              <a:t>синей</a:t>
            </a:r>
            <a:r>
              <a:rPr lang="ru-RU" dirty="0" smtClean="0"/>
              <a:t>) выделяет шестнадцатеричный код 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отсутствия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00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самой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высокой интенсивности –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FF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RGB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–модель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Red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Green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Blue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Первые</a:t>
            </a:r>
            <a:r>
              <a:rPr lang="ru-RU" b="1" dirty="0" smtClean="0">
                <a:latin typeface="Comic Sans MS" pitchFamily="66" charset="0"/>
              </a:rPr>
              <a:t> 2 цифры –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красный</a:t>
            </a:r>
            <a:r>
              <a:rPr lang="ru-RU" b="1" dirty="0" smtClean="0">
                <a:latin typeface="Comic Sans MS" pitchFamily="66" charset="0"/>
              </a:rPr>
              <a:t> цвет;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следующие</a:t>
            </a:r>
            <a:r>
              <a:rPr lang="ru-RU" b="1" dirty="0" smtClean="0">
                <a:latin typeface="Comic Sans MS" pitchFamily="66" charset="0"/>
              </a:rPr>
              <a:t> –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зелёный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>
                <a:latin typeface="Comic Sans MS" pitchFamily="66" charset="0"/>
              </a:rPr>
              <a:t>и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последние</a:t>
            </a:r>
            <a:r>
              <a:rPr lang="ru-RU" b="1" dirty="0" smtClean="0">
                <a:latin typeface="Comic Sans MS" pitchFamily="66" charset="0"/>
              </a:rPr>
              <a:t> –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синий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од </a:t>
            </a:r>
            <a:r>
              <a:rPr lang="ru-RU" dirty="0"/>
              <a:t>чёрного </a:t>
            </a:r>
            <a:r>
              <a:rPr lang="ru-RU" dirty="0" smtClean="0"/>
              <a:t>цвета </a:t>
            </a:r>
            <a:r>
              <a:rPr lang="ru-RU" dirty="0"/>
              <a:t>000000,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код белого – </a:t>
            </a:r>
            <a:r>
              <a:rPr lang="en-US" dirty="0"/>
              <a:t>FFFFFF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623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Теги</vt:lpstr>
      <vt:lpstr>Работа с текстом.</vt:lpstr>
      <vt:lpstr>Работа с текстом.</vt:lpstr>
      <vt:lpstr>Работа с текстом.  Выбор шрифта.</vt:lpstr>
      <vt:lpstr>Работа с текстом. Задание типа текста </vt:lpstr>
      <vt:lpstr>Слайд 6</vt:lpstr>
      <vt:lpstr>Слайд 7</vt:lpstr>
      <vt:lpstr>Работа с текстом. Цвета RGB.</vt:lpstr>
      <vt:lpstr>Слайд 9</vt:lpstr>
      <vt:lpstr>Работа с текстом. Задание цвета текста.</vt:lpstr>
      <vt:lpstr>Работа с текстом. 11. Заголовки.</vt:lpstr>
    </vt:vector>
  </TitlesOfParts>
  <Company>SPA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Теги</dc:title>
  <dc:creator>SPA</dc:creator>
  <cp:lastModifiedBy>ученик</cp:lastModifiedBy>
  <cp:revision>16</cp:revision>
  <dcterms:created xsi:type="dcterms:W3CDTF">2011-11-27T09:35:50Z</dcterms:created>
  <dcterms:modified xsi:type="dcterms:W3CDTF">2011-11-28T07:25:32Z</dcterms:modified>
</cp:coreProperties>
</file>