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EEF0-FB1B-427A-848A-1E67FB98A643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C0FF-2D59-491E-A82E-D16FADD6C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57166"/>
            <a:ext cx="7361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Web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– сайт.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143668" cy="491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785" y="214290"/>
            <a:ext cx="7851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Периодическое обновление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Этапы создания сайтов: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Формирование идеи и замысла </a:t>
            </a:r>
            <a:r>
              <a:rPr lang="ru-RU" dirty="0" smtClean="0"/>
              <a:t>сайта</a:t>
            </a:r>
            <a:endParaRPr lang="ru-RU" dirty="0"/>
          </a:p>
          <a:p>
            <a:pPr lvl="0"/>
            <a:r>
              <a:rPr lang="ru-RU" dirty="0"/>
              <a:t>Разработка структуры сайта</a:t>
            </a:r>
          </a:p>
          <a:p>
            <a:pPr lvl="0"/>
            <a:r>
              <a:rPr lang="ru-RU" dirty="0"/>
              <a:t>Разработка оформления сайта</a:t>
            </a:r>
          </a:p>
          <a:p>
            <a:pPr lvl="0"/>
            <a:r>
              <a:rPr lang="ru-RU" dirty="0"/>
              <a:t>Написание исходного кода для сайта</a:t>
            </a:r>
          </a:p>
          <a:p>
            <a:pPr lvl="0"/>
            <a:r>
              <a:rPr lang="ru-RU" dirty="0"/>
              <a:t>Тестирование и доработка сайта до его начального запуска</a:t>
            </a:r>
          </a:p>
          <a:p>
            <a:pPr lvl="0"/>
            <a:r>
              <a:rPr lang="ru-RU" dirty="0"/>
              <a:t>Выкладывание сайта в интернет</a:t>
            </a:r>
          </a:p>
          <a:p>
            <a:pPr lvl="0"/>
            <a:r>
              <a:rPr lang="ru-RU" dirty="0"/>
              <a:t>Периодическая доработка и обновление материалов и содержания сайта</a:t>
            </a:r>
          </a:p>
          <a:p>
            <a:pPr lvl="0"/>
            <a:r>
              <a:rPr lang="ru-RU" dirty="0"/>
              <a:t>Раскрутка сайта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852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Формирование идеи и замысла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того, чтобы сайт мог существовать и конкурировать с другими сайтами в интернете, он должен иметь свою </a:t>
            </a:r>
            <a:r>
              <a:rPr lang="ru-RU" sz="2400" u="sng" dirty="0"/>
              <a:t>чёткую специфику, концепцию и идею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182" y="3071810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Этот </a:t>
            </a:r>
            <a:r>
              <a:rPr lang="ru-RU" sz="2400" dirty="0"/>
              <a:t>этап во </a:t>
            </a:r>
            <a:r>
              <a:rPr lang="ru-RU" sz="2400" dirty="0" smtClean="0"/>
              <a:t>многом </a:t>
            </a:r>
            <a:r>
              <a:rPr lang="ru-RU" sz="2400" dirty="0"/>
              <a:t>определяет успех будущего сайта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6590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Разработка структуры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78581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/>
              <a:t>какие материалы будут на нём размещаться,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/>
              <a:t>в </a:t>
            </a:r>
            <a:r>
              <a:rPr lang="ru-RU" sz="2400" dirty="0"/>
              <a:t>какой последовательности,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/>
              <a:t>в </a:t>
            </a:r>
            <a:r>
              <a:rPr lang="ru-RU" sz="2400" dirty="0"/>
              <a:t>какие разделы они будут объединены,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/>
              <a:t>каким </a:t>
            </a:r>
            <a:r>
              <a:rPr lang="ru-RU" sz="2400" dirty="0"/>
              <a:t>по объёму будет каждый раздел,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/>
              <a:t>как </a:t>
            </a:r>
            <a:r>
              <a:rPr lang="ru-RU" sz="2400" dirty="0"/>
              <a:t>разделы будут связаны между собой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/>
              <a:t>...</a:t>
            </a:r>
            <a:endParaRPr lang="ru-RU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142984"/>
            <a:ext cx="87154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</a:rPr>
              <a:t>Принципы: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Самая лучшая структура – это простая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Объединяйте тематически связанные блоки в один большой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блок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Старайтесь не создавать слишком много информационных уровней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5515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Разработка структуры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Внешний вид</a:t>
            </a:r>
            <a:endParaRPr lang="ru-RU" sz="2400" u="sng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Полотно 1"/>
          <p:cNvGrpSpPr>
            <a:grpSpLocks/>
          </p:cNvGrpSpPr>
          <p:nvPr/>
        </p:nvGrpSpPr>
        <p:grpSpPr bwMode="auto">
          <a:xfrm>
            <a:off x="1500166" y="1928802"/>
            <a:ext cx="5486400" cy="3524250"/>
            <a:chOff x="0" y="0"/>
            <a:chExt cx="54864" cy="35242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4864" cy="35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" name="Прямоугольник 2"/>
            <p:cNvSpPr>
              <a:spLocks noChangeArrowheads="1"/>
            </p:cNvSpPr>
            <p:nvPr/>
          </p:nvSpPr>
          <p:spPr bwMode="auto">
            <a:xfrm>
              <a:off x="1714" y="1428"/>
              <a:ext cx="51340" cy="3257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" name="Прямоугольник 3"/>
            <p:cNvSpPr>
              <a:spLocks noChangeArrowheads="1"/>
            </p:cNvSpPr>
            <p:nvPr/>
          </p:nvSpPr>
          <p:spPr bwMode="auto">
            <a:xfrm>
              <a:off x="2667" y="2571"/>
              <a:ext cx="49053" cy="628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Шапка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Прямоугольник 4"/>
            <p:cNvSpPr>
              <a:spLocks noChangeArrowheads="1"/>
            </p:cNvSpPr>
            <p:nvPr/>
          </p:nvSpPr>
          <p:spPr bwMode="auto">
            <a:xfrm>
              <a:off x="2667" y="10668"/>
              <a:ext cx="10477" cy="18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50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Левый контейнер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Прямоугольник 5"/>
            <p:cNvSpPr>
              <a:spLocks noChangeArrowheads="1"/>
            </p:cNvSpPr>
            <p:nvPr/>
          </p:nvSpPr>
          <p:spPr bwMode="auto">
            <a:xfrm>
              <a:off x="41433" y="10668"/>
              <a:ext cx="10287" cy="18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50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Правый контейнер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Прямоугольник 6"/>
            <p:cNvSpPr>
              <a:spLocks noChangeArrowheads="1"/>
            </p:cNvSpPr>
            <p:nvPr/>
          </p:nvSpPr>
          <p:spPr bwMode="auto">
            <a:xfrm>
              <a:off x="2667" y="30670"/>
              <a:ext cx="49053" cy="228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8064A2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Подвал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Прямоугольник 7"/>
            <p:cNvSpPr>
              <a:spLocks noChangeArrowheads="1"/>
            </p:cNvSpPr>
            <p:nvPr/>
          </p:nvSpPr>
          <p:spPr bwMode="auto">
            <a:xfrm>
              <a:off x="14097" y="10668"/>
              <a:ext cx="26384" cy="18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Содержательная часть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Прямоугольник 8"/>
            <p:cNvSpPr>
              <a:spLocks noChangeArrowheads="1"/>
            </p:cNvSpPr>
            <p:nvPr/>
          </p:nvSpPr>
          <p:spPr bwMode="auto">
            <a:xfrm>
              <a:off x="38004" y="5715"/>
              <a:ext cx="12954" cy="2190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BACC6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Поле поиска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Прямоугольник 10"/>
            <p:cNvSpPr>
              <a:spLocks noChangeArrowheads="1"/>
            </p:cNvSpPr>
            <p:nvPr/>
          </p:nvSpPr>
          <p:spPr bwMode="auto">
            <a:xfrm>
              <a:off x="3619" y="3333"/>
              <a:ext cx="9525" cy="4572"/>
            </a:xfrm>
            <a:prstGeom prst="rect">
              <a:avLst/>
            </a:prstGeom>
            <a:gradFill rotWithShape="1">
              <a:gsLst>
                <a:gs pos="0">
                  <a:srgbClr val="C9B5E8"/>
                </a:gs>
                <a:gs pos="35001">
                  <a:srgbClr val="D9CBEE"/>
                </a:gs>
                <a:gs pos="100000">
                  <a:srgbClr val="F0EAF9"/>
                </a:gs>
              </a:gsLst>
              <a:lin ang="16200000" scaled="1"/>
            </a:gradFill>
            <a:ln w="9525">
              <a:solidFill>
                <a:srgbClr val="8064A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/>
                  <a:cs typeface="Times New Roman" pitchFamily="18" charset="0"/>
                </a:rPr>
                <a:t>Логотип-ссылка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67" name="Полотно 19"/>
          <p:cNvGrpSpPr>
            <a:grpSpLocks/>
          </p:cNvGrpSpPr>
          <p:nvPr/>
        </p:nvGrpSpPr>
        <p:grpSpPr bwMode="auto">
          <a:xfrm>
            <a:off x="1357290" y="2143116"/>
            <a:ext cx="5486400" cy="3305175"/>
            <a:chOff x="0" y="0"/>
            <a:chExt cx="54864" cy="33051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54864" cy="33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Прямоугольник 11"/>
            <p:cNvSpPr>
              <a:spLocks noChangeArrowheads="1"/>
            </p:cNvSpPr>
            <p:nvPr/>
          </p:nvSpPr>
          <p:spPr bwMode="auto">
            <a:xfrm>
              <a:off x="1714" y="476"/>
              <a:ext cx="51340" cy="325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Прямоугольник 12"/>
            <p:cNvSpPr>
              <a:spLocks noChangeArrowheads="1"/>
            </p:cNvSpPr>
            <p:nvPr/>
          </p:nvSpPr>
          <p:spPr bwMode="auto">
            <a:xfrm>
              <a:off x="2667" y="1619"/>
              <a:ext cx="49053" cy="628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Шапка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Прямоугольник 13"/>
            <p:cNvSpPr>
              <a:spLocks noChangeArrowheads="1"/>
            </p:cNvSpPr>
            <p:nvPr/>
          </p:nvSpPr>
          <p:spPr bwMode="auto">
            <a:xfrm>
              <a:off x="2667" y="9715"/>
              <a:ext cx="10477" cy="1886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50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Левый контейнер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Прямоугольник 15"/>
            <p:cNvSpPr>
              <a:spLocks noChangeArrowheads="1"/>
            </p:cNvSpPr>
            <p:nvPr/>
          </p:nvSpPr>
          <p:spPr bwMode="auto">
            <a:xfrm>
              <a:off x="2667" y="29718"/>
              <a:ext cx="49053" cy="228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8064A2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Подвал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Прямоугольник 16"/>
            <p:cNvSpPr>
              <a:spLocks noChangeArrowheads="1"/>
            </p:cNvSpPr>
            <p:nvPr/>
          </p:nvSpPr>
          <p:spPr bwMode="auto">
            <a:xfrm>
              <a:off x="14097" y="9715"/>
              <a:ext cx="37623" cy="1886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Содержательная часть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Прямоугольник 17"/>
            <p:cNvSpPr>
              <a:spLocks noChangeArrowheads="1"/>
            </p:cNvSpPr>
            <p:nvPr/>
          </p:nvSpPr>
          <p:spPr bwMode="auto">
            <a:xfrm>
              <a:off x="38004" y="4762"/>
              <a:ext cx="12954" cy="2191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BACC6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Поле поиска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Прямоугольник 18"/>
            <p:cNvSpPr>
              <a:spLocks noChangeArrowheads="1"/>
            </p:cNvSpPr>
            <p:nvPr/>
          </p:nvSpPr>
          <p:spPr bwMode="auto">
            <a:xfrm>
              <a:off x="3619" y="2381"/>
              <a:ext cx="9525" cy="4572"/>
            </a:xfrm>
            <a:prstGeom prst="rect">
              <a:avLst/>
            </a:prstGeom>
            <a:gradFill rotWithShape="1">
              <a:gsLst>
                <a:gs pos="0">
                  <a:srgbClr val="C9B5E8"/>
                </a:gs>
                <a:gs pos="35001">
                  <a:srgbClr val="D9CBEE"/>
                </a:gs>
                <a:gs pos="100000">
                  <a:srgbClr val="F0EAF9"/>
                </a:gs>
              </a:gsLst>
              <a:lin ang="16200000" scaled="1"/>
            </a:gradFill>
            <a:ln w="9525">
              <a:solidFill>
                <a:srgbClr val="8064A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Логотип-ссылка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83" name="Полотно 28"/>
          <p:cNvGrpSpPr>
            <a:grpSpLocks/>
          </p:cNvGrpSpPr>
          <p:nvPr/>
        </p:nvGrpSpPr>
        <p:grpSpPr bwMode="auto">
          <a:xfrm>
            <a:off x="357158" y="3143248"/>
            <a:ext cx="5486400" cy="3524250"/>
            <a:chOff x="0" y="0"/>
            <a:chExt cx="54864" cy="3524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0" y="0"/>
              <a:ext cx="54864" cy="35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Прямоугольник 20"/>
            <p:cNvSpPr>
              <a:spLocks noChangeArrowheads="1"/>
            </p:cNvSpPr>
            <p:nvPr/>
          </p:nvSpPr>
          <p:spPr bwMode="auto">
            <a:xfrm>
              <a:off x="1714" y="1428"/>
              <a:ext cx="51340" cy="3257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Прямоугольник 21"/>
            <p:cNvSpPr>
              <a:spLocks noChangeArrowheads="1"/>
            </p:cNvSpPr>
            <p:nvPr/>
          </p:nvSpPr>
          <p:spPr bwMode="auto">
            <a:xfrm>
              <a:off x="2667" y="2571"/>
              <a:ext cx="49053" cy="628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Шапка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Прямоугольник 23"/>
            <p:cNvSpPr>
              <a:spLocks noChangeArrowheads="1"/>
            </p:cNvSpPr>
            <p:nvPr/>
          </p:nvSpPr>
          <p:spPr bwMode="auto">
            <a:xfrm>
              <a:off x="41433" y="10668"/>
              <a:ext cx="10287" cy="18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50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Правый контейнер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Прямоугольник 24"/>
            <p:cNvSpPr>
              <a:spLocks noChangeArrowheads="1"/>
            </p:cNvSpPr>
            <p:nvPr/>
          </p:nvSpPr>
          <p:spPr bwMode="auto">
            <a:xfrm>
              <a:off x="2667" y="30670"/>
              <a:ext cx="49053" cy="228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8064A2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Подвал сайта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Прямоугольник 25"/>
            <p:cNvSpPr>
              <a:spLocks noChangeArrowheads="1"/>
            </p:cNvSpPr>
            <p:nvPr/>
          </p:nvSpPr>
          <p:spPr bwMode="auto">
            <a:xfrm>
              <a:off x="2667" y="10668"/>
              <a:ext cx="37814" cy="18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BACC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Содержательная часть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Прямоугольник 26"/>
            <p:cNvSpPr>
              <a:spLocks noChangeArrowheads="1"/>
            </p:cNvSpPr>
            <p:nvPr/>
          </p:nvSpPr>
          <p:spPr bwMode="auto">
            <a:xfrm>
              <a:off x="38004" y="5715"/>
              <a:ext cx="12954" cy="2190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BACC6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Поле поиска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Прямоугольник 27"/>
            <p:cNvSpPr>
              <a:spLocks noChangeArrowheads="1"/>
            </p:cNvSpPr>
            <p:nvPr/>
          </p:nvSpPr>
          <p:spPr bwMode="auto">
            <a:xfrm>
              <a:off x="3619" y="3333"/>
              <a:ext cx="9525" cy="4572"/>
            </a:xfrm>
            <a:prstGeom prst="rect">
              <a:avLst/>
            </a:prstGeom>
            <a:gradFill rotWithShape="1">
              <a:gsLst>
                <a:gs pos="0">
                  <a:srgbClr val="C9B5E8"/>
                </a:gs>
                <a:gs pos="35001">
                  <a:srgbClr val="D9CBEE"/>
                </a:gs>
                <a:gs pos="100000">
                  <a:srgbClr val="F0EAF9"/>
                </a:gs>
              </a:gsLst>
              <a:lin ang="16200000" scaled="1"/>
            </a:gradFill>
            <a:ln w="9525">
              <a:solidFill>
                <a:srgbClr val="8064A2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0" rIns="9144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pitchFamily="18" charset="0"/>
                </a:rPr>
                <a:t>Логотип-ссылка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6" name="Овал 35"/>
          <p:cNvSpPr/>
          <p:nvPr/>
        </p:nvSpPr>
        <p:spPr>
          <a:xfrm>
            <a:off x="1785918" y="3357562"/>
            <a:ext cx="2357454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rot="10800000" flipV="1">
            <a:off x="4000496" y="2928934"/>
            <a:ext cx="200026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00760" y="1225689"/>
            <a:ext cx="29289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размещается какой-либо рисунок или фотография, хорошо характеризующие данный сайт и его </a:t>
            </a:r>
            <a:r>
              <a:rPr lang="ru-RU" sz="2000" dirty="0" smtClean="0"/>
              <a:t>тематику, контактную </a:t>
            </a:r>
            <a:r>
              <a:rPr lang="ru-RU" sz="2000" dirty="0"/>
              <a:t>информацию, </a:t>
            </a:r>
            <a:r>
              <a:rPr lang="ru-RU" sz="2000" dirty="0" smtClean="0"/>
              <a:t>и главное </a:t>
            </a:r>
            <a:r>
              <a:rPr lang="ru-RU" sz="2000" dirty="0"/>
              <a:t>меню сайта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4500562" y="4071942"/>
            <a:ext cx="1071570" cy="20717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>
            <a:endCxn id="42" idx="6"/>
          </p:cNvCxnSpPr>
          <p:nvPr/>
        </p:nvCxnSpPr>
        <p:spPr>
          <a:xfrm rot="10800000" flipV="1">
            <a:off x="5572132" y="5072073"/>
            <a:ext cx="157163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643702" y="3929066"/>
            <a:ext cx="22860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Второстепенное меню, которое состоит из подразделов какого-либо раздела главного меню</a:t>
            </a:r>
          </a:p>
        </p:txBody>
      </p:sp>
      <p:sp>
        <p:nvSpPr>
          <p:cNvPr id="46" name="Овал 45"/>
          <p:cNvSpPr/>
          <p:nvPr/>
        </p:nvSpPr>
        <p:spPr>
          <a:xfrm>
            <a:off x="857224" y="6072206"/>
            <a:ext cx="4429156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>
            <a:endCxn id="46" idx="0"/>
          </p:cNvCxnSpPr>
          <p:nvPr/>
        </p:nvCxnSpPr>
        <p:spPr>
          <a:xfrm rot="5400000">
            <a:off x="857224" y="3857628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142844" y="785794"/>
            <a:ext cx="571504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информацию о защите прав на материалы сайта, контактные данные администратора сайта, счётчики посещаемости сайта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/>
      <p:bldP spid="42" grpId="0" animBg="1"/>
      <p:bldP spid="45" grpId="0"/>
      <p:bldP spid="46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7066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Разработка оформления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71546"/>
            <a:ext cx="78581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u="sng" dirty="0"/>
              <a:t>Дизайн сайта складывается </a:t>
            </a:r>
            <a:r>
              <a:rPr lang="ru-RU" sz="2400" u="sng" dirty="0" smtClean="0"/>
              <a:t>из: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цветовой </a:t>
            </a:r>
            <a:r>
              <a:rPr lang="ru-RU" sz="2400" dirty="0"/>
              <a:t>окраски сайта,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картинок </a:t>
            </a:r>
            <a:r>
              <a:rPr lang="ru-RU" sz="2400" dirty="0"/>
              <a:t>оформления,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логотипа</a:t>
            </a:r>
            <a:r>
              <a:rPr lang="ru-RU" sz="2400" dirty="0"/>
              <a:t>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используемого </a:t>
            </a:r>
            <a:r>
              <a:rPr lang="ru-RU" sz="2400" dirty="0"/>
              <a:t>шрифта,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цвета </a:t>
            </a:r>
            <a:r>
              <a:rPr lang="ru-RU" sz="2400" dirty="0"/>
              <a:t>ссылок,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различных </a:t>
            </a:r>
            <a:r>
              <a:rPr lang="ru-RU" sz="2400" dirty="0"/>
              <a:t>визуальных блоков и элементов,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фона </a:t>
            </a:r>
            <a:r>
              <a:rPr lang="ru-RU" sz="2400" dirty="0"/>
              <a:t>страницы </a:t>
            </a:r>
            <a:endParaRPr lang="ru-RU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400" dirty="0" smtClean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7695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Написание исходного кода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856357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&lt;</a:t>
            </a:r>
            <a:r>
              <a:rPr lang="ru-RU" sz="2400" b="1" dirty="0" err="1" smtClean="0"/>
              <a:t>html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400" b="1" dirty="0" smtClean="0"/>
              <a:t> &lt;</a:t>
            </a:r>
            <a:r>
              <a:rPr lang="ru-RU" sz="2400" b="1" dirty="0" err="1" smtClean="0"/>
              <a:t>head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&lt;</a:t>
            </a:r>
            <a:r>
              <a:rPr lang="ru-RU" sz="2400" b="1" dirty="0" err="1" smtClean="0"/>
              <a:t>title</a:t>
            </a:r>
            <a:r>
              <a:rPr lang="ru-RU" sz="2400" b="1" dirty="0" smtClean="0"/>
              <a:t>&gt;</a:t>
            </a:r>
            <a:r>
              <a:rPr lang="ru-RU" sz="2000" i="1" dirty="0" smtClean="0">
                <a:solidFill>
                  <a:srgbClr val="00B050"/>
                </a:solidFill>
              </a:rPr>
              <a:t>Название страницы</a:t>
            </a:r>
            <a:r>
              <a:rPr lang="ru-RU" sz="2400" b="1" dirty="0" smtClean="0"/>
              <a:t>&lt;/</a:t>
            </a:r>
            <a:r>
              <a:rPr lang="ru-RU" sz="2400" b="1" dirty="0" err="1" smtClean="0"/>
              <a:t>title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400" b="1" dirty="0" smtClean="0"/>
              <a:t> &lt;/</a:t>
            </a:r>
            <a:r>
              <a:rPr lang="ru-RU" sz="2400" b="1" dirty="0" err="1" smtClean="0"/>
              <a:t>head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400" b="1" dirty="0" smtClean="0"/>
              <a:t> &lt;</a:t>
            </a:r>
            <a:r>
              <a:rPr lang="ru-RU" sz="2400" b="1" dirty="0" err="1" smtClean="0"/>
              <a:t>body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Содержимое сайта.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400" dirty="0" smtClean="0"/>
          </a:p>
          <a:p>
            <a:r>
              <a:rPr lang="ru-RU" sz="2400" b="1" dirty="0" smtClean="0"/>
              <a:t> &lt;/</a:t>
            </a:r>
            <a:r>
              <a:rPr lang="ru-RU" sz="2400" b="1" dirty="0" err="1" smtClean="0"/>
              <a:t>body</a:t>
            </a:r>
            <a:r>
              <a:rPr lang="ru-RU" sz="2400" b="1" dirty="0" smtClean="0"/>
              <a:t>&gt; </a:t>
            </a:r>
          </a:p>
          <a:p>
            <a:endParaRPr lang="ru-RU" sz="2400" dirty="0" smtClean="0"/>
          </a:p>
          <a:p>
            <a:r>
              <a:rPr lang="ru-RU" sz="2400" b="1" dirty="0" smtClean="0"/>
              <a:t> &lt;/</a:t>
            </a:r>
            <a:r>
              <a:rPr lang="ru-RU" sz="2400" b="1" dirty="0" err="1" smtClean="0"/>
              <a:t>html</a:t>
            </a:r>
            <a:r>
              <a:rPr lang="ru-RU" sz="2400" b="1" dirty="0" smtClean="0"/>
              <a:t>&gt;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500174"/>
            <a:ext cx="4714908" cy="2071702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endCxn id="8" idx="3"/>
          </p:cNvCxnSpPr>
          <p:nvPr/>
        </p:nvCxnSpPr>
        <p:spPr>
          <a:xfrm rot="10800000" flipV="1">
            <a:off x="4857752" y="2071677"/>
            <a:ext cx="1071570" cy="4643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14282" y="3786190"/>
            <a:ext cx="3929090" cy="2071702"/>
          </a:xfrm>
          <a:prstGeom prst="round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4143372" y="4643446"/>
            <a:ext cx="1000132" cy="1428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9322" y="1857364"/>
            <a:ext cx="165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Голова Сайта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4429132"/>
            <a:ext cx="142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Тело Сайта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785" y="214290"/>
            <a:ext cx="7561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 Тестирование и доработка сайта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14422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/>
              <a:t>обнаружении ошибок, недействующих ссылок, </a:t>
            </a:r>
            <a:r>
              <a:rPr lang="ru-RU" sz="2400" dirty="0" smtClean="0"/>
              <a:t>не</a:t>
            </a:r>
            <a:r>
              <a:rPr lang="en-US" sz="2400" dirty="0" smtClean="0"/>
              <a:t> </a:t>
            </a:r>
            <a:r>
              <a:rPr lang="ru-RU" sz="2400" dirty="0" smtClean="0"/>
              <a:t>загружающихся </a:t>
            </a:r>
            <a:r>
              <a:rPr lang="ru-RU" sz="2400" dirty="0"/>
              <a:t>изображений и других </a:t>
            </a:r>
            <a:r>
              <a:rPr lang="ru-RU" sz="2400" dirty="0" smtClean="0"/>
              <a:t>проблем их необходимо устранить. </a:t>
            </a:r>
          </a:p>
          <a:p>
            <a:endParaRPr lang="ru-RU" sz="2400" dirty="0"/>
          </a:p>
          <a:p>
            <a:r>
              <a:rPr lang="ru-RU" sz="2400" dirty="0" smtClean="0"/>
              <a:t>Этот этап – циклический.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785" y="214290"/>
            <a:ext cx="75207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Выкладывание сайта в интернет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354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Этапы создания сайтов: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МОАУ ЛГ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2012-11-26T06:56:46Z</dcterms:created>
  <dcterms:modified xsi:type="dcterms:W3CDTF">2014-02-04T10:55:40Z</dcterms:modified>
</cp:coreProperties>
</file>