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0" r:id="rId2"/>
    <p:sldId id="294" r:id="rId3"/>
    <p:sldId id="301" r:id="rId4"/>
    <p:sldId id="302" r:id="rId5"/>
    <p:sldId id="303" r:id="rId6"/>
    <p:sldId id="304" r:id="rId7"/>
    <p:sldId id="305" r:id="rId8"/>
    <p:sldId id="306" r:id="rId9"/>
    <p:sldId id="291" r:id="rId10"/>
    <p:sldId id="259" r:id="rId11"/>
    <p:sldId id="285" r:id="rId12"/>
    <p:sldId id="286" r:id="rId13"/>
    <p:sldId id="266" r:id="rId14"/>
    <p:sldId id="308" r:id="rId15"/>
    <p:sldId id="276" r:id="rId16"/>
    <p:sldId id="309" r:id="rId17"/>
    <p:sldId id="295" r:id="rId18"/>
    <p:sldId id="299" r:id="rId19"/>
    <p:sldId id="296" r:id="rId20"/>
    <p:sldId id="29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00FF"/>
    <a:srgbClr val="33CCFF"/>
    <a:srgbClr val="FFFF00"/>
    <a:srgbClr val="00FF00"/>
    <a:srgbClr val="FFFF66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4660"/>
  </p:normalViewPr>
  <p:slideViewPr>
    <p:cSldViewPr>
      <p:cViewPr>
        <p:scale>
          <a:sx n="75" d="100"/>
          <a:sy n="75" d="100"/>
        </p:scale>
        <p:origin x="-12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C40B289E-FE85-46D8-95F6-732CCDB43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201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3E001D0-0E97-416C-B1CC-9CB475687B99}" type="slidenum">
              <a:rPr lang="ru-RU" altLang="ru-RU" baseline="0" smtClean="0"/>
              <a:pPr eaLnBrk="1" hangingPunct="1"/>
              <a:t>12</a:t>
            </a:fld>
            <a:endParaRPr lang="ru-RU" altLang="ru-RU" baseline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Л.С. Атанасян.   Геометрия 7-9.      Глава </a:t>
            </a:r>
            <a:r>
              <a:rPr lang="en-US" altLang="ru-RU" smtClean="0"/>
              <a:t>V</a:t>
            </a:r>
            <a:r>
              <a:rPr lang="ru-RU" altLang="ru-RU" smtClean="0"/>
              <a:t>  «Четырехугольники»       </a:t>
            </a:r>
            <a:r>
              <a:rPr lang="en-US" altLang="ru-RU" smtClean="0"/>
              <a:t>§</a:t>
            </a:r>
            <a:r>
              <a:rPr lang="ru-RU" altLang="ru-RU" smtClean="0"/>
              <a:t> 1. « Многоугольники»</a:t>
            </a:r>
            <a:endParaRPr lang="en-US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88FB141-D5DA-4DA3-853F-21226410A4A0}" type="slidenum">
              <a:rPr lang="ru-RU" altLang="ru-RU" baseline="0" smtClean="0"/>
              <a:pPr eaLnBrk="1" hangingPunct="1"/>
              <a:t>13</a:t>
            </a:fld>
            <a:endParaRPr lang="ru-RU" altLang="ru-RU" baseline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Алтынов П.И. Тесты. 7-9 кл.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88FB141-D5DA-4DA3-853F-21226410A4A0}" type="slidenum">
              <a:rPr lang="ru-RU" altLang="ru-RU" baseline="0" smtClean="0"/>
              <a:pPr eaLnBrk="1" hangingPunct="1"/>
              <a:t>14</a:t>
            </a:fld>
            <a:endParaRPr lang="ru-RU" altLang="ru-RU" baseline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Алтынов П.И. Тесты. 7-9 кл.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CBE1D1-8ED2-4D7A-A87C-D4BE1C9716E4}" type="slidenum">
              <a:rPr lang="ru-RU" altLang="ru-RU" baseline="0" smtClean="0"/>
              <a:pPr eaLnBrk="1" hangingPunct="1"/>
              <a:t>15</a:t>
            </a:fld>
            <a:endParaRPr lang="ru-RU" altLang="ru-RU" baseline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Гаврилова Н.Ф. «Поурочные разработки по геометрии: 8 класс»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662B0F-5302-476B-B0C1-BA1FA5332D38}" type="slidenum">
              <a:rPr lang="ru-RU" altLang="ru-RU" baseline="0" smtClean="0"/>
              <a:pPr eaLnBrk="1" hangingPunct="1"/>
              <a:t>20</a:t>
            </a:fld>
            <a:endParaRPr lang="ru-RU" altLang="ru-RU" baseline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Гаврилова Н.Ф. «Поурочные разработки по геометрии: 8 класс»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9F93C-52CF-4EF2-88F2-7166B20BD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9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0C2A1-22ED-47D2-99E3-A19E9FB18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73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B8FB-0C4D-4D1B-A00A-339EF6142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879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04A69-8F94-4FDB-B17C-4DA1B658C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152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A6BDC-B115-4BB5-9016-4A27BEA59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51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4D9B9-FEA3-4329-89D9-E3CD44DB2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51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AFE0D-00DA-4C07-A0FB-306FA20BA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46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60927-C772-4AF9-B590-90C8E0CF7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6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F504C-7DC5-4EFA-ABCA-3C2842F1F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47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C0827-8A83-4257-872D-3B6ED4B49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89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4D18E-9B03-422F-B5AB-5DCD9AB78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98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AC0C-9DCC-48C0-B0C3-FA1AF2B3D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37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A53B6-004D-4631-BD0A-434CE13B6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71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>
              <a:defRPr/>
            </a:pPr>
            <a:fld id="{4B66D287-54E8-473F-9A8D-B06C93A71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.edu.ru/" TargetMode="External"/><Relationship Id="rId2" Type="http://schemas.openxmlformats.org/officeDocument/2006/relationships/hyperlink" Target="http://www.edu.ru/index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estival.1september.ru/" TargetMode="External"/><Relationship Id="rId4" Type="http://schemas.openxmlformats.org/officeDocument/2006/relationships/hyperlink" Target="http://www.it-n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humanities.edu.ru/pubs/2003/06/21/0000023714/fonfil.jpg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7400" y="5105400"/>
            <a:ext cx="6705600" cy="1219200"/>
          </a:xfrm>
        </p:spPr>
        <p:txBody>
          <a:bodyPr/>
          <a:lstStyle/>
          <a:p>
            <a:pPr algn="r"/>
            <a:r>
              <a:rPr lang="ru-RU" sz="2000" dirty="0" smtClean="0"/>
              <a:t>Ярославцева Мария Николаевна,</a:t>
            </a:r>
          </a:p>
          <a:p>
            <a:pPr algn="r"/>
            <a:r>
              <a:rPr lang="ru-RU" sz="2000" dirty="0"/>
              <a:t>у</a:t>
            </a:r>
            <a:r>
              <a:rPr lang="ru-RU" sz="2000" dirty="0" smtClean="0"/>
              <a:t>читель математики МКОУ «</a:t>
            </a:r>
            <a:r>
              <a:rPr lang="ru-RU" sz="2000" dirty="0" err="1" smtClean="0"/>
              <a:t>Сухоплотавская</a:t>
            </a:r>
            <a:r>
              <a:rPr lang="ru-RU" sz="2000" dirty="0" smtClean="0"/>
              <a:t> ООШ»</a:t>
            </a:r>
          </a:p>
          <a:p>
            <a:pPr algn="r"/>
            <a:r>
              <a:rPr lang="ru-RU" sz="2000" dirty="0" smtClean="0"/>
              <a:t>Тульская область, </a:t>
            </a:r>
            <a:r>
              <a:rPr lang="ru-RU" sz="2000" dirty="0" err="1" smtClean="0"/>
              <a:t>Воловский</a:t>
            </a:r>
            <a:r>
              <a:rPr lang="ru-RU" sz="2000" dirty="0" smtClean="0"/>
              <a:t> район, </a:t>
            </a:r>
            <a:r>
              <a:rPr lang="ru-RU" sz="2000" dirty="0" err="1" smtClean="0"/>
              <a:t>д.Сухие</a:t>
            </a:r>
            <a:r>
              <a:rPr lang="ru-RU" sz="2000" dirty="0" smtClean="0"/>
              <a:t> Плоты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3000" y="990600"/>
            <a:ext cx="708290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Теорема </a:t>
            </a:r>
            <a:r>
              <a:rPr lang="ru-RU" sz="6600" b="1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Фалеса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01366" y="2590800"/>
            <a:ext cx="49661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Геометрия 8 класс</a:t>
            </a:r>
            <a:endParaRPr lang="ru-RU" sz="6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644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Freeform 6"/>
          <p:cNvSpPr>
            <a:spLocks/>
          </p:cNvSpPr>
          <p:nvPr/>
        </p:nvSpPr>
        <p:spPr bwMode="auto">
          <a:xfrm>
            <a:off x="2005013" y="1106488"/>
            <a:ext cx="596900" cy="4062412"/>
          </a:xfrm>
          <a:custGeom>
            <a:avLst/>
            <a:gdLst>
              <a:gd name="T0" fmla="*/ 0 w 376"/>
              <a:gd name="T1" fmla="*/ 2147483647 h 2559"/>
              <a:gd name="T2" fmla="*/ 2147483647 w 376"/>
              <a:gd name="T3" fmla="*/ 0 h 2559"/>
              <a:gd name="T4" fmla="*/ 0 60000 65536"/>
              <a:gd name="T5" fmla="*/ 0 60000 65536"/>
              <a:gd name="T6" fmla="*/ 0 w 376"/>
              <a:gd name="T7" fmla="*/ 0 h 2559"/>
              <a:gd name="T8" fmla="*/ 376 w 376"/>
              <a:gd name="T9" fmla="*/ 2559 h 255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6" h="2559">
                <a:moveTo>
                  <a:pt x="0" y="2559"/>
                </a:moveTo>
                <a:lnTo>
                  <a:pt x="376" y="0"/>
                </a:ln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144713" y="1143000"/>
            <a:ext cx="409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3200" b="1" i="1" baseline="0">
                <a:latin typeface="Times New Roman" pitchFamily="18" charset="0"/>
              </a:rPr>
              <a:t>l</a:t>
            </a:r>
            <a:r>
              <a:rPr lang="ru-RU" altLang="ru-RU" sz="2400" b="1" i="1"/>
              <a:t>1</a:t>
            </a:r>
            <a:endParaRPr lang="ru-RU" altLang="ru-RU" sz="2400" b="1" i="1" baseline="0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3440113" y="1143000"/>
            <a:ext cx="2768600" cy="3937000"/>
          </a:xfrm>
          <a:custGeom>
            <a:avLst/>
            <a:gdLst>
              <a:gd name="T0" fmla="*/ 2147483647 w 1744"/>
              <a:gd name="T1" fmla="*/ 2147483647 h 2480"/>
              <a:gd name="T2" fmla="*/ 0 w 1744"/>
              <a:gd name="T3" fmla="*/ 0 h 2480"/>
              <a:gd name="T4" fmla="*/ 0 60000 65536"/>
              <a:gd name="T5" fmla="*/ 0 60000 65536"/>
              <a:gd name="T6" fmla="*/ 0 w 1744"/>
              <a:gd name="T7" fmla="*/ 0 h 2480"/>
              <a:gd name="T8" fmla="*/ 1744 w 1744"/>
              <a:gd name="T9" fmla="*/ 2480 h 2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44" h="2480">
                <a:moveTo>
                  <a:pt x="1744" y="248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1458913" y="2374900"/>
            <a:ext cx="4305300" cy="2171700"/>
            <a:chOff x="624" y="920"/>
            <a:chExt cx="2712" cy="1368"/>
          </a:xfrm>
        </p:grpSpPr>
        <p:sp>
          <p:nvSpPr>
            <p:cNvPr id="11322" name="Freeform 11"/>
            <p:cNvSpPr>
              <a:spLocks/>
            </p:cNvSpPr>
            <p:nvPr/>
          </p:nvSpPr>
          <p:spPr bwMode="auto">
            <a:xfrm>
              <a:off x="696" y="920"/>
              <a:ext cx="2128" cy="7"/>
            </a:xfrm>
            <a:custGeom>
              <a:avLst/>
              <a:gdLst>
                <a:gd name="T0" fmla="*/ 0 w 2128"/>
                <a:gd name="T1" fmla="*/ 7 h 7"/>
                <a:gd name="T2" fmla="*/ 2128 w 2128"/>
                <a:gd name="T3" fmla="*/ 0 h 7"/>
                <a:gd name="T4" fmla="*/ 0 60000 65536"/>
                <a:gd name="T5" fmla="*/ 0 60000 65536"/>
                <a:gd name="T6" fmla="*/ 0 w 2128"/>
                <a:gd name="T7" fmla="*/ 0 h 7"/>
                <a:gd name="T8" fmla="*/ 2128 w 2128"/>
                <a:gd name="T9" fmla="*/ 7 h 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28" h="7">
                  <a:moveTo>
                    <a:pt x="0" y="7"/>
                  </a:moveTo>
                  <a:lnTo>
                    <a:pt x="2128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323" name="Freeform 12"/>
            <p:cNvSpPr>
              <a:spLocks/>
            </p:cNvSpPr>
            <p:nvPr/>
          </p:nvSpPr>
          <p:spPr bwMode="auto">
            <a:xfrm>
              <a:off x="660" y="1608"/>
              <a:ext cx="2508" cy="1"/>
            </a:xfrm>
            <a:custGeom>
              <a:avLst/>
              <a:gdLst>
                <a:gd name="T0" fmla="*/ 0 w 2508"/>
                <a:gd name="T1" fmla="*/ 0 h 1"/>
                <a:gd name="T2" fmla="*/ 2508 w 2508"/>
                <a:gd name="T3" fmla="*/ 0 h 1"/>
                <a:gd name="T4" fmla="*/ 0 60000 65536"/>
                <a:gd name="T5" fmla="*/ 0 60000 65536"/>
                <a:gd name="T6" fmla="*/ 0 w 2508"/>
                <a:gd name="T7" fmla="*/ 0 h 1"/>
                <a:gd name="T8" fmla="*/ 2508 w 250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08" h="1">
                  <a:moveTo>
                    <a:pt x="0" y="0"/>
                  </a:moveTo>
                  <a:lnTo>
                    <a:pt x="2508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324" name="Line 13"/>
            <p:cNvSpPr>
              <a:spLocks noChangeShapeType="1"/>
            </p:cNvSpPr>
            <p:nvPr/>
          </p:nvSpPr>
          <p:spPr bwMode="auto">
            <a:xfrm>
              <a:off x="624" y="2288"/>
              <a:ext cx="271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74" name="Text Box 46"/>
          <p:cNvSpPr txBox="1">
            <a:spLocks noChangeArrowheads="1"/>
          </p:cNvSpPr>
          <p:nvPr/>
        </p:nvSpPr>
        <p:spPr bwMode="auto">
          <a:xfrm>
            <a:off x="3287713" y="1173163"/>
            <a:ext cx="2968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3200" b="1" i="1" baseline="0">
                <a:latin typeface="Times New Roman" pitchFamily="18" charset="0"/>
              </a:rPr>
              <a:t>l</a:t>
            </a:r>
            <a:endParaRPr lang="ru-RU" altLang="ru-RU" sz="2400" b="1" baseline="0"/>
          </a:p>
        </p:txBody>
      </p:sp>
      <p:grpSp>
        <p:nvGrpSpPr>
          <p:cNvPr id="7" name="Group 90"/>
          <p:cNvGrpSpPr>
            <a:grpSpLocks/>
          </p:cNvGrpSpPr>
          <p:nvPr/>
        </p:nvGrpSpPr>
        <p:grpSpPr bwMode="auto">
          <a:xfrm>
            <a:off x="1611313" y="1905000"/>
            <a:ext cx="914400" cy="2695575"/>
            <a:chOff x="720" y="624"/>
            <a:chExt cx="576" cy="1698"/>
          </a:xfrm>
        </p:grpSpPr>
        <p:sp>
          <p:nvSpPr>
            <p:cNvPr id="11306" name="Text Box 18"/>
            <p:cNvSpPr txBox="1">
              <a:spLocks noChangeArrowheads="1"/>
            </p:cNvSpPr>
            <p:nvPr/>
          </p:nvSpPr>
          <p:spPr bwMode="auto">
            <a:xfrm>
              <a:off x="981" y="624"/>
              <a:ext cx="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400" baseline="0"/>
                <a:t>А</a:t>
              </a:r>
              <a:r>
                <a:rPr lang="ru-RU" altLang="ru-RU" sz="2400"/>
                <a:t>1</a:t>
              </a:r>
              <a:endParaRPr lang="ru-RU" altLang="ru-RU" sz="2400" baseline="0"/>
            </a:p>
          </p:txBody>
        </p:sp>
        <p:sp>
          <p:nvSpPr>
            <p:cNvPr id="11307" name="Text Box 21"/>
            <p:cNvSpPr txBox="1">
              <a:spLocks noChangeArrowheads="1"/>
            </p:cNvSpPr>
            <p:nvPr/>
          </p:nvSpPr>
          <p:spPr bwMode="auto">
            <a:xfrm>
              <a:off x="834" y="1335"/>
              <a:ext cx="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400" baseline="0"/>
                <a:t>А</a:t>
              </a:r>
              <a:r>
                <a:rPr lang="ru-RU" altLang="ru-RU" sz="2400"/>
                <a:t>2</a:t>
              </a:r>
              <a:endParaRPr lang="ru-RU" altLang="ru-RU" sz="2400" baseline="0"/>
            </a:p>
          </p:txBody>
        </p:sp>
        <p:sp>
          <p:nvSpPr>
            <p:cNvPr id="11308" name="Text Box 24"/>
            <p:cNvSpPr txBox="1">
              <a:spLocks noChangeArrowheads="1"/>
            </p:cNvSpPr>
            <p:nvPr/>
          </p:nvSpPr>
          <p:spPr bwMode="auto">
            <a:xfrm>
              <a:off x="720" y="2015"/>
              <a:ext cx="315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400" baseline="0"/>
                <a:t>А</a:t>
              </a:r>
              <a:r>
                <a:rPr lang="ru-RU" altLang="ru-RU" sz="2400"/>
                <a:t>3</a:t>
              </a:r>
              <a:endParaRPr lang="ru-RU" altLang="ru-RU" sz="2400" baseline="0"/>
            </a:p>
          </p:txBody>
        </p:sp>
        <p:sp>
          <p:nvSpPr>
            <p:cNvPr id="11309" name="Oval 59"/>
            <p:cNvSpPr>
              <a:spLocks noChangeArrowheads="1"/>
            </p:cNvSpPr>
            <p:nvPr/>
          </p:nvSpPr>
          <p:spPr bwMode="auto">
            <a:xfrm>
              <a:off x="1080" y="1576"/>
              <a:ext cx="7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310" name="Oval 62"/>
            <p:cNvSpPr>
              <a:spLocks noChangeArrowheads="1"/>
            </p:cNvSpPr>
            <p:nvPr/>
          </p:nvSpPr>
          <p:spPr bwMode="auto">
            <a:xfrm>
              <a:off x="1184" y="888"/>
              <a:ext cx="7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311" name="Oval 63"/>
            <p:cNvSpPr>
              <a:spLocks noChangeArrowheads="1"/>
            </p:cNvSpPr>
            <p:nvPr/>
          </p:nvSpPr>
          <p:spPr bwMode="auto">
            <a:xfrm>
              <a:off x="992" y="2240"/>
              <a:ext cx="7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312" name="Line 77"/>
            <p:cNvSpPr>
              <a:spLocks noChangeShapeType="1"/>
            </p:cNvSpPr>
            <p:nvPr/>
          </p:nvSpPr>
          <p:spPr bwMode="auto">
            <a:xfrm>
              <a:off x="1104" y="1248"/>
              <a:ext cx="14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3" name="Line 78"/>
            <p:cNvSpPr>
              <a:spLocks noChangeShapeType="1"/>
            </p:cNvSpPr>
            <p:nvPr/>
          </p:nvSpPr>
          <p:spPr bwMode="auto">
            <a:xfrm>
              <a:off x="1008" y="1920"/>
              <a:ext cx="14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96"/>
          <p:cNvGrpSpPr>
            <a:grpSpLocks/>
          </p:cNvGrpSpPr>
          <p:nvPr/>
        </p:nvGrpSpPr>
        <p:grpSpPr bwMode="auto">
          <a:xfrm>
            <a:off x="4659313" y="2895600"/>
            <a:ext cx="863600" cy="1117600"/>
            <a:chOff x="2640" y="1248"/>
            <a:chExt cx="544" cy="704"/>
          </a:xfrm>
        </p:grpSpPr>
        <p:grpSp>
          <p:nvGrpSpPr>
            <p:cNvPr id="11300" name="Group 83"/>
            <p:cNvGrpSpPr>
              <a:grpSpLocks/>
            </p:cNvGrpSpPr>
            <p:nvPr/>
          </p:nvGrpSpPr>
          <p:grpSpPr bwMode="auto">
            <a:xfrm>
              <a:off x="2640" y="1248"/>
              <a:ext cx="160" cy="128"/>
              <a:chOff x="2640" y="1248"/>
              <a:chExt cx="160" cy="128"/>
            </a:xfrm>
          </p:grpSpPr>
          <p:sp>
            <p:nvSpPr>
              <p:cNvPr id="11304" name="Freeform 81"/>
              <p:cNvSpPr>
                <a:spLocks/>
              </p:cNvSpPr>
              <p:nvPr/>
            </p:nvSpPr>
            <p:spPr bwMode="auto">
              <a:xfrm>
                <a:off x="2640" y="1248"/>
                <a:ext cx="136" cy="96"/>
              </a:xfrm>
              <a:custGeom>
                <a:avLst/>
                <a:gdLst>
                  <a:gd name="T0" fmla="*/ 0 w 136"/>
                  <a:gd name="T1" fmla="*/ 96 h 96"/>
                  <a:gd name="T2" fmla="*/ 136 w 136"/>
                  <a:gd name="T3" fmla="*/ 0 h 96"/>
                  <a:gd name="T4" fmla="*/ 0 60000 65536"/>
                  <a:gd name="T5" fmla="*/ 0 60000 65536"/>
                  <a:gd name="T6" fmla="*/ 0 w 136"/>
                  <a:gd name="T7" fmla="*/ 0 h 96"/>
                  <a:gd name="T8" fmla="*/ 136 w 136"/>
                  <a:gd name="T9" fmla="*/ 96 h 9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6" h="96">
                    <a:moveTo>
                      <a:pt x="0" y="96"/>
                    </a:moveTo>
                    <a:lnTo>
                      <a:pt x="136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05" name="Freeform 82"/>
              <p:cNvSpPr>
                <a:spLocks/>
              </p:cNvSpPr>
              <p:nvPr/>
            </p:nvSpPr>
            <p:spPr bwMode="auto">
              <a:xfrm>
                <a:off x="2664" y="1280"/>
                <a:ext cx="136" cy="96"/>
              </a:xfrm>
              <a:custGeom>
                <a:avLst/>
                <a:gdLst>
                  <a:gd name="T0" fmla="*/ 0 w 136"/>
                  <a:gd name="T1" fmla="*/ 96 h 96"/>
                  <a:gd name="T2" fmla="*/ 136 w 136"/>
                  <a:gd name="T3" fmla="*/ 0 h 96"/>
                  <a:gd name="T4" fmla="*/ 0 60000 65536"/>
                  <a:gd name="T5" fmla="*/ 0 60000 65536"/>
                  <a:gd name="T6" fmla="*/ 0 w 136"/>
                  <a:gd name="T7" fmla="*/ 0 h 96"/>
                  <a:gd name="T8" fmla="*/ 136 w 136"/>
                  <a:gd name="T9" fmla="*/ 96 h 9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6" h="96">
                    <a:moveTo>
                      <a:pt x="0" y="96"/>
                    </a:moveTo>
                    <a:lnTo>
                      <a:pt x="136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1301" name="Group 84"/>
            <p:cNvGrpSpPr>
              <a:grpSpLocks/>
            </p:cNvGrpSpPr>
            <p:nvPr/>
          </p:nvGrpSpPr>
          <p:grpSpPr bwMode="auto">
            <a:xfrm>
              <a:off x="3024" y="1824"/>
              <a:ext cx="160" cy="128"/>
              <a:chOff x="2640" y="1248"/>
              <a:chExt cx="160" cy="128"/>
            </a:xfrm>
          </p:grpSpPr>
          <p:sp>
            <p:nvSpPr>
              <p:cNvPr id="11302" name="Freeform 85"/>
              <p:cNvSpPr>
                <a:spLocks/>
              </p:cNvSpPr>
              <p:nvPr/>
            </p:nvSpPr>
            <p:spPr bwMode="auto">
              <a:xfrm>
                <a:off x="2640" y="1248"/>
                <a:ext cx="136" cy="96"/>
              </a:xfrm>
              <a:custGeom>
                <a:avLst/>
                <a:gdLst>
                  <a:gd name="T0" fmla="*/ 0 w 136"/>
                  <a:gd name="T1" fmla="*/ 96 h 96"/>
                  <a:gd name="T2" fmla="*/ 136 w 136"/>
                  <a:gd name="T3" fmla="*/ 0 h 96"/>
                  <a:gd name="T4" fmla="*/ 0 60000 65536"/>
                  <a:gd name="T5" fmla="*/ 0 60000 65536"/>
                  <a:gd name="T6" fmla="*/ 0 w 136"/>
                  <a:gd name="T7" fmla="*/ 0 h 96"/>
                  <a:gd name="T8" fmla="*/ 136 w 136"/>
                  <a:gd name="T9" fmla="*/ 96 h 9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6" h="96">
                    <a:moveTo>
                      <a:pt x="0" y="96"/>
                    </a:moveTo>
                    <a:lnTo>
                      <a:pt x="136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303" name="Freeform 86"/>
              <p:cNvSpPr>
                <a:spLocks/>
              </p:cNvSpPr>
              <p:nvPr/>
            </p:nvSpPr>
            <p:spPr bwMode="auto">
              <a:xfrm>
                <a:off x="2664" y="1280"/>
                <a:ext cx="136" cy="96"/>
              </a:xfrm>
              <a:custGeom>
                <a:avLst/>
                <a:gdLst>
                  <a:gd name="T0" fmla="*/ 0 w 136"/>
                  <a:gd name="T1" fmla="*/ 96 h 96"/>
                  <a:gd name="T2" fmla="*/ 136 w 136"/>
                  <a:gd name="T3" fmla="*/ 0 h 96"/>
                  <a:gd name="T4" fmla="*/ 0 60000 65536"/>
                  <a:gd name="T5" fmla="*/ 0 60000 65536"/>
                  <a:gd name="T6" fmla="*/ 0 w 136"/>
                  <a:gd name="T7" fmla="*/ 0 h 96"/>
                  <a:gd name="T8" fmla="*/ 136 w 136"/>
                  <a:gd name="T9" fmla="*/ 96 h 9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6" h="96">
                    <a:moveTo>
                      <a:pt x="0" y="96"/>
                    </a:moveTo>
                    <a:lnTo>
                      <a:pt x="136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</p:grpSp>
      <p:sp>
        <p:nvSpPr>
          <p:cNvPr id="56408" name="Freeform 88"/>
          <p:cNvSpPr>
            <a:spLocks/>
          </p:cNvSpPr>
          <p:nvPr/>
        </p:nvSpPr>
        <p:spPr bwMode="auto">
          <a:xfrm>
            <a:off x="5475288" y="3467100"/>
            <a:ext cx="793750" cy="1588"/>
          </a:xfrm>
          <a:custGeom>
            <a:avLst/>
            <a:gdLst>
              <a:gd name="T0" fmla="*/ 0 w 500"/>
              <a:gd name="T1" fmla="*/ 0 h 1"/>
              <a:gd name="T2" fmla="*/ 2147483647 w 500"/>
              <a:gd name="T3" fmla="*/ 0 h 1"/>
              <a:gd name="T4" fmla="*/ 0 60000 65536"/>
              <a:gd name="T5" fmla="*/ 0 60000 65536"/>
              <a:gd name="T6" fmla="*/ 0 w 500"/>
              <a:gd name="T7" fmla="*/ 0 h 1"/>
              <a:gd name="T8" fmla="*/ 500 w 5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0" h="1">
                <a:moveTo>
                  <a:pt x="0" y="0"/>
                </a:moveTo>
                <a:lnTo>
                  <a:pt x="500" y="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13" name="Group 97"/>
          <p:cNvGrpSpPr>
            <a:grpSpLocks/>
          </p:cNvGrpSpPr>
          <p:nvPr/>
        </p:nvGrpSpPr>
        <p:grpSpPr bwMode="auto">
          <a:xfrm>
            <a:off x="4240213" y="1955800"/>
            <a:ext cx="1757362" cy="2997200"/>
            <a:chOff x="2376" y="656"/>
            <a:chExt cx="1107" cy="1888"/>
          </a:xfrm>
        </p:grpSpPr>
        <p:sp>
          <p:nvSpPr>
            <p:cNvPr id="11287" name="Text Box 33"/>
            <p:cNvSpPr txBox="1">
              <a:spLocks noChangeArrowheads="1"/>
            </p:cNvSpPr>
            <p:nvPr/>
          </p:nvSpPr>
          <p:spPr bwMode="auto">
            <a:xfrm>
              <a:off x="2778" y="1336"/>
              <a:ext cx="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400" baseline="0"/>
                <a:t>В</a:t>
              </a:r>
              <a:r>
                <a:rPr lang="ru-RU" altLang="ru-RU" sz="2400"/>
                <a:t>2</a:t>
              </a:r>
              <a:endParaRPr lang="ru-RU" altLang="ru-RU" sz="2400" baseline="0"/>
            </a:p>
          </p:txBody>
        </p:sp>
        <p:sp>
          <p:nvSpPr>
            <p:cNvPr id="11288" name="Text Box 36"/>
            <p:cNvSpPr txBox="1">
              <a:spLocks noChangeArrowheads="1"/>
            </p:cNvSpPr>
            <p:nvPr/>
          </p:nvSpPr>
          <p:spPr bwMode="auto">
            <a:xfrm>
              <a:off x="3168" y="2256"/>
              <a:ext cx="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400" baseline="0"/>
                <a:t>В</a:t>
              </a:r>
              <a:r>
                <a:rPr lang="ru-RU" altLang="ru-RU" sz="2400"/>
                <a:t>3</a:t>
              </a:r>
              <a:endParaRPr lang="ru-RU" altLang="ru-RU" sz="2400" baseline="0"/>
            </a:p>
          </p:txBody>
        </p:sp>
        <p:sp>
          <p:nvSpPr>
            <p:cNvPr id="11289" name="Oval 57"/>
            <p:cNvSpPr>
              <a:spLocks noChangeArrowheads="1"/>
            </p:cNvSpPr>
            <p:nvPr/>
          </p:nvSpPr>
          <p:spPr bwMode="auto">
            <a:xfrm>
              <a:off x="3344" y="2240"/>
              <a:ext cx="7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290" name="Oval 60"/>
            <p:cNvSpPr>
              <a:spLocks noChangeArrowheads="1"/>
            </p:cNvSpPr>
            <p:nvPr/>
          </p:nvSpPr>
          <p:spPr bwMode="auto">
            <a:xfrm>
              <a:off x="2864" y="1568"/>
              <a:ext cx="7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291" name="Text Box 54"/>
            <p:cNvSpPr txBox="1">
              <a:spLocks noChangeArrowheads="1"/>
            </p:cNvSpPr>
            <p:nvPr/>
          </p:nvSpPr>
          <p:spPr bwMode="auto">
            <a:xfrm>
              <a:off x="2413" y="656"/>
              <a:ext cx="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400" baseline="0"/>
                <a:t>В</a:t>
              </a:r>
              <a:r>
                <a:rPr lang="ru-RU" altLang="ru-RU" sz="2400"/>
                <a:t>1</a:t>
              </a:r>
              <a:endParaRPr lang="ru-RU" altLang="ru-RU" sz="2400" baseline="0"/>
            </a:p>
          </p:txBody>
        </p:sp>
        <p:sp>
          <p:nvSpPr>
            <p:cNvPr id="11292" name="Oval 61"/>
            <p:cNvSpPr>
              <a:spLocks noChangeArrowheads="1"/>
            </p:cNvSpPr>
            <p:nvPr/>
          </p:nvSpPr>
          <p:spPr bwMode="auto">
            <a:xfrm>
              <a:off x="2376" y="872"/>
              <a:ext cx="72" cy="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61" name="Text Box 35"/>
          <p:cNvSpPr txBox="1">
            <a:spLocks noChangeArrowheads="1"/>
          </p:cNvSpPr>
          <p:nvPr/>
        </p:nvSpPr>
        <p:spPr bwMode="auto">
          <a:xfrm>
            <a:off x="6230938" y="928270"/>
            <a:ext cx="2667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800" baseline="0" dirty="0" smtClean="0"/>
              <a:t>и </a:t>
            </a:r>
            <a:r>
              <a:rPr lang="ru-RU" altLang="ru-RU" sz="2800" baseline="0" dirty="0"/>
              <a:t>через их концы провести параллельные прямые, пересекающие вторую прямую, то они отсекут на второй прямой равные между собой отрезки.</a:t>
            </a:r>
            <a:r>
              <a:rPr lang="ru-RU" altLang="ru-RU" sz="2800" baseline="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513" y="1397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aseline="0" dirty="0" smtClean="0"/>
              <a:t>Если на одной из двух прямых отложить последовательно несколько равных отрезков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4572000" y="152400"/>
            <a:ext cx="4343400" cy="5041900"/>
            <a:chOff x="2680" y="864"/>
            <a:chExt cx="2736" cy="3176"/>
          </a:xfrm>
        </p:grpSpPr>
        <p:sp>
          <p:nvSpPr>
            <p:cNvPr id="12294" name="Freeform 3" descr="Дуб"/>
            <p:cNvSpPr>
              <a:spLocks/>
            </p:cNvSpPr>
            <p:nvPr/>
          </p:nvSpPr>
          <p:spPr bwMode="auto">
            <a:xfrm>
              <a:off x="2688" y="1008"/>
              <a:ext cx="2728" cy="3032"/>
            </a:xfrm>
            <a:custGeom>
              <a:avLst/>
              <a:gdLst>
                <a:gd name="T0" fmla="*/ 11 w 2520"/>
                <a:gd name="T1" fmla="*/ 0 h 3032"/>
                <a:gd name="T2" fmla="*/ 3197 w 2520"/>
                <a:gd name="T3" fmla="*/ 0 h 3032"/>
                <a:gd name="T4" fmla="*/ 3197 w 2520"/>
                <a:gd name="T5" fmla="*/ 3024 h 3032"/>
                <a:gd name="T6" fmla="*/ 0 w 2520"/>
                <a:gd name="T7" fmla="*/ 3032 h 3032"/>
                <a:gd name="T8" fmla="*/ 11 w 2520"/>
                <a:gd name="T9" fmla="*/ 0 h 30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0"/>
                <a:gd name="T16" fmla="*/ 0 h 3032"/>
                <a:gd name="T17" fmla="*/ 2520 w 2520"/>
                <a:gd name="T18" fmla="*/ 3032 h 30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0" h="3032">
                  <a:moveTo>
                    <a:pt x="8" y="0"/>
                  </a:moveTo>
                  <a:lnTo>
                    <a:pt x="2520" y="0"/>
                  </a:lnTo>
                  <a:lnTo>
                    <a:pt x="2520" y="3024"/>
                  </a:lnTo>
                  <a:lnTo>
                    <a:pt x="0" y="3032"/>
                  </a:lnTo>
                  <a:lnTo>
                    <a:pt x="8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295" name="Freeform 4"/>
            <p:cNvSpPr>
              <a:spLocks/>
            </p:cNvSpPr>
            <p:nvPr/>
          </p:nvSpPr>
          <p:spPr bwMode="auto">
            <a:xfrm>
              <a:off x="2856" y="1152"/>
              <a:ext cx="2384" cy="2720"/>
            </a:xfrm>
            <a:custGeom>
              <a:avLst/>
              <a:gdLst>
                <a:gd name="T0" fmla="*/ 0 w 2384"/>
                <a:gd name="T1" fmla="*/ 2720 h 2720"/>
                <a:gd name="T2" fmla="*/ 0 w 2384"/>
                <a:gd name="T3" fmla="*/ 0 h 2720"/>
                <a:gd name="T4" fmla="*/ 2384 w 2384"/>
                <a:gd name="T5" fmla="*/ 0 h 2720"/>
                <a:gd name="T6" fmla="*/ 2384 w 2384"/>
                <a:gd name="T7" fmla="*/ 2720 h 2720"/>
                <a:gd name="T8" fmla="*/ 0 w 2384"/>
                <a:gd name="T9" fmla="*/ 2720 h 2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84"/>
                <a:gd name="T16" fmla="*/ 0 h 2720"/>
                <a:gd name="T17" fmla="*/ 2384 w 2384"/>
                <a:gd name="T18" fmla="*/ 2720 h 2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84" h="2720">
                  <a:moveTo>
                    <a:pt x="0" y="2720"/>
                  </a:moveTo>
                  <a:lnTo>
                    <a:pt x="0" y="0"/>
                  </a:lnTo>
                  <a:lnTo>
                    <a:pt x="2384" y="0"/>
                  </a:lnTo>
                  <a:lnTo>
                    <a:pt x="2384" y="2720"/>
                  </a:lnTo>
                  <a:lnTo>
                    <a:pt x="0" y="272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296" name="Freeform 5"/>
            <p:cNvSpPr>
              <a:spLocks/>
            </p:cNvSpPr>
            <p:nvPr/>
          </p:nvSpPr>
          <p:spPr bwMode="auto">
            <a:xfrm>
              <a:off x="2680" y="3856"/>
              <a:ext cx="192" cy="176"/>
            </a:xfrm>
            <a:custGeom>
              <a:avLst/>
              <a:gdLst>
                <a:gd name="T0" fmla="*/ 192 w 192"/>
                <a:gd name="T1" fmla="*/ 0 h 176"/>
                <a:gd name="T2" fmla="*/ 0 w 192"/>
                <a:gd name="T3" fmla="*/ 176 h 176"/>
                <a:gd name="T4" fmla="*/ 0 60000 65536"/>
                <a:gd name="T5" fmla="*/ 0 60000 65536"/>
                <a:gd name="T6" fmla="*/ 0 w 192"/>
                <a:gd name="T7" fmla="*/ 0 h 176"/>
                <a:gd name="T8" fmla="*/ 192 w 192"/>
                <a:gd name="T9" fmla="*/ 176 h 1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2" h="176">
                  <a:moveTo>
                    <a:pt x="192" y="0"/>
                  </a:moveTo>
                  <a:lnTo>
                    <a:pt x="0" y="17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297" name="Freeform 6"/>
            <p:cNvSpPr>
              <a:spLocks/>
            </p:cNvSpPr>
            <p:nvPr/>
          </p:nvSpPr>
          <p:spPr bwMode="auto">
            <a:xfrm>
              <a:off x="5256" y="1016"/>
              <a:ext cx="160" cy="136"/>
            </a:xfrm>
            <a:custGeom>
              <a:avLst/>
              <a:gdLst>
                <a:gd name="T0" fmla="*/ 160 w 160"/>
                <a:gd name="T1" fmla="*/ 0 h 136"/>
                <a:gd name="T2" fmla="*/ 0 w 160"/>
                <a:gd name="T3" fmla="*/ 136 h 136"/>
                <a:gd name="T4" fmla="*/ 0 60000 65536"/>
                <a:gd name="T5" fmla="*/ 0 60000 65536"/>
                <a:gd name="T6" fmla="*/ 0 w 160"/>
                <a:gd name="T7" fmla="*/ 0 h 136"/>
                <a:gd name="T8" fmla="*/ 160 w 160"/>
                <a:gd name="T9" fmla="*/ 136 h 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136">
                  <a:moveTo>
                    <a:pt x="160" y="0"/>
                  </a:moveTo>
                  <a:lnTo>
                    <a:pt x="0" y="13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298" name="Freeform 7"/>
            <p:cNvSpPr>
              <a:spLocks/>
            </p:cNvSpPr>
            <p:nvPr/>
          </p:nvSpPr>
          <p:spPr bwMode="auto">
            <a:xfrm>
              <a:off x="5224" y="3856"/>
              <a:ext cx="192" cy="176"/>
            </a:xfrm>
            <a:custGeom>
              <a:avLst/>
              <a:gdLst>
                <a:gd name="T0" fmla="*/ 0 w 192"/>
                <a:gd name="T1" fmla="*/ 0 h 176"/>
                <a:gd name="T2" fmla="*/ 192 w 192"/>
                <a:gd name="T3" fmla="*/ 176 h 176"/>
                <a:gd name="T4" fmla="*/ 0 60000 65536"/>
                <a:gd name="T5" fmla="*/ 0 60000 65536"/>
                <a:gd name="T6" fmla="*/ 0 w 192"/>
                <a:gd name="T7" fmla="*/ 0 h 176"/>
                <a:gd name="T8" fmla="*/ 192 w 192"/>
                <a:gd name="T9" fmla="*/ 176 h 1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2" h="176">
                  <a:moveTo>
                    <a:pt x="0" y="0"/>
                  </a:moveTo>
                  <a:lnTo>
                    <a:pt x="192" y="17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299" name="Oval 8"/>
            <p:cNvSpPr>
              <a:spLocks noChangeArrowheads="1"/>
            </p:cNvSpPr>
            <p:nvPr/>
          </p:nvSpPr>
          <p:spPr bwMode="auto">
            <a:xfrm>
              <a:off x="4000" y="86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00" name="Freeform 9"/>
            <p:cNvSpPr>
              <a:spLocks/>
            </p:cNvSpPr>
            <p:nvPr/>
          </p:nvSpPr>
          <p:spPr bwMode="auto">
            <a:xfrm>
              <a:off x="3904" y="869"/>
              <a:ext cx="240" cy="139"/>
            </a:xfrm>
            <a:custGeom>
              <a:avLst/>
              <a:gdLst>
                <a:gd name="T0" fmla="*/ 0 w 240"/>
                <a:gd name="T1" fmla="*/ 139 h 139"/>
                <a:gd name="T2" fmla="*/ 72 w 240"/>
                <a:gd name="T3" fmla="*/ 35 h 139"/>
                <a:gd name="T4" fmla="*/ 120 w 240"/>
                <a:gd name="T5" fmla="*/ 3 h 139"/>
                <a:gd name="T6" fmla="*/ 184 w 240"/>
                <a:gd name="T7" fmla="*/ 51 h 139"/>
                <a:gd name="T8" fmla="*/ 240 w 240"/>
                <a:gd name="T9" fmla="*/ 139 h 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139"/>
                <a:gd name="T17" fmla="*/ 240 w 240"/>
                <a:gd name="T18" fmla="*/ 139 h 1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139">
                  <a:moveTo>
                    <a:pt x="0" y="139"/>
                  </a:moveTo>
                  <a:cubicBezTo>
                    <a:pt x="12" y="122"/>
                    <a:pt x="52" y="58"/>
                    <a:pt x="72" y="35"/>
                  </a:cubicBezTo>
                  <a:cubicBezTo>
                    <a:pt x="92" y="12"/>
                    <a:pt x="101" y="0"/>
                    <a:pt x="120" y="3"/>
                  </a:cubicBezTo>
                  <a:cubicBezTo>
                    <a:pt x="139" y="6"/>
                    <a:pt x="164" y="28"/>
                    <a:pt x="184" y="51"/>
                  </a:cubicBezTo>
                  <a:cubicBezTo>
                    <a:pt x="204" y="74"/>
                    <a:pt x="228" y="121"/>
                    <a:pt x="240" y="13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pic>
          <p:nvPicPr>
            <p:cNvPr id="12301" name="Picture 10" descr="Фалес Милетский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7" y="1160"/>
              <a:ext cx="2357" cy="2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2" name="Freeform 11"/>
            <p:cNvSpPr>
              <a:spLocks/>
            </p:cNvSpPr>
            <p:nvPr/>
          </p:nvSpPr>
          <p:spPr bwMode="auto">
            <a:xfrm flipH="1">
              <a:off x="2712" y="1024"/>
              <a:ext cx="160" cy="136"/>
            </a:xfrm>
            <a:custGeom>
              <a:avLst/>
              <a:gdLst>
                <a:gd name="T0" fmla="*/ 160 w 160"/>
                <a:gd name="T1" fmla="*/ 0 h 136"/>
                <a:gd name="T2" fmla="*/ 0 w 160"/>
                <a:gd name="T3" fmla="*/ 136 h 136"/>
                <a:gd name="T4" fmla="*/ 0 60000 65536"/>
                <a:gd name="T5" fmla="*/ 0 60000 65536"/>
                <a:gd name="T6" fmla="*/ 0 w 160"/>
                <a:gd name="T7" fmla="*/ 0 h 136"/>
                <a:gd name="T8" fmla="*/ 160 w 160"/>
                <a:gd name="T9" fmla="*/ 136 h 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" h="136">
                  <a:moveTo>
                    <a:pt x="160" y="0"/>
                  </a:moveTo>
                  <a:lnTo>
                    <a:pt x="0" y="13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2291" name="Rectangle 12"/>
          <p:cNvSpPr>
            <a:spLocks noChangeArrowheads="1"/>
          </p:cNvSpPr>
          <p:nvPr/>
        </p:nvSpPr>
        <p:spPr bwMode="auto">
          <a:xfrm>
            <a:off x="152400" y="1447800"/>
            <a:ext cx="3841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Фалес Милетский</a:t>
            </a:r>
          </a:p>
          <a:p>
            <a:pPr eaLnBrk="1" hangingPunct="1"/>
            <a:r>
              <a:rPr lang="ru-RU" altLang="ru-RU" sz="2400" baseline="0"/>
              <a:t>Древнегреческий ученый </a:t>
            </a:r>
          </a:p>
          <a:p>
            <a:pPr eaLnBrk="1" hangingPunct="1"/>
            <a:r>
              <a:rPr lang="ru-RU" altLang="ru-RU" sz="2400" baseline="0"/>
              <a:t>(ок. 625 – 547 гг. до н. э.)</a:t>
            </a:r>
          </a:p>
        </p:txBody>
      </p:sp>
      <p:sp>
        <p:nvSpPr>
          <p:cNvPr id="12292" name="WordArt 13"/>
          <p:cNvSpPr>
            <a:spLocks noChangeArrowheads="1" noChangeShapeType="1" noTextEdit="1"/>
          </p:cNvSpPr>
          <p:nvPr/>
        </p:nvSpPr>
        <p:spPr bwMode="auto">
          <a:xfrm>
            <a:off x="152400" y="381000"/>
            <a:ext cx="419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b="1" kern="1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rgbClr val="B400B4"/>
                    </a:gs>
                    <a:gs pos="100000">
                      <a:srgbClr val="FF66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Теорема Фалеса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76200" y="4876800"/>
            <a:ext cx="89154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 baseline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Если на одной из двух прямых </a:t>
            </a:r>
          </a:p>
          <a:p>
            <a:pPr>
              <a:defRPr/>
            </a:pPr>
            <a:r>
              <a:rPr lang="ru-RU" sz="2200" b="1" baseline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отложить последовательно </a:t>
            </a:r>
          </a:p>
          <a:p>
            <a:pPr>
              <a:defRPr/>
            </a:pPr>
            <a:r>
              <a:rPr lang="ru-RU" sz="2200" b="1" baseline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несколько равных отрезков и через их концы провести параллельные прямые, пересекающие вторую прямую, то они отсекут на второй прямой равные между собой отрезки.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5"/>
          <p:cNvSpPr>
            <a:spLocks/>
          </p:cNvSpPr>
          <p:nvPr/>
        </p:nvSpPr>
        <p:spPr bwMode="auto">
          <a:xfrm>
            <a:off x="1079500" y="504825"/>
            <a:ext cx="6540500" cy="3548063"/>
          </a:xfrm>
          <a:custGeom>
            <a:avLst/>
            <a:gdLst>
              <a:gd name="T0" fmla="*/ 2147483647 w 4120"/>
              <a:gd name="T1" fmla="*/ 0 h 2235"/>
              <a:gd name="T2" fmla="*/ 0 w 4120"/>
              <a:gd name="T3" fmla="*/ 2147483647 h 2235"/>
              <a:gd name="T4" fmla="*/ 2147483647 w 4120"/>
              <a:gd name="T5" fmla="*/ 2147483647 h 2235"/>
              <a:gd name="T6" fmla="*/ 0 60000 65536"/>
              <a:gd name="T7" fmla="*/ 0 60000 65536"/>
              <a:gd name="T8" fmla="*/ 0 60000 65536"/>
              <a:gd name="T9" fmla="*/ 0 w 4120"/>
              <a:gd name="T10" fmla="*/ 0 h 2235"/>
              <a:gd name="T11" fmla="*/ 4120 w 4120"/>
              <a:gd name="T12" fmla="*/ 2235 h 22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20" h="2235">
                <a:moveTo>
                  <a:pt x="3339" y="0"/>
                </a:moveTo>
                <a:lnTo>
                  <a:pt x="0" y="522"/>
                </a:lnTo>
                <a:lnTo>
                  <a:pt x="4120" y="2235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843088" y="360363"/>
            <a:ext cx="5624512" cy="4287837"/>
            <a:chOff x="1119" y="227"/>
            <a:chExt cx="3543" cy="2701"/>
          </a:xfrm>
        </p:grpSpPr>
        <p:sp>
          <p:nvSpPr>
            <p:cNvPr id="14366" name="Line 6"/>
            <p:cNvSpPr>
              <a:spLocks noChangeShapeType="1"/>
            </p:cNvSpPr>
            <p:nvPr/>
          </p:nvSpPr>
          <p:spPr bwMode="auto">
            <a:xfrm>
              <a:off x="1119" y="644"/>
              <a:ext cx="367" cy="83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67" name="Freeform 7"/>
            <p:cNvSpPr>
              <a:spLocks/>
            </p:cNvSpPr>
            <p:nvPr/>
          </p:nvSpPr>
          <p:spPr bwMode="auto">
            <a:xfrm>
              <a:off x="1670" y="561"/>
              <a:ext cx="604" cy="1339"/>
            </a:xfrm>
            <a:custGeom>
              <a:avLst/>
              <a:gdLst>
                <a:gd name="T0" fmla="*/ 0 w 632"/>
                <a:gd name="T1" fmla="*/ 0 h 1544"/>
                <a:gd name="T2" fmla="*/ 551 w 632"/>
                <a:gd name="T3" fmla="*/ 1007 h 1544"/>
                <a:gd name="T4" fmla="*/ 0 60000 65536"/>
                <a:gd name="T5" fmla="*/ 0 60000 65536"/>
                <a:gd name="T6" fmla="*/ 0 w 632"/>
                <a:gd name="T7" fmla="*/ 0 h 1544"/>
                <a:gd name="T8" fmla="*/ 632 w 632"/>
                <a:gd name="T9" fmla="*/ 1544 h 15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2" h="1544">
                  <a:moveTo>
                    <a:pt x="0" y="0"/>
                  </a:moveTo>
                  <a:lnTo>
                    <a:pt x="632" y="154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4368" name="Freeform 8"/>
            <p:cNvSpPr>
              <a:spLocks/>
            </p:cNvSpPr>
            <p:nvPr/>
          </p:nvSpPr>
          <p:spPr bwMode="auto">
            <a:xfrm>
              <a:off x="2267" y="477"/>
              <a:ext cx="803" cy="1771"/>
            </a:xfrm>
            <a:custGeom>
              <a:avLst/>
              <a:gdLst>
                <a:gd name="T0" fmla="*/ 0 w 840"/>
                <a:gd name="T1" fmla="*/ 0 h 2040"/>
                <a:gd name="T2" fmla="*/ 734 w 840"/>
                <a:gd name="T3" fmla="*/ 1334 h 2040"/>
                <a:gd name="T4" fmla="*/ 0 60000 65536"/>
                <a:gd name="T5" fmla="*/ 0 60000 65536"/>
                <a:gd name="T6" fmla="*/ 0 w 840"/>
                <a:gd name="T7" fmla="*/ 0 h 2040"/>
                <a:gd name="T8" fmla="*/ 840 w 840"/>
                <a:gd name="T9" fmla="*/ 2040 h 20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40" h="2040">
                  <a:moveTo>
                    <a:pt x="0" y="0"/>
                  </a:moveTo>
                  <a:lnTo>
                    <a:pt x="840" y="204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4369" name="Freeform 9"/>
            <p:cNvSpPr>
              <a:spLocks/>
            </p:cNvSpPr>
            <p:nvPr/>
          </p:nvSpPr>
          <p:spPr bwMode="auto">
            <a:xfrm>
              <a:off x="2864" y="352"/>
              <a:ext cx="1018" cy="2271"/>
            </a:xfrm>
            <a:custGeom>
              <a:avLst/>
              <a:gdLst>
                <a:gd name="T0" fmla="*/ 0 w 1064"/>
                <a:gd name="T1" fmla="*/ 0 h 2616"/>
                <a:gd name="T2" fmla="*/ 932 w 1064"/>
                <a:gd name="T3" fmla="*/ 1711 h 2616"/>
                <a:gd name="T4" fmla="*/ 0 60000 65536"/>
                <a:gd name="T5" fmla="*/ 0 60000 65536"/>
                <a:gd name="T6" fmla="*/ 0 w 1064"/>
                <a:gd name="T7" fmla="*/ 0 h 2616"/>
                <a:gd name="T8" fmla="*/ 1064 w 1064"/>
                <a:gd name="T9" fmla="*/ 2616 h 26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64" h="2616">
                  <a:moveTo>
                    <a:pt x="0" y="0"/>
                  </a:moveTo>
                  <a:lnTo>
                    <a:pt x="1064" y="2616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4370" name="Freeform 10"/>
            <p:cNvSpPr>
              <a:spLocks/>
            </p:cNvSpPr>
            <p:nvPr/>
          </p:nvSpPr>
          <p:spPr bwMode="auto">
            <a:xfrm>
              <a:off x="3461" y="227"/>
              <a:ext cx="1201" cy="2701"/>
            </a:xfrm>
            <a:custGeom>
              <a:avLst/>
              <a:gdLst>
                <a:gd name="T0" fmla="*/ 0 w 1256"/>
                <a:gd name="T1" fmla="*/ 0 h 3112"/>
                <a:gd name="T2" fmla="*/ 1098 w 1256"/>
                <a:gd name="T3" fmla="*/ 2034 h 3112"/>
                <a:gd name="T4" fmla="*/ 0 60000 65536"/>
                <a:gd name="T5" fmla="*/ 0 60000 65536"/>
                <a:gd name="T6" fmla="*/ 0 w 1256"/>
                <a:gd name="T7" fmla="*/ 0 h 3112"/>
                <a:gd name="T8" fmla="*/ 1256 w 1256"/>
                <a:gd name="T9" fmla="*/ 3112 h 31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56" h="3112">
                  <a:moveTo>
                    <a:pt x="0" y="0"/>
                  </a:moveTo>
                  <a:lnTo>
                    <a:pt x="1256" y="31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609600" y="10223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Е</a:t>
            </a:r>
          </a:p>
        </p:txBody>
      </p:sp>
      <p:sp>
        <p:nvSpPr>
          <p:cNvPr id="14341" name="Text Box 12"/>
          <p:cNvSpPr txBox="1">
            <a:spLocks noChangeArrowheads="1"/>
          </p:cNvSpPr>
          <p:nvPr/>
        </p:nvSpPr>
        <p:spPr bwMode="auto">
          <a:xfrm>
            <a:off x="1847850" y="7620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М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2668588" y="609600"/>
            <a:ext cx="550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М</a:t>
            </a:r>
            <a:r>
              <a:rPr lang="ru-RU" altLang="ru-RU" sz="2400"/>
              <a:t>1</a:t>
            </a:r>
            <a:endParaRPr lang="ru-RU" altLang="ru-RU" sz="2400" baseline="0"/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3640138" y="457200"/>
            <a:ext cx="550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М</a:t>
            </a:r>
            <a:r>
              <a:rPr lang="ru-RU" altLang="ru-RU" sz="2400"/>
              <a:t>2</a:t>
            </a:r>
            <a:endParaRPr lang="ru-RU" altLang="ru-RU" sz="2400" baseline="0"/>
          </a:p>
        </p:txBody>
      </p:sp>
      <p:sp>
        <p:nvSpPr>
          <p:cNvPr id="14344" name="Text Box 15"/>
          <p:cNvSpPr txBox="1">
            <a:spLocks noChangeArrowheads="1"/>
          </p:cNvSpPr>
          <p:nvPr/>
        </p:nvSpPr>
        <p:spPr bwMode="auto">
          <a:xfrm>
            <a:off x="4554538" y="304800"/>
            <a:ext cx="550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М</a:t>
            </a:r>
            <a:r>
              <a:rPr lang="ru-RU" altLang="ru-RU" sz="2400"/>
              <a:t>3</a:t>
            </a:r>
            <a:endParaRPr lang="ru-RU" altLang="ru-RU" sz="2400" baseline="0"/>
          </a:p>
        </p:txBody>
      </p:sp>
      <p:sp>
        <p:nvSpPr>
          <p:cNvPr id="14345" name="Text Box 16"/>
          <p:cNvSpPr txBox="1">
            <a:spLocks noChangeArrowheads="1"/>
          </p:cNvSpPr>
          <p:nvPr/>
        </p:nvSpPr>
        <p:spPr bwMode="auto">
          <a:xfrm>
            <a:off x="5545138" y="152400"/>
            <a:ext cx="550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М</a:t>
            </a:r>
            <a:r>
              <a:rPr lang="ru-RU" altLang="ru-RU" sz="2400"/>
              <a:t>4</a:t>
            </a:r>
            <a:endParaRPr lang="ru-RU" altLang="ru-RU" sz="2400" baseline="0"/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849438" y="1816100"/>
            <a:ext cx="5284787" cy="2374900"/>
            <a:chOff x="1165" y="1144"/>
            <a:chExt cx="3329" cy="1496"/>
          </a:xfrm>
        </p:grpSpPr>
        <p:sp>
          <p:nvSpPr>
            <p:cNvPr id="14361" name="Text Box 17"/>
            <p:cNvSpPr txBox="1">
              <a:spLocks noChangeArrowheads="1"/>
            </p:cNvSpPr>
            <p:nvPr/>
          </p:nvSpPr>
          <p:spPr bwMode="auto">
            <a:xfrm>
              <a:off x="1165" y="1144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400" baseline="0"/>
                <a:t>К</a:t>
              </a:r>
            </a:p>
          </p:txBody>
        </p:sp>
        <p:sp>
          <p:nvSpPr>
            <p:cNvPr id="14362" name="Text Box 18"/>
            <p:cNvSpPr txBox="1">
              <a:spLocks noChangeArrowheads="1"/>
            </p:cNvSpPr>
            <p:nvPr/>
          </p:nvSpPr>
          <p:spPr bwMode="auto">
            <a:xfrm>
              <a:off x="1853" y="1394"/>
              <a:ext cx="2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400" baseline="0"/>
                <a:t>К</a:t>
              </a:r>
              <a:r>
                <a:rPr lang="ru-RU" altLang="ru-RU" sz="2400"/>
                <a:t>1</a:t>
              </a:r>
              <a:endParaRPr lang="ru-RU" altLang="ru-RU" sz="2400" baseline="0"/>
            </a:p>
          </p:txBody>
        </p:sp>
        <p:sp>
          <p:nvSpPr>
            <p:cNvPr id="14363" name="Text Box 19"/>
            <p:cNvSpPr txBox="1">
              <a:spLocks noChangeArrowheads="1"/>
            </p:cNvSpPr>
            <p:nvPr/>
          </p:nvSpPr>
          <p:spPr bwMode="auto">
            <a:xfrm>
              <a:off x="2634" y="1727"/>
              <a:ext cx="2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400" baseline="0"/>
                <a:t>К</a:t>
              </a:r>
              <a:r>
                <a:rPr lang="ru-RU" altLang="ru-RU" sz="2400"/>
                <a:t>2</a:t>
              </a:r>
              <a:endParaRPr lang="ru-RU" altLang="ru-RU" sz="2400" baseline="0"/>
            </a:p>
          </p:txBody>
        </p:sp>
        <p:sp>
          <p:nvSpPr>
            <p:cNvPr id="14364" name="Text Box 20"/>
            <p:cNvSpPr txBox="1">
              <a:spLocks noChangeArrowheads="1"/>
            </p:cNvSpPr>
            <p:nvPr/>
          </p:nvSpPr>
          <p:spPr bwMode="auto">
            <a:xfrm>
              <a:off x="3415" y="2019"/>
              <a:ext cx="2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400" baseline="0"/>
                <a:t>К</a:t>
              </a:r>
              <a:r>
                <a:rPr lang="ru-RU" altLang="ru-RU" sz="2400"/>
                <a:t>3</a:t>
              </a:r>
              <a:endParaRPr lang="ru-RU" altLang="ru-RU" sz="2400" baseline="0"/>
            </a:p>
          </p:txBody>
        </p:sp>
        <p:sp>
          <p:nvSpPr>
            <p:cNvPr id="14365" name="Text Box 21"/>
            <p:cNvSpPr txBox="1">
              <a:spLocks noChangeArrowheads="1"/>
            </p:cNvSpPr>
            <p:nvPr/>
          </p:nvSpPr>
          <p:spPr bwMode="auto">
            <a:xfrm>
              <a:off x="4195" y="2352"/>
              <a:ext cx="2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400" baseline="0"/>
                <a:t>К</a:t>
              </a:r>
              <a:r>
                <a:rPr lang="ru-RU" altLang="ru-RU" sz="2400"/>
                <a:t>4</a:t>
              </a:r>
              <a:endParaRPr lang="ru-RU" altLang="ru-RU" sz="2400" baseline="0"/>
            </a:p>
          </p:txBody>
        </p:sp>
      </p:grpSp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457200" y="3810000"/>
            <a:ext cx="459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>
                <a:solidFill>
                  <a:srgbClr val="0000FF"/>
                </a:solidFill>
              </a:rPr>
              <a:t>МК</a:t>
            </a:r>
            <a:r>
              <a:rPr lang="ru-RU" altLang="ru-RU" sz="2400" baseline="0"/>
              <a:t> </a:t>
            </a:r>
            <a:r>
              <a:rPr lang="en-US" altLang="ru-RU" sz="2400" baseline="0"/>
              <a:t>II 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1</a:t>
            </a:r>
            <a:r>
              <a:rPr lang="ru-RU" altLang="ru-RU" sz="2400" baseline="0">
                <a:solidFill>
                  <a:srgbClr val="0000FF"/>
                </a:solidFill>
              </a:rPr>
              <a:t>К</a:t>
            </a:r>
            <a:r>
              <a:rPr lang="ru-RU" altLang="ru-RU" sz="2400">
                <a:solidFill>
                  <a:srgbClr val="0000FF"/>
                </a:solidFill>
              </a:rPr>
              <a:t>1</a:t>
            </a:r>
            <a:r>
              <a:rPr lang="ru-RU" altLang="ru-RU" sz="2400" baseline="0"/>
              <a:t> </a:t>
            </a:r>
            <a:r>
              <a:rPr lang="en-US" altLang="ru-RU" sz="2400" baseline="0"/>
              <a:t>II 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2</a:t>
            </a:r>
            <a:r>
              <a:rPr lang="ru-RU" altLang="ru-RU" sz="2400" baseline="0">
                <a:solidFill>
                  <a:srgbClr val="0000FF"/>
                </a:solidFill>
              </a:rPr>
              <a:t>К</a:t>
            </a:r>
            <a:r>
              <a:rPr lang="ru-RU" altLang="ru-RU" sz="2400">
                <a:solidFill>
                  <a:srgbClr val="0000FF"/>
                </a:solidFill>
              </a:rPr>
              <a:t>2</a:t>
            </a:r>
            <a:r>
              <a:rPr lang="ru-RU" altLang="ru-RU" sz="2400" baseline="0"/>
              <a:t> </a:t>
            </a:r>
            <a:r>
              <a:rPr lang="en-US" altLang="ru-RU" sz="2400" baseline="0"/>
              <a:t>II 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3</a:t>
            </a:r>
            <a:r>
              <a:rPr lang="ru-RU" altLang="ru-RU" sz="2400" baseline="0">
                <a:solidFill>
                  <a:srgbClr val="0000FF"/>
                </a:solidFill>
              </a:rPr>
              <a:t>К</a:t>
            </a:r>
            <a:r>
              <a:rPr lang="ru-RU" altLang="ru-RU" sz="2400">
                <a:solidFill>
                  <a:srgbClr val="0000FF"/>
                </a:solidFill>
              </a:rPr>
              <a:t>3</a:t>
            </a:r>
            <a:r>
              <a:rPr lang="ru-RU" altLang="ru-RU" sz="2400" baseline="0"/>
              <a:t> </a:t>
            </a:r>
            <a:r>
              <a:rPr lang="en-US" altLang="ru-RU" sz="2400" baseline="0"/>
              <a:t>II 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4</a:t>
            </a:r>
            <a:r>
              <a:rPr lang="ru-RU" altLang="ru-RU" sz="2400" baseline="0">
                <a:solidFill>
                  <a:srgbClr val="0000FF"/>
                </a:solidFill>
              </a:rPr>
              <a:t>К</a:t>
            </a:r>
            <a:r>
              <a:rPr lang="ru-RU" altLang="ru-RU" sz="2400">
                <a:solidFill>
                  <a:srgbClr val="0000FF"/>
                </a:solidFill>
              </a:rPr>
              <a:t>4</a:t>
            </a:r>
            <a:endParaRPr lang="ru-RU" altLang="ru-RU" sz="2400" baseline="0">
              <a:solidFill>
                <a:srgbClr val="0000FF"/>
              </a:solidFill>
            </a:endParaRPr>
          </a:p>
        </p:txBody>
      </p:sp>
      <p:sp>
        <p:nvSpPr>
          <p:cNvPr id="14348" name="Text Box 24"/>
          <p:cNvSpPr txBox="1">
            <a:spLocks noChangeArrowheads="1"/>
          </p:cNvSpPr>
          <p:nvPr/>
        </p:nvSpPr>
        <p:spPr bwMode="auto">
          <a:xfrm>
            <a:off x="514350" y="4495800"/>
            <a:ext cx="484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>
                <a:solidFill>
                  <a:srgbClr val="0000FF"/>
                </a:solidFill>
              </a:rPr>
              <a:t>ЕМ</a:t>
            </a:r>
            <a:r>
              <a:rPr lang="ru-RU" altLang="ru-RU" sz="2400" baseline="0"/>
              <a:t> =</a:t>
            </a:r>
            <a:r>
              <a:rPr lang="en-US" altLang="ru-RU" sz="2400" baseline="0"/>
              <a:t> </a:t>
            </a:r>
            <a:r>
              <a:rPr lang="ru-RU" altLang="ru-RU" sz="2400" baseline="0">
                <a:solidFill>
                  <a:srgbClr val="0000FF"/>
                </a:solidFill>
              </a:rPr>
              <a:t>ММ</a:t>
            </a:r>
            <a:r>
              <a:rPr lang="ru-RU" altLang="ru-RU" sz="2400">
                <a:solidFill>
                  <a:srgbClr val="0000FF"/>
                </a:solidFill>
              </a:rPr>
              <a:t>1</a:t>
            </a:r>
            <a:r>
              <a:rPr lang="ru-RU" altLang="ru-RU" sz="2400" baseline="0"/>
              <a:t> =</a:t>
            </a:r>
            <a:r>
              <a:rPr lang="en-US" altLang="ru-RU" sz="2400" baseline="0"/>
              <a:t> 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1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2</a:t>
            </a:r>
            <a:r>
              <a:rPr lang="ru-RU" altLang="ru-RU" sz="2400" baseline="0"/>
              <a:t> =</a:t>
            </a:r>
            <a:r>
              <a:rPr lang="en-US" altLang="ru-RU" sz="2400" baseline="0"/>
              <a:t> 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2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3</a:t>
            </a:r>
            <a:r>
              <a:rPr lang="ru-RU" altLang="ru-RU" sz="2400" baseline="0"/>
              <a:t> =</a:t>
            </a:r>
            <a:r>
              <a:rPr lang="en-US" altLang="ru-RU" sz="2400" baseline="0"/>
              <a:t> 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3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4</a:t>
            </a:r>
            <a:endParaRPr lang="ru-RU" altLang="ru-RU" sz="2400" baseline="0">
              <a:solidFill>
                <a:srgbClr val="0000FF"/>
              </a:solidFill>
            </a:endParaRPr>
          </a:p>
        </p:txBody>
      </p:sp>
      <p:sp>
        <p:nvSpPr>
          <p:cNvPr id="14349" name="Text Box 25"/>
          <p:cNvSpPr txBox="1">
            <a:spLocks noChangeArrowheads="1"/>
          </p:cNvSpPr>
          <p:nvPr/>
        </p:nvSpPr>
        <p:spPr bwMode="auto">
          <a:xfrm>
            <a:off x="533400" y="5257800"/>
            <a:ext cx="28135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 dirty="0">
                <a:solidFill>
                  <a:srgbClr val="0000FF"/>
                </a:solidFill>
              </a:rPr>
              <a:t>КК</a:t>
            </a:r>
            <a:r>
              <a:rPr lang="ru-RU" altLang="ru-RU" sz="2400" dirty="0">
                <a:solidFill>
                  <a:srgbClr val="0000FF"/>
                </a:solidFill>
              </a:rPr>
              <a:t>4</a:t>
            </a:r>
            <a:r>
              <a:rPr lang="ru-RU" altLang="ru-RU" sz="2400" baseline="0" dirty="0">
                <a:solidFill>
                  <a:srgbClr val="0000FF"/>
                </a:solidFill>
              </a:rPr>
              <a:t> – К</a:t>
            </a:r>
            <a:r>
              <a:rPr lang="ru-RU" altLang="ru-RU" sz="2400" dirty="0">
                <a:solidFill>
                  <a:srgbClr val="0000FF"/>
                </a:solidFill>
              </a:rPr>
              <a:t>1</a:t>
            </a:r>
            <a:r>
              <a:rPr lang="ru-RU" altLang="ru-RU" sz="2400" baseline="0" dirty="0">
                <a:solidFill>
                  <a:srgbClr val="0000FF"/>
                </a:solidFill>
              </a:rPr>
              <a:t>К</a:t>
            </a:r>
            <a:r>
              <a:rPr lang="ru-RU" altLang="ru-RU" sz="2400" dirty="0">
                <a:solidFill>
                  <a:srgbClr val="0000FF"/>
                </a:solidFill>
              </a:rPr>
              <a:t>2</a:t>
            </a:r>
            <a:r>
              <a:rPr lang="ru-RU" altLang="ru-RU" sz="2400" baseline="0" dirty="0">
                <a:solidFill>
                  <a:srgbClr val="0000FF"/>
                </a:solidFill>
              </a:rPr>
              <a:t> </a:t>
            </a:r>
            <a:r>
              <a:rPr lang="ru-RU" altLang="ru-RU" sz="2400" baseline="0" dirty="0"/>
              <a:t> =</a:t>
            </a:r>
            <a:r>
              <a:rPr lang="en-US" altLang="ru-RU" sz="2400" baseline="0" dirty="0"/>
              <a:t> </a:t>
            </a:r>
            <a:r>
              <a:rPr lang="ru-RU" altLang="ru-RU" sz="2400" baseline="0" dirty="0" smtClean="0">
                <a:solidFill>
                  <a:srgbClr val="0000FF"/>
                </a:solidFill>
              </a:rPr>
              <a:t>15 </a:t>
            </a:r>
            <a:r>
              <a:rPr lang="ru-RU" altLang="ru-RU" sz="2400" baseline="0" dirty="0">
                <a:solidFill>
                  <a:srgbClr val="0000FF"/>
                </a:solidFill>
              </a:rPr>
              <a:t>см</a:t>
            </a:r>
          </a:p>
        </p:txBody>
      </p:sp>
      <p:sp>
        <p:nvSpPr>
          <p:cNvPr id="14350" name="Text Box 26"/>
          <p:cNvSpPr txBox="1">
            <a:spLocks noChangeArrowheads="1"/>
          </p:cNvSpPr>
          <p:nvPr/>
        </p:nvSpPr>
        <p:spPr bwMode="auto">
          <a:xfrm>
            <a:off x="609600" y="5943600"/>
            <a:ext cx="1884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>
                <a:solidFill>
                  <a:srgbClr val="0000FF"/>
                </a:solidFill>
              </a:rPr>
              <a:t>Найти: ЕК</a:t>
            </a:r>
            <a:r>
              <a:rPr lang="ru-RU" altLang="ru-RU" sz="2400">
                <a:solidFill>
                  <a:srgbClr val="0000FF"/>
                </a:solidFill>
              </a:rPr>
              <a:t>4</a:t>
            </a:r>
            <a:r>
              <a:rPr lang="ru-RU" altLang="ru-RU" sz="2400" baseline="0">
                <a:solidFill>
                  <a:srgbClr val="0000FF"/>
                </a:solidFill>
              </a:rPr>
              <a:t> </a:t>
            </a:r>
            <a:r>
              <a:rPr lang="ru-RU" altLang="ru-RU" sz="2400" baseline="0"/>
              <a:t> </a:t>
            </a:r>
            <a:endParaRPr lang="ru-RU" altLang="ru-RU" sz="2400" baseline="0">
              <a:solidFill>
                <a:srgbClr val="0000FF"/>
              </a:solidFill>
            </a:endParaRPr>
          </a:p>
        </p:txBody>
      </p:sp>
      <p:sp>
        <p:nvSpPr>
          <p:cNvPr id="14351" name="Line 28"/>
          <p:cNvSpPr>
            <a:spLocks noChangeShapeType="1"/>
          </p:cNvSpPr>
          <p:nvPr/>
        </p:nvSpPr>
        <p:spPr bwMode="auto">
          <a:xfrm>
            <a:off x="1524000" y="1143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2" name="Line 29"/>
          <p:cNvSpPr>
            <a:spLocks noChangeShapeType="1"/>
          </p:cNvSpPr>
          <p:nvPr/>
        </p:nvSpPr>
        <p:spPr bwMode="auto">
          <a:xfrm>
            <a:off x="2362200" y="1066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3" name="Line 30"/>
          <p:cNvSpPr>
            <a:spLocks noChangeShapeType="1"/>
          </p:cNvSpPr>
          <p:nvPr/>
        </p:nvSpPr>
        <p:spPr bwMode="auto">
          <a:xfrm>
            <a:off x="3276600" y="914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4" name="Line 31"/>
          <p:cNvSpPr>
            <a:spLocks noChangeShapeType="1"/>
          </p:cNvSpPr>
          <p:nvPr/>
        </p:nvSpPr>
        <p:spPr bwMode="auto">
          <a:xfrm>
            <a:off x="4267200" y="76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5" name="Line 32"/>
          <p:cNvSpPr>
            <a:spLocks noChangeShapeType="1"/>
          </p:cNvSpPr>
          <p:nvPr/>
        </p:nvSpPr>
        <p:spPr bwMode="auto">
          <a:xfrm>
            <a:off x="5181600" y="609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6" name="Oval 34"/>
          <p:cNvSpPr>
            <a:spLocks noChangeArrowheads="1"/>
          </p:cNvSpPr>
          <p:nvPr/>
        </p:nvSpPr>
        <p:spPr bwMode="auto">
          <a:xfrm>
            <a:off x="1828800" y="114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57" name="Oval 35"/>
          <p:cNvSpPr>
            <a:spLocks noChangeArrowheads="1"/>
          </p:cNvSpPr>
          <p:nvPr/>
        </p:nvSpPr>
        <p:spPr bwMode="auto">
          <a:xfrm>
            <a:off x="2743200" y="99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58" name="Oval 36"/>
          <p:cNvSpPr>
            <a:spLocks noChangeArrowheads="1"/>
          </p:cNvSpPr>
          <p:nvPr/>
        </p:nvSpPr>
        <p:spPr bwMode="auto">
          <a:xfrm>
            <a:off x="3657600" y="83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59" name="Oval 37"/>
          <p:cNvSpPr>
            <a:spLocks noChangeArrowheads="1"/>
          </p:cNvSpPr>
          <p:nvPr/>
        </p:nvSpPr>
        <p:spPr bwMode="auto">
          <a:xfrm>
            <a:off x="4648200" y="68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60" name="Oval 38"/>
          <p:cNvSpPr>
            <a:spLocks noChangeArrowheads="1"/>
          </p:cNvSpPr>
          <p:nvPr/>
        </p:nvSpPr>
        <p:spPr bwMode="auto">
          <a:xfrm>
            <a:off x="5638800" y="53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5"/>
          <p:cNvSpPr>
            <a:spLocks/>
          </p:cNvSpPr>
          <p:nvPr/>
        </p:nvSpPr>
        <p:spPr bwMode="auto">
          <a:xfrm>
            <a:off x="1079500" y="504825"/>
            <a:ext cx="6540500" cy="3548063"/>
          </a:xfrm>
          <a:custGeom>
            <a:avLst/>
            <a:gdLst>
              <a:gd name="T0" fmla="*/ 2147483647 w 4120"/>
              <a:gd name="T1" fmla="*/ 0 h 2235"/>
              <a:gd name="T2" fmla="*/ 0 w 4120"/>
              <a:gd name="T3" fmla="*/ 2147483647 h 2235"/>
              <a:gd name="T4" fmla="*/ 2147483647 w 4120"/>
              <a:gd name="T5" fmla="*/ 2147483647 h 2235"/>
              <a:gd name="T6" fmla="*/ 0 60000 65536"/>
              <a:gd name="T7" fmla="*/ 0 60000 65536"/>
              <a:gd name="T8" fmla="*/ 0 60000 65536"/>
              <a:gd name="T9" fmla="*/ 0 w 4120"/>
              <a:gd name="T10" fmla="*/ 0 h 2235"/>
              <a:gd name="T11" fmla="*/ 4120 w 4120"/>
              <a:gd name="T12" fmla="*/ 2235 h 22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20" h="2235">
                <a:moveTo>
                  <a:pt x="3339" y="0"/>
                </a:moveTo>
                <a:lnTo>
                  <a:pt x="0" y="522"/>
                </a:lnTo>
                <a:lnTo>
                  <a:pt x="4120" y="2235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843088" y="360363"/>
            <a:ext cx="5624512" cy="4287837"/>
            <a:chOff x="1119" y="227"/>
            <a:chExt cx="3543" cy="2701"/>
          </a:xfrm>
        </p:grpSpPr>
        <p:sp>
          <p:nvSpPr>
            <p:cNvPr id="14366" name="Line 6"/>
            <p:cNvSpPr>
              <a:spLocks noChangeShapeType="1"/>
            </p:cNvSpPr>
            <p:nvPr/>
          </p:nvSpPr>
          <p:spPr bwMode="auto">
            <a:xfrm>
              <a:off x="1119" y="644"/>
              <a:ext cx="367" cy="83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67" name="Freeform 7"/>
            <p:cNvSpPr>
              <a:spLocks/>
            </p:cNvSpPr>
            <p:nvPr/>
          </p:nvSpPr>
          <p:spPr bwMode="auto">
            <a:xfrm>
              <a:off x="1670" y="561"/>
              <a:ext cx="604" cy="1339"/>
            </a:xfrm>
            <a:custGeom>
              <a:avLst/>
              <a:gdLst>
                <a:gd name="T0" fmla="*/ 0 w 632"/>
                <a:gd name="T1" fmla="*/ 0 h 1544"/>
                <a:gd name="T2" fmla="*/ 551 w 632"/>
                <a:gd name="T3" fmla="*/ 1007 h 1544"/>
                <a:gd name="T4" fmla="*/ 0 60000 65536"/>
                <a:gd name="T5" fmla="*/ 0 60000 65536"/>
                <a:gd name="T6" fmla="*/ 0 w 632"/>
                <a:gd name="T7" fmla="*/ 0 h 1544"/>
                <a:gd name="T8" fmla="*/ 632 w 632"/>
                <a:gd name="T9" fmla="*/ 1544 h 15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2" h="1544">
                  <a:moveTo>
                    <a:pt x="0" y="0"/>
                  </a:moveTo>
                  <a:lnTo>
                    <a:pt x="632" y="154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4368" name="Freeform 8"/>
            <p:cNvSpPr>
              <a:spLocks/>
            </p:cNvSpPr>
            <p:nvPr/>
          </p:nvSpPr>
          <p:spPr bwMode="auto">
            <a:xfrm>
              <a:off x="2267" y="477"/>
              <a:ext cx="803" cy="1771"/>
            </a:xfrm>
            <a:custGeom>
              <a:avLst/>
              <a:gdLst>
                <a:gd name="T0" fmla="*/ 0 w 840"/>
                <a:gd name="T1" fmla="*/ 0 h 2040"/>
                <a:gd name="T2" fmla="*/ 734 w 840"/>
                <a:gd name="T3" fmla="*/ 1334 h 2040"/>
                <a:gd name="T4" fmla="*/ 0 60000 65536"/>
                <a:gd name="T5" fmla="*/ 0 60000 65536"/>
                <a:gd name="T6" fmla="*/ 0 w 840"/>
                <a:gd name="T7" fmla="*/ 0 h 2040"/>
                <a:gd name="T8" fmla="*/ 840 w 840"/>
                <a:gd name="T9" fmla="*/ 2040 h 20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40" h="2040">
                  <a:moveTo>
                    <a:pt x="0" y="0"/>
                  </a:moveTo>
                  <a:lnTo>
                    <a:pt x="840" y="204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4369" name="Freeform 9"/>
            <p:cNvSpPr>
              <a:spLocks/>
            </p:cNvSpPr>
            <p:nvPr/>
          </p:nvSpPr>
          <p:spPr bwMode="auto">
            <a:xfrm>
              <a:off x="2864" y="352"/>
              <a:ext cx="1018" cy="2271"/>
            </a:xfrm>
            <a:custGeom>
              <a:avLst/>
              <a:gdLst>
                <a:gd name="T0" fmla="*/ 0 w 1064"/>
                <a:gd name="T1" fmla="*/ 0 h 2616"/>
                <a:gd name="T2" fmla="*/ 932 w 1064"/>
                <a:gd name="T3" fmla="*/ 1711 h 2616"/>
                <a:gd name="T4" fmla="*/ 0 60000 65536"/>
                <a:gd name="T5" fmla="*/ 0 60000 65536"/>
                <a:gd name="T6" fmla="*/ 0 w 1064"/>
                <a:gd name="T7" fmla="*/ 0 h 2616"/>
                <a:gd name="T8" fmla="*/ 1064 w 1064"/>
                <a:gd name="T9" fmla="*/ 2616 h 26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64" h="2616">
                  <a:moveTo>
                    <a:pt x="0" y="0"/>
                  </a:moveTo>
                  <a:lnTo>
                    <a:pt x="1064" y="2616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4370" name="Freeform 10"/>
            <p:cNvSpPr>
              <a:spLocks/>
            </p:cNvSpPr>
            <p:nvPr/>
          </p:nvSpPr>
          <p:spPr bwMode="auto">
            <a:xfrm>
              <a:off x="3461" y="227"/>
              <a:ext cx="1201" cy="2701"/>
            </a:xfrm>
            <a:custGeom>
              <a:avLst/>
              <a:gdLst>
                <a:gd name="T0" fmla="*/ 0 w 1256"/>
                <a:gd name="T1" fmla="*/ 0 h 3112"/>
                <a:gd name="T2" fmla="*/ 1098 w 1256"/>
                <a:gd name="T3" fmla="*/ 2034 h 3112"/>
                <a:gd name="T4" fmla="*/ 0 60000 65536"/>
                <a:gd name="T5" fmla="*/ 0 60000 65536"/>
                <a:gd name="T6" fmla="*/ 0 w 1256"/>
                <a:gd name="T7" fmla="*/ 0 h 3112"/>
                <a:gd name="T8" fmla="*/ 1256 w 1256"/>
                <a:gd name="T9" fmla="*/ 3112 h 31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56" h="3112">
                  <a:moveTo>
                    <a:pt x="0" y="0"/>
                  </a:moveTo>
                  <a:lnTo>
                    <a:pt x="1256" y="31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609600" y="10223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Е</a:t>
            </a:r>
          </a:p>
        </p:txBody>
      </p:sp>
      <p:sp>
        <p:nvSpPr>
          <p:cNvPr id="14341" name="Text Box 12"/>
          <p:cNvSpPr txBox="1">
            <a:spLocks noChangeArrowheads="1"/>
          </p:cNvSpPr>
          <p:nvPr/>
        </p:nvSpPr>
        <p:spPr bwMode="auto">
          <a:xfrm>
            <a:off x="1847850" y="7620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М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2668588" y="609600"/>
            <a:ext cx="550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М</a:t>
            </a:r>
            <a:r>
              <a:rPr lang="ru-RU" altLang="ru-RU" sz="2400"/>
              <a:t>1</a:t>
            </a:r>
            <a:endParaRPr lang="ru-RU" altLang="ru-RU" sz="2400" baseline="0"/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3640138" y="457200"/>
            <a:ext cx="550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М</a:t>
            </a:r>
            <a:r>
              <a:rPr lang="ru-RU" altLang="ru-RU" sz="2400"/>
              <a:t>2</a:t>
            </a:r>
            <a:endParaRPr lang="ru-RU" altLang="ru-RU" sz="2400" baseline="0"/>
          </a:p>
        </p:txBody>
      </p:sp>
      <p:sp>
        <p:nvSpPr>
          <p:cNvPr id="14344" name="Text Box 15"/>
          <p:cNvSpPr txBox="1">
            <a:spLocks noChangeArrowheads="1"/>
          </p:cNvSpPr>
          <p:nvPr/>
        </p:nvSpPr>
        <p:spPr bwMode="auto">
          <a:xfrm>
            <a:off x="4554538" y="304800"/>
            <a:ext cx="550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М</a:t>
            </a:r>
            <a:r>
              <a:rPr lang="ru-RU" altLang="ru-RU" sz="2400"/>
              <a:t>3</a:t>
            </a:r>
            <a:endParaRPr lang="ru-RU" altLang="ru-RU" sz="2400" baseline="0"/>
          </a:p>
        </p:txBody>
      </p:sp>
      <p:sp>
        <p:nvSpPr>
          <p:cNvPr id="14345" name="Text Box 16"/>
          <p:cNvSpPr txBox="1">
            <a:spLocks noChangeArrowheads="1"/>
          </p:cNvSpPr>
          <p:nvPr/>
        </p:nvSpPr>
        <p:spPr bwMode="auto">
          <a:xfrm>
            <a:off x="5545138" y="152400"/>
            <a:ext cx="550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М</a:t>
            </a:r>
            <a:r>
              <a:rPr lang="ru-RU" altLang="ru-RU" sz="2400"/>
              <a:t>4</a:t>
            </a:r>
            <a:endParaRPr lang="ru-RU" altLang="ru-RU" sz="2400" baseline="0"/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849438" y="1816100"/>
            <a:ext cx="5284787" cy="2374900"/>
            <a:chOff x="1165" y="1144"/>
            <a:chExt cx="3329" cy="1496"/>
          </a:xfrm>
        </p:grpSpPr>
        <p:sp>
          <p:nvSpPr>
            <p:cNvPr id="14361" name="Text Box 17"/>
            <p:cNvSpPr txBox="1">
              <a:spLocks noChangeArrowheads="1"/>
            </p:cNvSpPr>
            <p:nvPr/>
          </p:nvSpPr>
          <p:spPr bwMode="auto">
            <a:xfrm>
              <a:off x="1165" y="1144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400" baseline="0"/>
                <a:t>К</a:t>
              </a:r>
            </a:p>
          </p:txBody>
        </p:sp>
        <p:sp>
          <p:nvSpPr>
            <p:cNvPr id="14362" name="Text Box 18"/>
            <p:cNvSpPr txBox="1">
              <a:spLocks noChangeArrowheads="1"/>
            </p:cNvSpPr>
            <p:nvPr/>
          </p:nvSpPr>
          <p:spPr bwMode="auto">
            <a:xfrm>
              <a:off x="1853" y="1394"/>
              <a:ext cx="2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400" baseline="0"/>
                <a:t>К</a:t>
              </a:r>
              <a:r>
                <a:rPr lang="ru-RU" altLang="ru-RU" sz="2400"/>
                <a:t>1</a:t>
              </a:r>
              <a:endParaRPr lang="ru-RU" altLang="ru-RU" sz="2400" baseline="0"/>
            </a:p>
          </p:txBody>
        </p:sp>
        <p:sp>
          <p:nvSpPr>
            <p:cNvPr id="14363" name="Text Box 19"/>
            <p:cNvSpPr txBox="1">
              <a:spLocks noChangeArrowheads="1"/>
            </p:cNvSpPr>
            <p:nvPr/>
          </p:nvSpPr>
          <p:spPr bwMode="auto">
            <a:xfrm>
              <a:off x="2634" y="1727"/>
              <a:ext cx="2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400" baseline="0"/>
                <a:t>К</a:t>
              </a:r>
              <a:r>
                <a:rPr lang="ru-RU" altLang="ru-RU" sz="2400"/>
                <a:t>2</a:t>
              </a:r>
              <a:endParaRPr lang="ru-RU" altLang="ru-RU" sz="2400" baseline="0"/>
            </a:p>
          </p:txBody>
        </p:sp>
        <p:sp>
          <p:nvSpPr>
            <p:cNvPr id="14364" name="Text Box 20"/>
            <p:cNvSpPr txBox="1">
              <a:spLocks noChangeArrowheads="1"/>
            </p:cNvSpPr>
            <p:nvPr/>
          </p:nvSpPr>
          <p:spPr bwMode="auto">
            <a:xfrm>
              <a:off x="3415" y="2019"/>
              <a:ext cx="2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400" baseline="0"/>
                <a:t>К</a:t>
              </a:r>
              <a:r>
                <a:rPr lang="ru-RU" altLang="ru-RU" sz="2400"/>
                <a:t>3</a:t>
              </a:r>
              <a:endParaRPr lang="ru-RU" altLang="ru-RU" sz="2400" baseline="0"/>
            </a:p>
          </p:txBody>
        </p:sp>
        <p:sp>
          <p:nvSpPr>
            <p:cNvPr id="14365" name="Text Box 21"/>
            <p:cNvSpPr txBox="1">
              <a:spLocks noChangeArrowheads="1"/>
            </p:cNvSpPr>
            <p:nvPr/>
          </p:nvSpPr>
          <p:spPr bwMode="auto">
            <a:xfrm>
              <a:off x="4195" y="2352"/>
              <a:ext cx="2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400" baseline="0"/>
                <a:t>К</a:t>
              </a:r>
              <a:r>
                <a:rPr lang="ru-RU" altLang="ru-RU" sz="2400"/>
                <a:t>4</a:t>
              </a:r>
              <a:endParaRPr lang="ru-RU" altLang="ru-RU" sz="2400" baseline="0"/>
            </a:p>
          </p:txBody>
        </p:sp>
      </p:grpSp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457200" y="3810000"/>
            <a:ext cx="459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>
                <a:solidFill>
                  <a:srgbClr val="0000FF"/>
                </a:solidFill>
              </a:rPr>
              <a:t>МК</a:t>
            </a:r>
            <a:r>
              <a:rPr lang="ru-RU" altLang="ru-RU" sz="2400" baseline="0"/>
              <a:t> </a:t>
            </a:r>
            <a:r>
              <a:rPr lang="en-US" altLang="ru-RU" sz="2400" baseline="0"/>
              <a:t>II 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1</a:t>
            </a:r>
            <a:r>
              <a:rPr lang="ru-RU" altLang="ru-RU" sz="2400" baseline="0">
                <a:solidFill>
                  <a:srgbClr val="0000FF"/>
                </a:solidFill>
              </a:rPr>
              <a:t>К</a:t>
            </a:r>
            <a:r>
              <a:rPr lang="ru-RU" altLang="ru-RU" sz="2400">
                <a:solidFill>
                  <a:srgbClr val="0000FF"/>
                </a:solidFill>
              </a:rPr>
              <a:t>1</a:t>
            </a:r>
            <a:r>
              <a:rPr lang="ru-RU" altLang="ru-RU" sz="2400" baseline="0"/>
              <a:t> </a:t>
            </a:r>
            <a:r>
              <a:rPr lang="en-US" altLang="ru-RU" sz="2400" baseline="0"/>
              <a:t>II 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2</a:t>
            </a:r>
            <a:r>
              <a:rPr lang="ru-RU" altLang="ru-RU" sz="2400" baseline="0">
                <a:solidFill>
                  <a:srgbClr val="0000FF"/>
                </a:solidFill>
              </a:rPr>
              <a:t>К</a:t>
            </a:r>
            <a:r>
              <a:rPr lang="ru-RU" altLang="ru-RU" sz="2400">
                <a:solidFill>
                  <a:srgbClr val="0000FF"/>
                </a:solidFill>
              </a:rPr>
              <a:t>2</a:t>
            </a:r>
            <a:r>
              <a:rPr lang="ru-RU" altLang="ru-RU" sz="2400" baseline="0"/>
              <a:t> </a:t>
            </a:r>
            <a:r>
              <a:rPr lang="en-US" altLang="ru-RU" sz="2400" baseline="0"/>
              <a:t>II 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3</a:t>
            </a:r>
            <a:r>
              <a:rPr lang="ru-RU" altLang="ru-RU" sz="2400" baseline="0">
                <a:solidFill>
                  <a:srgbClr val="0000FF"/>
                </a:solidFill>
              </a:rPr>
              <a:t>К</a:t>
            </a:r>
            <a:r>
              <a:rPr lang="ru-RU" altLang="ru-RU" sz="2400">
                <a:solidFill>
                  <a:srgbClr val="0000FF"/>
                </a:solidFill>
              </a:rPr>
              <a:t>3</a:t>
            </a:r>
            <a:r>
              <a:rPr lang="ru-RU" altLang="ru-RU" sz="2400" baseline="0"/>
              <a:t> </a:t>
            </a:r>
            <a:r>
              <a:rPr lang="en-US" altLang="ru-RU" sz="2400" baseline="0"/>
              <a:t>II 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4</a:t>
            </a:r>
            <a:r>
              <a:rPr lang="ru-RU" altLang="ru-RU" sz="2400" baseline="0">
                <a:solidFill>
                  <a:srgbClr val="0000FF"/>
                </a:solidFill>
              </a:rPr>
              <a:t>К</a:t>
            </a:r>
            <a:r>
              <a:rPr lang="ru-RU" altLang="ru-RU" sz="2400">
                <a:solidFill>
                  <a:srgbClr val="0000FF"/>
                </a:solidFill>
              </a:rPr>
              <a:t>4</a:t>
            </a:r>
            <a:endParaRPr lang="ru-RU" altLang="ru-RU" sz="2400" baseline="0">
              <a:solidFill>
                <a:srgbClr val="0000FF"/>
              </a:solidFill>
            </a:endParaRPr>
          </a:p>
        </p:txBody>
      </p:sp>
      <p:sp>
        <p:nvSpPr>
          <p:cNvPr id="14348" name="Text Box 24"/>
          <p:cNvSpPr txBox="1">
            <a:spLocks noChangeArrowheads="1"/>
          </p:cNvSpPr>
          <p:nvPr/>
        </p:nvSpPr>
        <p:spPr bwMode="auto">
          <a:xfrm>
            <a:off x="514350" y="4495800"/>
            <a:ext cx="4846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>
                <a:solidFill>
                  <a:srgbClr val="0000FF"/>
                </a:solidFill>
              </a:rPr>
              <a:t>ЕМ</a:t>
            </a:r>
            <a:r>
              <a:rPr lang="ru-RU" altLang="ru-RU" sz="2400" baseline="0"/>
              <a:t> =</a:t>
            </a:r>
            <a:r>
              <a:rPr lang="en-US" altLang="ru-RU" sz="2400" baseline="0"/>
              <a:t> </a:t>
            </a:r>
            <a:r>
              <a:rPr lang="ru-RU" altLang="ru-RU" sz="2400" baseline="0">
                <a:solidFill>
                  <a:srgbClr val="0000FF"/>
                </a:solidFill>
              </a:rPr>
              <a:t>ММ</a:t>
            </a:r>
            <a:r>
              <a:rPr lang="ru-RU" altLang="ru-RU" sz="2400">
                <a:solidFill>
                  <a:srgbClr val="0000FF"/>
                </a:solidFill>
              </a:rPr>
              <a:t>1</a:t>
            </a:r>
            <a:r>
              <a:rPr lang="ru-RU" altLang="ru-RU" sz="2400" baseline="0"/>
              <a:t> =</a:t>
            </a:r>
            <a:r>
              <a:rPr lang="en-US" altLang="ru-RU" sz="2400" baseline="0"/>
              <a:t> 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1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2</a:t>
            </a:r>
            <a:r>
              <a:rPr lang="ru-RU" altLang="ru-RU" sz="2400" baseline="0"/>
              <a:t> =</a:t>
            </a:r>
            <a:r>
              <a:rPr lang="en-US" altLang="ru-RU" sz="2400" baseline="0"/>
              <a:t> 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2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3</a:t>
            </a:r>
            <a:r>
              <a:rPr lang="ru-RU" altLang="ru-RU" sz="2400" baseline="0"/>
              <a:t> =</a:t>
            </a:r>
            <a:r>
              <a:rPr lang="en-US" altLang="ru-RU" sz="2400" baseline="0"/>
              <a:t> 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3</a:t>
            </a:r>
            <a:r>
              <a:rPr lang="ru-RU" altLang="ru-RU" sz="2400" baseline="0">
                <a:solidFill>
                  <a:srgbClr val="0000FF"/>
                </a:solidFill>
              </a:rPr>
              <a:t>М</a:t>
            </a:r>
            <a:r>
              <a:rPr lang="ru-RU" altLang="ru-RU" sz="2400">
                <a:solidFill>
                  <a:srgbClr val="0000FF"/>
                </a:solidFill>
              </a:rPr>
              <a:t>4</a:t>
            </a:r>
            <a:endParaRPr lang="ru-RU" altLang="ru-RU" sz="2400" baseline="0">
              <a:solidFill>
                <a:srgbClr val="0000FF"/>
              </a:solidFill>
            </a:endParaRPr>
          </a:p>
        </p:txBody>
      </p:sp>
      <p:sp>
        <p:nvSpPr>
          <p:cNvPr id="14349" name="Text Box 25"/>
          <p:cNvSpPr txBox="1">
            <a:spLocks noChangeArrowheads="1"/>
          </p:cNvSpPr>
          <p:nvPr/>
        </p:nvSpPr>
        <p:spPr bwMode="auto">
          <a:xfrm>
            <a:off x="533400" y="5257800"/>
            <a:ext cx="28135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 dirty="0">
                <a:solidFill>
                  <a:srgbClr val="0000FF"/>
                </a:solidFill>
              </a:rPr>
              <a:t>КК</a:t>
            </a:r>
            <a:r>
              <a:rPr lang="ru-RU" altLang="ru-RU" sz="2400" dirty="0">
                <a:solidFill>
                  <a:srgbClr val="0000FF"/>
                </a:solidFill>
              </a:rPr>
              <a:t>4</a:t>
            </a:r>
            <a:r>
              <a:rPr lang="ru-RU" altLang="ru-RU" sz="2400" baseline="0" dirty="0">
                <a:solidFill>
                  <a:srgbClr val="0000FF"/>
                </a:solidFill>
              </a:rPr>
              <a:t> – К</a:t>
            </a:r>
            <a:r>
              <a:rPr lang="ru-RU" altLang="ru-RU" sz="2400" dirty="0">
                <a:solidFill>
                  <a:srgbClr val="0000FF"/>
                </a:solidFill>
              </a:rPr>
              <a:t>1</a:t>
            </a:r>
            <a:r>
              <a:rPr lang="ru-RU" altLang="ru-RU" sz="2400" baseline="0" dirty="0">
                <a:solidFill>
                  <a:srgbClr val="0000FF"/>
                </a:solidFill>
              </a:rPr>
              <a:t>К</a:t>
            </a:r>
            <a:r>
              <a:rPr lang="ru-RU" altLang="ru-RU" sz="2400" dirty="0">
                <a:solidFill>
                  <a:srgbClr val="0000FF"/>
                </a:solidFill>
              </a:rPr>
              <a:t>2</a:t>
            </a:r>
            <a:r>
              <a:rPr lang="ru-RU" altLang="ru-RU" sz="2400" baseline="0" dirty="0">
                <a:solidFill>
                  <a:srgbClr val="0000FF"/>
                </a:solidFill>
              </a:rPr>
              <a:t> </a:t>
            </a:r>
            <a:r>
              <a:rPr lang="ru-RU" altLang="ru-RU" sz="2400" baseline="0" dirty="0"/>
              <a:t> =</a:t>
            </a:r>
            <a:r>
              <a:rPr lang="en-US" altLang="ru-RU" sz="2400" baseline="0" dirty="0"/>
              <a:t> </a:t>
            </a:r>
            <a:r>
              <a:rPr lang="ru-RU" altLang="ru-RU" sz="2400" baseline="0" dirty="0" smtClean="0">
                <a:solidFill>
                  <a:srgbClr val="0000FF"/>
                </a:solidFill>
              </a:rPr>
              <a:t>15 </a:t>
            </a:r>
            <a:r>
              <a:rPr lang="ru-RU" altLang="ru-RU" sz="2400" baseline="0" dirty="0">
                <a:solidFill>
                  <a:srgbClr val="0000FF"/>
                </a:solidFill>
              </a:rPr>
              <a:t>см</a:t>
            </a:r>
          </a:p>
        </p:txBody>
      </p:sp>
      <p:sp>
        <p:nvSpPr>
          <p:cNvPr id="14350" name="Text Box 26"/>
          <p:cNvSpPr txBox="1">
            <a:spLocks noChangeArrowheads="1"/>
          </p:cNvSpPr>
          <p:nvPr/>
        </p:nvSpPr>
        <p:spPr bwMode="auto">
          <a:xfrm>
            <a:off x="609600" y="5943600"/>
            <a:ext cx="2053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 dirty="0" smtClean="0">
                <a:solidFill>
                  <a:srgbClr val="0000FF"/>
                </a:solidFill>
              </a:rPr>
              <a:t> ЕК</a:t>
            </a:r>
            <a:r>
              <a:rPr lang="ru-RU" altLang="ru-RU" sz="2400" dirty="0" smtClean="0">
                <a:solidFill>
                  <a:srgbClr val="0000FF"/>
                </a:solidFill>
              </a:rPr>
              <a:t>4 </a:t>
            </a:r>
            <a:r>
              <a:rPr lang="ru-RU" altLang="ru-RU" sz="2400" baseline="0" dirty="0" smtClean="0">
                <a:solidFill>
                  <a:srgbClr val="0000FF"/>
                </a:solidFill>
              </a:rPr>
              <a:t> = 25 см</a:t>
            </a:r>
            <a:r>
              <a:rPr lang="ru-RU" altLang="ru-RU" sz="2400" baseline="0" dirty="0" smtClean="0"/>
              <a:t> </a:t>
            </a:r>
            <a:endParaRPr lang="ru-RU" altLang="ru-RU" sz="2400" baseline="0" dirty="0">
              <a:solidFill>
                <a:srgbClr val="0000FF"/>
              </a:solidFill>
            </a:endParaRPr>
          </a:p>
        </p:txBody>
      </p:sp>
      <p:sp>
        <p:nvSpPr>
          <p:cNvPr id="14351" name="Line 28"/>
          <p:cNvSpPr>
            <a:spLocks noChangeShapeType="1"/>
          </p:cNvSpPr>
          <p:nvPr/>
        </p:nvSpPr>
        <p:spPr bwMode="auto">
          <a:xfrm>
            <a:off x="1524000" y="1143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2" name="Line 29"/>
          <p:cNvSpPr>
            <a:spLocks noChangeShapeType="1"/>
          </p:cNvSpPr>
          <p:nvPr/>
        </p:nvSpPr>
        <p:spPr bwMode="auto">
          <a:xfrm>
            <a:off x="2362200" y="1066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3" name="Line 30"/>
          <p:cNvSpPr>
            <a:spLocks noChangeShapeType="1"/>
          </p:cNvSpPr>
          <p:nvPr/>
        </p:nvSpPr>
        <p:spPr bwMode="auto">
          <a:xfrm>
            <a:off x="3276600" y="914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4" name="Line 31"/>
          <p:cNvSpPr>
            <a:spLocks noChangeShapeType="1"/>
          </p:cNvSpPr>
          <p:nvPr/>
        </p:nvSpPr>
        <p:spPr bwMode="auto">
          <a:xfrm>
            <a:off x="4267200" y="76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5" name="Line 32"/>
          <p:cNvSpPr>
            <a:spLocks noChangeShapeType="1"/>
          </p:cNvSpPr>
          <p:nvPr/>
        </p:nvSpPr>
        <p:spPr bwMode="auto">
          <a:xfrm>
            <a:off x="5181600" y="609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56" name="Oval 34"/>
          <p:cNvSpPr>
            <a:spLocks noChangeArrowheads="1"/>
          </p:cNvSpPr>
          <p:nvPr/>
        </p:nvSpPr>
        <p:spPr bwMode="auto">
          <a:xfrm>
            <a:off x="1828800" y="114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57" name="Oval 35"/>
          <p:cNvSpPr>
            <a:spLocks noChangeArrowheads="1"/>
          </p:cNvSpPr>
          <p:nvPr/>
        </p:nvSpPr>
        <p:spPr bwMode="auto">
          <a:xfrm>
            <a:off x="2743200" y="99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58" name="Oval 36"/>
          <p:cNvSpPr>
            <a:spLocks noChangeArrowheads="1"/>
          </p:cNvSpPr>
          <p:nvPr/>
        </p:nvSpPr>
        <p:spPr bwMode="auto">
          <a:xfrm>
            <a:off x="3657600" y="83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59" name="Oval 37"/>
          <p:cNvSpPr>
            <a:spLocks noChangeArrowheads="1"/>
          </p:cNvSpPr>
          <p:nvPr/>
        </p:nvSpPr>
        <p:spPr bwMode="auto">
          <a:xfrm>
            <a:off x="4648200" y="68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360" name="Oval 38"/>
          <p:cNvSpPr>
            <a:spLocks noChangeArrowheads="1"/>
          </p:cNvSpPr>
          <p:nvPr/>
        </p:nvSpPr>
        <p:spPr bwMode="auto">
          <a:xfrm>
            <a:off x="5638800" y="53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276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0" name="Freeform 32"/>
          <p:cNvSpPr>
            <a:spLocks/>
          </p:cNvSpPr>
          <p:nvPr/>
        </p:nvSpPr>
        <p:spPr bwMode="auto">
          <a:xfrm>
            <a:off x="2514600" y="2044700"/>
            <a:ext cx="4229100" cy="2794000"/>
          </a:xfrm>
          <a:custGeom>
            <a:avLst/>
            <a:gdLst>
              <a:gd name="T0" fmla="*/ 2147483647 w 2664"/>
              <a:gd name="T1" fmla="*/ 2147483647 h 1760"/>
              <a:gd name="T2" fmla="*/ 2147483647 w 2664"/>
              <a:gd name="T3" fmla="*/ 0 h 1760"/>
              <a:gd name="T4" fmla="*/ 0 w 2664"/>
              <a:gd name="T5" fmla="*/ 2147483647 h 1760"/>
              <a:gd name="T6" fmla="*/ 2147483647 w 2664"/>
              <a:gd name="T7" fmla="*/ 2147483647 h 1760"/>
              <a:gd name="T8" fmla="*/ 2147483647 w 2664"/>
              <a:gd name="T9" fmla="*/ 2147483647 h 1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64"/>
              <a:gd name="T16" fmla="*/ 0 h 1760"/>
              <a:gd name="T17" fmla="*/ 2664 w 2664"/>
              <a:gd name="T18" fmla="*/ 1760 h 1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64" h="1760">
                <a:moveTo>
                  <a:pt x="2664" y="1728"/>
                </a:moveTo>
                <a:lnTo>
                  <a:pt x="1656" y="0"/>
                </a:lnTo>
                <a:lnTo>
                  <a:pt x="0" y="8"/>
                </a:lnTo>
                <a:lnTo>
                  <a:pt x="1048" y="1760"/>
                </a:lnTo>
                <a:lnTo>
                  <a:pt x="2664" y="171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87" name="Freeform 2"/>
          <p:cNvSpPr>
            <a:spLocks/>
          </p:cNvSpPr>
          <p:nvPr/>
        </p:nvSpPr>
        <p:spPr bwMode="auto">
          <a:xfrm>
            <a:off x="1193800" y="2032000"/>
            <a:ext cx="5549900" cy="2857500"/>
          </a:xfrm>
          <a:custGeom>
            <a:avLst/>
            <a:gdLst>
              <a:gd name="T0" fmla="*/ 2147483647 w 3496"/>
              <a:gd name="T1" fmla="*/ 2147483647 h 1800"/>
              <a:gd name="T2" fmla="*/ 2147483647 w 3496"/>
              <a:gd name="T3" fmla="*/ 2147483647 h 1800"/>
              <a:gd name="T4" fmla="*/ 2147483647 w 3496"/>
              <a:gd name="T5" fmla="*/ 0 h 1800"/>
              <a:gd name="T6" fmla="*/ 2147483647 w 3496"/>
              <a:gd name="T7" fmla="*/ 2147483647 h 1800"/>
              <a:gd name="T8" fmla="*/ 0 w 3496"/>
              <a:gd name="T9" fmla="*/ 2147483647 h 1800"/>
              <a:gd name="T10" fmla="*/ 2147483647 w 3496"/>
              <a:gd name="T11" fmla="*/ 2147483647 h 18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96"/>
              <a:gd name="T19" fmla="*/ 0 h 1800"/>
              <a:gd name="T20" fmla="*/ 3496 w 3496"/>
              <a:gd name="T21" fmla="*/ 1800 h 18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96" h="1800">
                <a:moveTo>
                  <a:pt x="16" y="1792"/>
                </a:moveTo>
                <a:lnTo>
                  <a:pt x="832" y="16"/>
                </a:lnTo>
                <a:lnTo>
                  <a:pt x="2472" y="0"/>
                </a:lnTo>
                <a:lnTo>
                  <a:pt x="3496" y="1728"/>
                </a:lnTo>
                <a:lnTo>
                  <a:pt x="0" y="1800"/>
                </a:lnTo>
                <a:lnTo>
                  <a:pt x="64" y="179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88" name="Text Box 10"/>
          <p:cNvSpPr txBox="1">
            <a:spLocks noChangeArrowheads="1"/>
          </p:cNvSpPr>
          <p:nvPr/>
        </p:nvSpPr>
        <p:spPr bwMode="auto">
          <a:xfrm>
            <a:off x="914400" y="48006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b="1" baseline="0"/>
              <a:t>A</a:t>
            </a:r>
            <a:endParaRPr lang="ru-RU" altLang="ru-RU" sz="2800" b="1" baseline="0"/>
          </a:p>
        </p:txBody>
      </p:sp>
      <p:sp>
        <p:nvSpPr>
          <p:cNvPr id="16389" name="Text Box 11"/>
          <p:cNvSpPr txBox="1">
            <a:spLocks noChangeArrowheads="1"/>
          </p:cNvSpPr>
          <p:nvPr/>
        </p:nvSpPr>
        <p:spPr bwMode="auto">
          <a:xfrm>
            <a:off x="2286000" y="1600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b="1" baseline="0"/>
              <a:t>B</a:t>
            </a:r>
            <a:endParaRPr lang="ru-RU" altLang="ru-RU" sz="2800" b="1" baseline="0"/>
          </a:p>
        </p:txBody>
      </p:sp>
      <p:sp>
        <p:nvSpPr>
          <p:cNvPr id="16390" name="Text Box 12"/>
          <p:cNvSpPr txBox="1">
            <a:spLocks noChangeArrowheads="1"/>
          </p:cNvSpPr>
          <p:nvPr/>
        </p:nvSpPr>
        <p:spPr bwMode="auto">
          <a:xfrm>
            <a:off x="5181600" y="15240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b="1" baseline="0"/>
              <a:t>C</a:t>
            </a:r>
            <a:endParaRPr lang="ru-RU" altLang="ru-RU" sz="2800" b="1" baseline="0"/>
          </a:p>
        </p:txBody>
      </p:sp>
      <p:sp>
        <p:nvSpPr>
          <p:cNvPr id="37902" name="Freeform 14"/>
          <p:cNvSpPr>
            <a:spLocks/>
          </p:cNvSpPr>
          <p:nvPr/>
        </p:nvSpPr>
        <p:spPr bwMode="auto">
          <a:xfrm>
            <a:off x="5124450" y="2043113"/>
            <a:ext cx="1644650" cy="2770187"/>
          </a:xfrm>
          <a:custGeom>
            <a:avLst/>
            <a:gdLst>
              <a:gd name="T0" fmla="*/ 0 w 1036"/>
              <a:gd name="T1" fmla="*/ 0 h 1745"/>
              <a:gd name="T2" fmla="*/ 2147483647 w 1036"/>
              <a:gd name="T3" fmla="*/ 2147483647 h 1745"/>
              <a:gd name="T4" fmla="*/ 0 60000 65536"/>
              <a:gd name="T5" fmla="*/ 0 60000 65536"/>
              <a:gd name="T6" fmla="*/ 0 w 1036"/>
              <a:gd name="T7" fmla="*/ 0 h 1745"/>
              <a:gd name="T8" fmla="*/ 1036 w 1036"/>
              <a:gd name="T9" fmla="*/ 1745 h 17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36" h="1745">
                <a:moveTo>
                  <a:pt x="0" y="0"/>
                </a:moveTo>
                <a:lnTo>
                  <a:pt x="1036" y="1745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998913" y="4876800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b="1" baseline="0"/>
              <a:t>E</a:t>
            </a:r>
            <a:endParaRPr lang="ru-RU" altLang="ru-RU" sz="2800" b="1" baseline="0"/>
          </a:p>
        </p:txBody>
      </p:sp>
      <p:sp>
        <p:nvSpPr>
          <p:cNvPr id="16393" name="Text Box 18"/>
          <p:cNvSpPr txBox="1">
            <a:spLocks noChangeArrowheads="1"/>
          </p:cNvSpPr>
          <p:nvPr/>
        </p:nvSpPr>
        <p:spPr bwMode="auto">
          <a:xfrm>
            <a:off x="685800" y="4572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Дано: АВС</a:t>
            </a:r>
            <a:r>
              <a:rPr lang="en-US" altLang="ru-RU" sz="2400" baseline="0"/>
              <a:t>D</a:t>
            </a:r>
            <a:r>
              <a:rPr lang="ru-RU" altLang="ru-RU" sz="2400" baseline="0"/>
              <a:t> – трапеция,   МК </a:t>
            </a:r>
            <a:r>
              <a:rPr lang="en-US" altLang="ru-RU" sz="2400" baseline="0"/>
              <a:t>II </a:t>
            </a:r>
            <a:r>
              <a:rPr lang="ru-RU" altLang="ru-RU" sz="2400" baseline="0"/>
              <a:t>В</a:t>
            </a:r>
            <a:r>
              <a:rPr lang="en-US" altLang="ru-RU" sz="2400" baseline="0"/>
              <a:t>E II </a:t>
            </a:r>
            <a:r>
              <a:rPr lang="ru-RU" altLang="ru-RU" sz="2400" baseline="0"/>
              <a:t>С</a:t>
            </a:r>
            <a:r>
              <a:rPr lang="en-US" altLang="ru-RU" sz="2400" baseline="0"/>
              <a:t>D</a:t>
            </a:r>
            <a:r>
              <a:rPr lang="ru-RU" altLang="ru-RU" sz="2400" baseline="0"/>
              <a:t>,   А</a:t>
            </a:r>
            <a:r>
              <a:rPr lang="en-US" altLang="ru-RU" sz="2400" baseline="0"/>
              <a:t>D = 16 c</a:t>
            </a:r>
            <a:r>
              <a:rPr lang="ru-RU" altLang="ru-RU" sz="2400" baseline="0"/>
              <a:t>м</a:t>
            </a:r>
            <a:r>
              <a:rPr lang="en-US" altLang="ru-RU" sz="2400" baseline="0"/>
              <a:t>                          </a:t>
            </a:r>
            <a:r>
              <a:rPr lang="ru-RU" altLang="ru-RU" sz="2400" baseline="0"/>
              <a:t>Найти: АК</a:t>
            </a:r>
          </a:p>
        </p:txBody>
      </p:sp>
      <p:sp>
        <p:nvSpPr>
          <p:cNvPr id="16394" name="Text Box 19"/>
          <p:cNvSpPr txBox="1">
            <a:spLocks noChangeArrowheads="1"/>
          </p:cNvSpPr>
          <p:nvPr/>
        </p:nvSpPr>
        <p:spPr bwMode="auto">
          <a:xfrm>
            <a:off x="3429000" y="1524000"/>
            <a:ext cx="581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 baseline="0"/>
              <a:t>1</a:t>
            </a:r>
            <a:r>
              <a:rPr lang="en-US" altLang="ru-RU" sz="2800" b="1" baseline="0"/>
              <a:t>0</a:t>
            </a:r>
            <a:endParaRPr lang="ru-RU" altLang="ru-RU" sz="2800" b="1" baseline="0"/>
          </a:p>
        </p:txBody>
      </p:sp>
      <p:sp>
        <p:nvSpPr>
          <p:cNvPr id="16395" name="Text Box 27"/>
          <p:cNvSpPr txBox="1">
            <a:spLocks noChangeArrowheads="1"/>
          </p:cNvSpPr>
          <p:nvPr/>
        </p:nvSpPr>
        <p:spPr bwMode="auto">
          <a:xfrm>
            <a:off x="6781800" y="4648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b="1" baseline="0"/>
              <a:t>D</a:t>
            </a:r>
            <a:endParaRPr lang="ru-RU" altLang="ru-RU" sz="2800" b="1" baseline="0"/>
          </a:p>
        </p:txBody>
      </p:sp>
      <p:sp>
        <p:nvSpPr>
          <p:cNvPr id="37917" name="Freeform 29"/>
          <p:cNvSpPr>
            <a:spLocks/>
          </p:cNvSpPr>
          <p:nvPr/>
        </p:nvSpPr>
        <p:spPr bwMode="auto">
          <a:xfrm>
            <a:off x="3390900" y="3517900"/>
            <a:ext cx="787400" cy="1320800"/>
          </a:xfrm>
          <a:custGeom>
            <a:avLst/>
            <a:gdLst>
              <a:gd name="T0" fmla="*/ 0 w 496"/>
              <a:gd name="T1" fmla="*/ 0 h 832"/>
              <a:gd name="T2" fmla="*/ 2147483647 w 496"/>
              <a:gd name="T3" fmla="*/ 2147483647 h 832"/>
              <a:gd name="T4" fmla="*/ 0 60000 65536"/>
              <a:gd name="T5" fmla="*/ 0 60000 65536"/>
              <a:gd name="T6" fmla="*/ 0 w 496"/>
              <a:gd name="T7" fmla="*/ 0 h 832"/>
              <a:gd name="T8" fmla="*/ 496 w 496"/>
              <a:gd name="T9" fmla="*/ 832 h 8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6" h="832">
                <a:moveTo>
                  <a:pt x="0" y="0"/>
                </a:moveTo>
                <a:lnTo>
                  <a:pt x="496" y="83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16397" name="Group 30"/>
          <p:cNvGrpSpPr>
            <a:grpSpLocks/>
          </p:cNvGrpSpPr>
          <p:nvPr/>
        </p:nvGrpSpPr>
        <p:grpSpPr bwMode="auto">
          <a:xfrm>
            <a:off x="1371600" y="2819400"/>
            <a:ext cx="865188" cy="1284288"/>
            <a:chOff x="864" y="1776"/>
            <a:chExt cx="545" cy="809"/>
          </a:xfrm>
        </p:grpSpPr>
        <p:grpSp>
          <p:nvGrpSpPr>
            <p:cNvPr id="16406" name="Group 3"/>
            <p:cNvGrpSpPr>
              <a:grpSpLocks/>
            </p:cNvGrpSpPr>
            <p:nvPr/>
          </p:nvGrpSpPr>
          <p:grpSpPr bwMode="auto">
            <a:xfrm>
              <a:off x="960" y="1776"/>
              <a:ext cx="449" cy="809"/>
              <a:chOff x="960" y="1776"/>
              <a:chExt cx="449" cy="809"/>
            </a:xfrm>
          </p:grpSpPr>
          <p:grpSp>
            <p:nvGrpSpPr>
              <p:cNvPr id="16409" name="Group 4"/>
              <p:cNvGrpSpPr>
                <a:grpSpLocks/>
              </p:cNvGrpSpPr>
              <p:nvPr/>
            </p:nvGrpSpPr>
            <p:grpSpPr bwMode="auto">
              <a:xfrm>
                <a:off x="1248" y="1776"/>
                <a:ext cx="161" cy="137"/>
                <a:chOff x="1960" y="1935"/>
                <a:chExt cx="161" cy="137"/>
              </a:xfrm>
            </p:grpSpPr>
            <p:sp>
              <p:nvSpPr>
                <p:cNvPr id="16413" name="Freeform 5"/>
                <p:cNvSpPr>
                  <a:spLocks/>
                </p:cNvSpPr>
                <p:nvPr/>
              </p:nvSpPr>
              <p:spPr bwMode="auto">
                <a:xfrm>
                  <a:off x="1989" y="1935"/>
                  <a:ext cx="132" cy="84"/>
                </a:xfrm>
                <a:custGeom>
                  <a:avLst/>
                  <a:gdLst>
                    <a:gd name="T0" fmla="*/ 0 w 132"/>
                    <a:gd name="T1" fmla="*/ 0 h 84"/>
                    <a:gd name="T2" fmla="*/ 132 w 132"/>
                    <a:gd name="T3" fmla="*/ 84 h 84"/>
                    <a:gd name="T4" fmla="*/ 0 60000 65536"/>
                    <a:gd name="T5" fmla="*/ 0 60000 65536"/>
                    <a:gd name="T6" fmla="*/ 0 w 132"/>
                    <a:gd name="T7" fmla="*/ 0 h 84"/>
                    <a:gd name="T8" fmla="*/ 132 w 132"/>
                    <a:gd name="T9" fmla="*/ 84 h 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32" h="84">
                      <a:moveTo>
                        <a:pt x="0" y="0"/>
                      </a:moveTo>
                      <a:lnTo>
                        <a:pt x="132" y="84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16414" name="Freeform 6"/>
                <p:cNvSpPr>
                  <a:spLocks/>
                </p:cNvSpPr>
                <p:nvPr/>
              </p:nvSpPr>
              <p:spPr bwMode="auto">
                <a:xfrm>
                  <a:off x="1960" y="1992"/>
                  <a:ext cx="128" cy="80"/>
                </a:xfrm>
                <a:custGeom>
                  <a:avLst/>
                  <a:gdLst>
                    <a:gd name="T0" fmla="*/ 0 w 128"/>
                    <a:gd name="T1" fmla="*/ 0 h 80"/>
                    <a:gd name="T2" fmla="*/ 128 w 128"/>
                    <a:gd name="T3" fmla="*/ 80 h 80"/>
                    <a:gd name="T4" fmla="*/ 0 60000 65536"/>
                    <a:gd name="T5" fmla="*/ 0 60000 65536"/>
                    <a:gd name="T6" fmla="*/ 0 w 128"/>
                    <a:gd name="T7" fmla="*/ 0 h 80"/>
                    <a:gd name="T8" fmla="*/ 128 w 128"/>
                    <a:gd name="T9" fmla="*/ 80 h 8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28" h="80">
                      <a:moveTo>
                        <a:pt x="0" y="0"/>
                      </a:moveTo>
                      <a:lnTo>
                        <a:pt x="128" y="8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grpSp>
            <p:nvGrpSpPr>
              <p:cNvPr id="16410" name="Group 7"/>
              <p:cNvGrpSpPr>
                <a:grpSpLocks/>
              </p:cNvGrpSpPr>
              <p:nvPr/>
            </p:nvGrpSpPr>
            <p:grpSpPr bwMode="auto">
              <a:xfrm>
                <a:off x="960" y="2448"/>
                <a:ext cx="161" cy="137"/>
                <a:chOff x="1960" y="1935"/>
                <a:chExt cx="161" cy="137"/>
              </a:xfrm>
            </p:grpSpPr>
            <p:sp>
              <p:nvSpPr>
                <p:cNvPr id="16411" name="Freeform 8"/>
                <p:cNvSpPr>
                  <a:spLocks/>
                </p:cNvSpPr>
                <p:nvPr/>
              </p:nvSpPr>
              <p:spPr bwMode="auto">
                <a:xfrm>
                  <a:off x="1989" y="1935"/>
                  <a:ext cx="132" cy="84"/>
                </a:xfrm>
                <a:custGeom>
                  <a:avLst/>
                  <a:gdLst>
                    <a:gd name="T0" fmla="*/ 0 w 132"/>
                    <a:gd name="T1" fmla="*/ 0 h 84"/>
                    <a:gd name="T2" fmla="*/ 132 w 132"/>
                    <a:gd name="T3" fmla="*/ 84 h 84"/>
                    <a:gd name="T4" fmla="*/ 0 60000 65536"/>
                    <a:gd name="T5" fmla="*/ 0 60000 65536"/>
                    <a:gd name="T6" fmla="*/ 0 w 132"/>
                    <a:gd name="T7" fmla="*/ 0 h 84"/>
                    <a:gd name="T8" fmla="*/ 132 w 132"/>
                    <a:gd name="T9" fmla="*/ 84 h 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32" h="84">
                      <a:moveTo>
                        <a:pt x="0" y="0"/>
                      </a:moveTo>
                      <a:lnTo>
                        <a:pt x="132" y="84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16412" name="Freeform 9"/>
                <p:cNvSpPr>
                  <a:spLocks/>
                </p:cNvSpPr>
                <p:nvPr/>
              </p:nvSpPr>
              <p:spPr bwMode="auto">
                <a:xfrm>
                  <a:off x="1960" y="1992"/>
                  <a:ext cx="128" cy="80"/>
                </a:xfrm>
                <a:custGeom>
                  <a:avLst/>
                  <a:gdLst>
                    <a:gd name="T0" fmla="*/ 0 w 128"/>
                    <a:gd name="T1" fmla="*/ 0 h 80"/>
                    <a:gd name="T2" fmla="*/ 128 w 128"/>
                    <a:gd name="T3" fmla="*/ 80 h 80"/>
                    <a:gd name="T4" fmla="*/ 0 60000 65536"/>
                    <a:gd name="T5" fmla="*/ 0 60000 65536"/>
                    <a:gd name="T6" fmla="*/ 0 w 128"/>
                    <a:gd name="T7" fmla="*/ 0 h 80"/>
                    <a:gd name="T8" fmla="*/ 128 w 128"/>
                    <a:gd name="T9" fmla="*/ 80 h 8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28" h="80">
                      <a:moveTo>
                        <a:pt x="0" y="0"/>
                      </a:moveTo>
                      <a:lnTo>
                        <a:pt x="128" y="80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aseline="-25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</p:grpSp>
        <p:sp>
          <p:nvSpPr>
            <p:cNvPr id="16407" name="Oval 15"/>
            <p:cNvSpPr>
              <a:spLocks noChangeArrowheads="1"/>
            </p:cNvSpPr>
            <p:nvPr/>
          </p:nvSpPr>
          <p:spPr bwMode="auto">
            <a:xfrm>
              <a:off x="1104" y="216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6408" name="Text Box 17"/>
            <p:cNvSpPr txBox="1">
              <a:spLocks noChangeArrowheads="1"/>
            </p:cNvSpPr>
            <p:nvPr/>
          </p:nvSpPr>
          <p:spPr bwMode="auto">
            <a:xfrm>
              <a:off x="864" y="2016"/>
              <a:ext cx="3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2800" b="1" baseline="0"/>
                <a:t>M</a:t>
              </a:r>
              <a:endParaRPr lang="ru-RU" altLang="ru-RU" sz="2800" b="1" baseline="0"/>
            </a:p>
          </p:txBody>
        </p:sp>
      </p:grp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2209800" y="48006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b="1" baseline="0"/>
              <a:t>K</a:t>
            </a:r>
            <a:endParaRPr lang="ru-RU" altLang="ru-RU" sz="2800" b="1" baseline="0"/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3429000" y="1538288"/>
            <a:ext cx="581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 baseline="0"/>
              <a:t>1</a:t>
            </a:r>
            <a:r>
              <a:rPr lang="en-US" altLang="ru-RU" sz="2800" b="1" baseline="0"/>
              <a:t>0</a:t>
            </a:r>
            <a:endParaRPr lang="ru-RU" altLang="ru-RU" sz="2800" b="1" baseline="0"/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1905000" y="4724400"/>
            <a:ext cx="1536700" cy="317500"/>
            <a:chOff x="1200" y="2976"/>
            <a:chExt cx="968" cy="200"/>
          </a:xfrm>
        </p:grpSpPr>
        <p:sp>
          <p:nvSpPr>
            <p:cNvPr id="16404" name="Freeform 23"/>
            <p:cNvSpPr>
              <a:spLocks/>
            </p:cNvSpPr>
            <p:nvPr/>
          </p:nvSpPr>
          <p:spPr bwMode="auto">
            <a:xfrm>
              <a:off x="2160" y="2976"/>
              <a:ext cx="8" cy="200"/>
            </a:xfrm>
            <a:custGeom>
              <a:avLst/>
              <a:gdLst>
                <a:gd name="T0" fmla="*/ 0 w 8"/>
                <a:gd name="T1" fmla="*/ 0 h 200"/>
                <a:gd name="T2" fmla="*/ 8 w 8"/>
                <a:gd name="T3" fmla="*/ 200 h 200"/>
                <a:gd name="T4" fmla="*/ 0 60000 65536"/>
                <a:gd name="T5" fmla="*/ 0 60000 65536"/>
                <a:gd name="T6" fmla="*/ 0 w 8"/>
                <a:gd name="T7" fmla="*/ 0 h 200"/>
                <a:gd name="T8" fmla="*/ 8 w 8"/>
                <a:gd name="T9" fmla="*/ 200 h 2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200">
                  <a:moveTo>
                    <a:pt x="0" y="0"/>
                  </a:moveTo>
                  <a:lnTo>
                    <a:pt x="8" y="20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6405" name="Freeform 34"/>
            <p:cNvSpPr>
              <a:spLocks/>
            </p:cNvSpPr>
            <p:nvPr/>
          </p:nvSpPr>
          <p:spPr bwMode="auto">
            <a:xfrm>
              <a:off x="1200" y="2976"/>
              <a:ext cx="8" cy="200"/>
            </a:xfrm>
            <a:custGeom>
              <a:avLst/>
              <a:gdLst>
                <a:gd name="T0" fmla="*/ 0 w 8"/>
                <a:gd name="T1" fmla="*/ 0 h 200"/>
                <a:gd name="T2" fmla="*/ 8 w 8"/>
                <a:gd name="T3" fmla="*/ 200 h 200"/>
                <a:gd name="T4" fmla="*/ 0 60000 65536"/>
                <a:gd name="T5" fmla="*/ 0 60000 65536"/>
                <a:gd name="T6" fmla="*/ 0 w 8"/>
                <a:gd name="T7" fmla="*/ 0 h 200"/>
                <a:gd name="T8" fmla="*/ 8 w 8"/>
                <a:gd name="T9" fmla="*/ 200 h 2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200">
                  <a:moveTo>
                    <a:pt x="0" y="0"/>
                  </a:moveTo>
                  <a:lnTo>
                    <a:pt x="8" y="20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1219200" y="5257800"/>
            <a:ext cx="5638800" cy="900113"/>
            <a:chOff x="768" y="3312"/>
            <a:chExt cx="3552" cy="567"/>
          </a:xfrm>
        </p:grpSpPr>
        <p:sp>
          <p:nvSpPr>
            <p:cNvPr id="16402" name="AutoShape 35"/>
            <p:cNvSpPr>
              <a:spLocks/>
            </p:cNvSpPr>
            <p:nvPr/>
          </p:nvSpPr>
          <p:spPr bwMode="auto">
            <a:xfrm rot="5400000">
              <a:off x="2424" y="1656"/>
              <a:ext cx="240" cy="3552"/>
            </a:xfrm>
            <a:prstGeom prst="rightBrace">
              <a:avLst>
                <a:gd name="adj1" fmla="val 123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6403" name="Text Box 36"/>
            <p:cNvSpPr txBox="1">
              <a:spLocks noChangeArrowheads="1"/>
            </p:cNvSpPr>
            <p:nvPr/>
          </p:nvSpPr>
          <p:spPr bwMode="auto">
            <a:xfrm>
              <a:off x="2400" y="3552"/>
              <a:ext cx="36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2800" b="1" baseline="0"/>
                <a:t>16</a:t>
              </a:r>
              <a:endParaRPr lang="ru-RU" altLang="ru-RU" sz="2800" b="1" baseline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28334 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022E-16 L -0.16562 0.0027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81" y="139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0.19166 0.46666 " pathEditMode="relative" ptsTypes="AA">
                                      <p:cBhvr>
                                        <p:cTn id="31" dur="2000" fill="hold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0" grpId="0" animBg="1"/>
      <p:bldP spid="37902" grpId="0" animBg="1"/>
      <p:bldP spid="37904" grpId="0"/>
      <p:bldP spid="37917" grpId="0" animBg="1"/>
      <p:bldP spid="37917" grpId="1" animBg="1"/>
      <p:bldP spid="37919" grpId="0"/>
      <p:bldP spid="379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1600200"/>
            <a:ext cx="70866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8000" dirty="0">
                <a:solidFill>
                  <a:srgbClr val="00B050"/>
                </a:solidFill>
                <a:cs typeface="Times New Roman" pitchFamily="18" charset="0"/>
              </a:rPr>
              <a:t>Разделите отрезок на </a:t>
            </a:r>
            <a:r>
              <a:rPr lang="ru-RU" altLang="ru-RU" sz="8000" dirty="0" smtClean="0">
                <a:solidFill>
                  <a:srgbClr val="00B050"/>
                </a:solidFill>
                <a:cs typeface="Times New Roman" pitchFamily="18" charset="0"/>
              </a:rPr>
              <a:t>пять равных частей </a:t>
            </a:r>
            <a:r>
              <a:rPr lang="ru-RU" altLang="ru-RU" sz="8000" dirty="0">
                <a:solidFill>
                  <a:srgbClr val="00B050"/>
                </a:solidFill>
                <a:cs typeface="Times New Roman" pitchFamily="18" charset="0"/>
              </a:rPr>
              <a:t>с помощью циркуля</a:t>
            </a:r>
            <a:r>
              <a:rPr lang="ru-RU" altLang="ru-RU" sz="3600" dirty="0">
                <a:cs typeface="Times New Roman" pitchFamily="18" charset="0"/>
              </a:rPr>
              <a:t/>
            </a:r>
            <a:br>
              <a:rPr lang="ru-RU" altLang="ru-RU" sz="3600" dirty="0">
                <a:cs typeface="Times New Roman" pitchFamily="18" charset="0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5711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/>
          <a:lstStyle/>
          <a:p>
            <a:pPr algn="l"/>
            <a:r>
              <a:rPr lang="ru-RU" altLang="ru-RU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ПОДВЕДЕНИЕ ИТОГОВ УРОКА</a:t>
            </a:r>
            <a:br>
              <a:rPr lang="ru-RU" altLang="ru-RU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 smtClean="0"/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Вот и подошел к концу наш урок. Давайте подведем итоги.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какой теоремой вы сегодня познакомились?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сколько частей вы теперь можете разделить данный отрезок?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Собрать из кусочков Теорему Фалеса.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altLang="ru-RU" dirty="0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1066800" y="1600200"/>
            <a:ext cx="7239000" cy="39624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400" i="1" dirty="0" smtClean="0"/>
              <a:t>Решить задачу № 391</a:t>
            </a:r>
          </a:p>
          <a:p>
            <a:pPr>
              <a:buFontTx/>
              <a:buNone/>
            </a:pPr>
            <a:endParaRPr lang="ru-RU" altLang="ru-RU" sz="2400" i="1" dirty="0" smtClean="0"/>
          </a:p>
          <a:p>
            <a:pPr>
              <a:buFontTx/>
              <a:buNone/>
            </a:pPr>
            <a:r>
              <a:rPr lang="ru-RU" altLang="ru-RU" sz="2400" i="1" dirty="0" smtClean="0"/>
              <a:t>Выучить доказательство теоремы Фалеса</a:t>
            </a:r>
          </a:p>
          <a:p>
            <a:pPr>
              <a:buFontTx/>
              <a:buNone/>
            </a:pPr>
            <a:r>
              <a:rPr lang="ru-RU" altLang="ru-RU" sz="2400" i="1" dirty="0" smtClean="0"/>
              <a:t>(см. запись в тетради или задачи № 384, 385)</a:t>
            </a:r>
          </a:p>
          <a:p>
            <a:pPr>
              <a:buFontTx/>
              <a:buNone/>
            </a:pPr>
            <a:endParaRPr lang="ru-RU" altLang="ru-RU" sz="2400" i="1" dirty="0" smtClean="0"/>
          </a:p>
          <a:p>
            <a:pPr>
              <a:buFontTx/>
              <a:buNone/>
            </a:pPr>
            <a:r>
              <a:rPr lang="ru-RU" altLang="ru-RU" sz="2400" i="1" u="sng" dirty="0" smtClean="0"/>
              <a:t>Выполнить практическую работу: </a:t>
            </a:r>
          </a:p>
          <a:p>
            <a:pPr>
              <a:buFontTx/>
              <a:buNone/>
            </a:pPr>
            <a:r>
              <a:rPr lang="ru-RU" altLang="ru-RU" sz="2400" i="1" dirty="0" smtClean="0"/>
              <a:t>Разделить отрезок на 11 равных частей.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Информационные ресурсы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1800" smtClean="0"/>
              <a:t>1. Геометрия, 7-9. Л. С. Атанасян, В.Ф.Бутузов, С.В.Кадомцев и др., М.: Просвещение, 2011г.</a:t>
            </a:r>
          </a:p>
          <a:p>
            <a:pPr eaLnBrk="1" hangingPunct="1"/>
            <a:r>
              <a:rPr lang="ru-RU" altLang="ru-RU" sz="1800" smtClean="0"/>
              <a:t>2. Рабочая тетрадь по геометрии для 8 класса, Л.С. Атанасян, М.: Просвещение, 2011г.</a:t>
            </a:r>
          </a:p>
          <a:p>
            <a:pPr eaLnBrk="1" hangingPunct="1"/>
            <a:r>
              <a:rPr lang="ru-RU" altLang="ru-RU" sz="1800" smtClean="0"/>
              <a:t>3. Зив Б.Г. Дидактические материалы по геометрии для 8 класса, М.: Просвещение, 2010г.</a:t>
            </a:r>
          </a:p>
          <a:p>
            <a:pPr eaLnBrk="1" hangingPunct="1"/>
            <a:r>
              <a:rPr lang="ru-RU" altLang="ru-RU" sz="1800" smtClean="0"/>
              <a:t>4. Звавич Л.И. Геометрия в таблицах. 7-11 классы. М.: Дрофа, 2003г. </a:t>
            </a:r>
          </a:p>
          <a:p>
            <a:pPr eaLnBrk="1" hangingPunct="1"/>
            <a:r>
              <a:rPr lang="ru-RU" altLang="ru-RU" sz="1800" smtClean="0"/>
              <a:t> www. </a:t>
            </a:r>
            <a:r>
              <a:rPr lang="ru-RU" altLang="ru-RU" sz="1800" u="sng" smtClean="0">
                <a:hlinkClick r:id="rId2"/>
              </a:rPr>
              <a:t>edu</a:t>
            </a:r>
            <a:r>
              <a:rPr lang="ru-RU" altLang="ru-RU" sz="1800" smtClean="0"/>
              <a:t> - "Российское образование" Федеральный портал. </a:t>
            </a:r>
          </a:p>
          <a:p>
            <a:pPr eaLnBrk="1" hangingPunct="1"/>
            <a:r>
              <a:rPr lang="ru-RU" altLang="ru-RU" sz="1800" smtClean="0"/>
              <a:t> www.</a:t>
            </a:r>
            <a:r>
              <a:rPr lang="en-US" altLang="ru-RU" sz="1800" u="sng" smtClean="0">
                <a:hlinkClick r:id="rId3"/>
              </a:rPr>
              <a:t>school</a:t>
            </a:r>
            <a:r>
              <a:rPr lang="ru-RU" altLang="ru-RU" sz="1800" u="sng" smtClean="0">
                <a:hlinkClick r:id="rId3"/>
              </a:rPr>
              <a:t>.</a:t>
            </a:r>
            <a:r>
              <a:rPr lang="en-US" altLang="ru-RU" sz="1800" u="sng" smtClean="0">
                <a:hlinkClick r:id="rId3"/>
              </a:rPr>
              <a:t>edu</a:t>
            </a:r>
            <a:r>
              <a:rPr lang="ru-RU" altLang="ru-RU" sz="1800" smtClean="0"/>
              <a:t> - "Российский общеобразовательный портал".</a:t>
            </a:r>
          </a:p>
          <a:p>
            <a:pPr eaLnBrk="1" hangingPunct="1"/>
            <a:r>
              <a:rPr lang="ru-RU" altLang="ru-RU" sz="1800" smtClean="0"/>
              <a:t> www.</a:t>
            </a:r>
            <a:r>
              <a:rPr lang="en-US" altLang="ru-RU" sz="1800" smtClean="0"/>
              <a:t>school</a:t>
            </a:r>
            <a:r>
              <a:rPr lang="ru-RU" altLang="ru-RU" sz="1800" smtClean="0"/>
              <a:t>-</a:t>
            </a:r>
            <a:r>
              <a:rPr lang="en-US" altLang="ru-RU" sz="1800" smtClean="0"/>
              <a:t>collection</a:t>
            </a:r>
            <a:r>
              <a:rPr lang="ru-RU" altLang="ru-RU" sz="1800" smtClean="0"/>
              <a:t>.</a:t>
            </a:r>
            <a:r>
              <a:rPr lang="en-US" altLang="ru-RU" sz="1800" smtClean="0"/>
              <a:t>edu</a:t>
            </a:r>
            <a:r>
              <a:rPr lang="ru-RU" altLang="ru-RU" sz="1800" smtClean="0"/>
              <a:t>.</a:t>
            </a:r>
            <a:r>
              <a:rPr lang="en-US" altLang="ru-RU" sz="1800" smtClean="0"/>
              <a:t>ru</a:t>
            </a:r>
            <a:r>
              <a:rPr lang="ru-RU" altLang="ru-RU" sz="1800" smtClean="0"/>
              <a:t>/ Единая коллекция цифровых образовательных ресурсов</a:t>
            </a:r>
          </a:p>
          <a:p>
            <a:pPr eaLnBrk="1" hangingPunct="1"/>
            <a:r>
              <a:rPr lang="ru-RU" altLang="ru-RU" sz="1800" smtClean="0"/>
              <a:t> www.it-n.ru</a:t>
            </a:r>
            <a:r>
              <a:rPr lang="ru-RU" altLang="ru-RU" sz="1800" smtClean="0">
                <a:hlinkClick r:id="rId4"/>
              </a:rPr>
              <a:t>"Сеть творческих учителей«</a:t>
            </a:r>
            <a:endParaRPr lang="ru-RU" altLang="ru-RU" sz="1800" smtClean="0"/>
          </a:p>
          <a:p>
            <a:pPr eaLnBrk="1" hangingPunct="1"/>
            <a:r>
              <a:rPr lang="ru-RU" altLang="ru-RU" sz="1800" smtClean="0"/>
              <a:t> www .</a:t>
            </a:r>
            <a:r>
              <a:rPr lang="ru-RU" altLang="ru-RU" sz="1800" u="sng" smtClean="0">
                <a:hlinkClick r:id="rId5"/>
              </a:rPr>
              <a:t>festival.1september.ru</a:t>
            </a:r>
            <a:r>
              <a:rPr lang="ru-RU" altLang="ru-RU" sz="1800" smtClean="0"/>
              <a:t>   Фестиваль педагогических идей "Открытый урок"</a:t>
            </a:r>
          </a:p>
          <a:p>
            <a:pPr eaLnBrk="1" hangingPunct="1"/>
            <a:endParaRPr lang="ru-RU" alt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486400"/>
          </a:xfrm>
        </p:spPr>
        <p:txBody>
          <a:bodyPr/>
          <a:lstStyle/>
          <a:p>
            <a:pPr eaLnBrk="1" hangingPunct="1"/>
            <a:r>
              <a:rPr lang="ru-RU" altLang="ru-RU" sz="4000" dirty="0" smtClean="0">
                <a:solidFill>
                  <a:srgbClr val="0000FF"/>
                </a:solidFill>
                <a:cs typeface="Times New Roman" pitchFamily="18" charset="0"/>
              </a:rPr>
              <a:t/>
            </a:r>
            <a:br>
              <a:rPr lang="ru-RU" altLang="ru-RU" sz="4000" dirty="0" smtClean="0">
                <a:solidFill>
                  <a:srgbClr val="0000FF"/>
                </a:solidFill>
                <a:cs typeface="Times New Roman" pitchFamily="18" charset="0"/>
              </a:rPr>
            </a:br>
            <a:r>
              <a:rPr lang="ru-RU" altLang="ru-RU" sz="4000" dirty="0" smtClean="0">
                <a:cs typeface="Times New Roman" pitchFamily="18" charset="0"/>
              </a:rPr>
              <a:t/>
            </a:r>
            <a:br>
              <a:rPr lang="ru-RU" altLang="ru-RU" sz="4000" dirty="0" smtClean="0">
                <a:cs typeface="Times New Roman" pitchFamily="18" charset="0"/>
              </a:rPr>
            </a:br>
            <a:r>
              <a:rPr lang="ru-RU" altLang="ru-RU" sz="2000" dirty="0" smtClean="0">
                <a:cs typeface="Times New Roman" pitchFamily="18" charset="0"/>
              </a:rPr>
              <a:t/>
            </a:r>
            <a:br>
              <a:rPr lang="ru-RU" altLang="ru-RU" sz="2000" dirty="0" smtClean="0">
                <a:cs typeface="Times New Roman" pitchFamily="18" charset="0"/>
              </a:rPr>
            </a:br>
            <a:r>
              <a:rPr lang="ru-RU" altLang="ru-RU" sz="4000" dirty="0" smtClean="0">
                <a:solidFill>
                  <a:srgbClr val="00B050"/>
                </a:solidFill>
                <a:cs typeface="Times New Roman" pitchFamily="18" charset="0"/>
              </a:rPr>
              <a:t>Разделите отрезок на две, четыре, три равные части с помощью циркуля</a:t>
            </a:r>
            <a:r>
              <a:rPr lang="ru-RU" altLang="ru-RU" sz="4000" dirty="0" smtClean="0">
                <a:cs typeface="Times New Roman" pitchFamily="18" charset="0"/>
              </a:rPr>
              <a:t/>
            </a:r>
            <a:br>
              <a:rPr lang="ru-RU" altLang="ru-RU" sz="4000" dirty="0" smtClean="0">
                <a:cs typeface="Times New Roman" pitchFamily="18" charset="0"/>
              </a:rPr>
            </a:b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1828800" y="3505200"/>
            <a:ext cx="2514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3" name="Freeform 3"/>
          <p:cNvSpPr>
            <a:spLocks/>
          </p:cNvSpPr>
          <p:nvPr/>
        </p:nvSpPr>
        <p:spPr bwMode="auto">
          <a:xfrm>
            <a:off x="1193800" y="2057400"/>
            <a:ext cx="4749800" cy="2832100"/>
          </a:xfrm>
          <a:custGeom>
            <a:avLst/>
            <a:gdLst>
              <a:gd name="T0" fmla="*/ 2147483647 w 2992"/>
              <a:gd name="T1" fmla="*/ 2147483647 h 1784"/>
              <a:gd name="T2" fmla="*/ 2147483647 w 2992"/>
              <a:gd name="T3" fmla="*/ 0 h 1784"/>
              <a:gd name="T4" fmla="*/ 2147483647 w 2992"/>
              <a:gd name="T5" fmla="*/ 2147483647 h 1784"/>
              <a:gd name="T6" fmla="*/ 0 w 2992"/>
              <a:gd name="T7" fmla="*/ 2147483647 h 1784"/>
              <a:gd name="T8" fmla="*/ 2147483647 w 2992"/>
              <a:gd name="T9" fmla="*/ 2147483647 h 17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1784"/>
              <a:gd name="T17" fmla="*/ 2992 w 2992"/>
              <a:gd name="T18" fmla="*/ 1784 h 17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1784">
                <a:moveTo>
                  <a:pt x="16" y="1776"/>
                </a:moveTo>
                <a:lnTo>
                  <a:pt x="832" y="0"/>
                </a:lnTo>
                <a:lnTo>
                  <a:pt x="2992" y="1728"/>
                </a:lnTo>
                <a:lnTo>
                  <a:pt x="0" y="1784"/>
                </a:lnTo>
                <a:lnTo>
                  <a:pt x="64" y="1776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1524000" y="2819400"/>
            <a:ext cx="712788" cy="1284288"/>
            <a:chOff x="960" y="1776"/>
            <a:chExt cx="449" cy="809"/>
          </a:xfrm>
        </p:grpSpPr>
        <p:grpSp>
          <p:nvGrpSpPr>
            <p:cNvPr id="15382" name="Group 5"/>
            <p:cNvGrpSpPr>
              <a:grpSpLocks/>
            </p:cNvGrpSpPr>
            <p:nvPr/>
          </p:nvGrpSpPr>
          <p:grpSpPr bwMode="auto">
            <a:xfrm>
              <a:off x="1248" y="1776"/>
              <a:ext cx="161" cy="137"/>
              <a:chOff x="1960" y="1935"/>
              <a:chExt cx="161" cy="137"/>
            </a:xfrm>
          </p:grpSpPr>
          <p:sp>
            <p:nvSpPr>
              <p:cNvPr id="15386" name="Freeform 6"/>
              <p:cNvSpPr>
                <a:spLocks/>
              </p:cNvSpPr>
              <p:nvPr/>
            </p:nvSpPr>
            <p:spPr bwMode="auto">
              <a:xfrm>
                <a:off x="1989" y="1935"/>
                <a:ext cx="132" cy="84"/>
              </a:xfrm>
              <a:custGeom>
                <a:avLst/>
                <a:gdLst>
                  <a:gd name="T0" fmla="*/ 0 w 132"/>
                  <a:gd name="T1" fmla="*/ 0 h 84"/>
                  <a:gd name="T2" fmla="*/ 132 w 132"/>
                  <a:gd name="T3" fmla="*/ 84 h 84"/>
                  <a:gd name="T4" fmla="*/ 0 60000 65536"/>
                  <a:gd name="T5" fmla="*/ 0 60000 65536"/>
                  <a:gd name="T6" fmla="*/ 0 w 132"/>
                  <a:gd name="T7" fmla="*/ 0 h 84"/>
                  <a:gd name="T8" fmla="*/ 132 w 132"/>
                  <a:gd name="T9" fmla="*/ 84 h 8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2" h="84">
                    <a:moveTo>
                      <a:pt x="0" y="0"/>
                    </a:moveTo>
                    <a:lnTo>
                      <a:pt x="132" y="8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5387" name="Freeform 7"/>
              <p:cNvSpPr>
                <a:spLocks/>
              </p:cNvSpPr>
              <p:nvPr/>
            </p:nvSpPr>
            <p:spPr bwMode="auto">
              <a:xfrm>
                <a:off x="1960" y="1992"/>
                <a:ext cx="128" cy="80"/>
              </a:xfrm>
              <a:custGeom>
                <a:avLst/>
                <a:gdLst>
                  <a:gd name="T0" fmla="*/ 0 w 128"/>
                  <a:gd name="T1" fmla="*/ 0 h 80"/>
                  <a:gd name="T2" fmla="*/ 128 w 128"/>
                  <a:gd name="T3" fmla="*/ 80 h 80"/>
                  <a:gd name="T4" fmla="*/ 0 60000 65536"/>
                  <a:gd name="T5" fmla="*/ 0 60000 65536"/>
                  <a:gd name="T6" fmla="*/ 0 w 128"/>
                  <a:gd name="T7" fmla="*/ 0 h 80"/>
                  <a:gd name="T8" fmla="*/ 128 w 128"/>
                  <a:gd name="T9" fmla="*/ 80 h 8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8" h="80">
                    <a:moveTo>
                      <a:pt x="0" y="0"/>
                    </a:moveTo>
                    <a:lnTo>
                      <a:pt x="128" y="8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5383" name="Group 8"/>
            <p:cNvGrpSpPr>
              <a:grpSpLocks/>
            </p:cNvGrpSpPr>
            <p:nvPr/>
          </p:nvGrpSpPr>
          <p:grpSpPr bwMode="auto">
            <a:xfrm>
              <a:off x="960" y="2448"/>
              <a:ext cx="161" cy="137"/>
              <a:chOff x="1960" y="1935"/>
              <a:chExt cx="161" cy="137"/>
            </a:xfrm>
          </p:grpSpPr>
          <p:sp>
            <p:nvSpPr>
              <p:cNvPr id="15384" name="Freeform 9"/>
              <p:cNvSpPr>
                <a:spLocks/>
              </p:cNvSpPr>
              <p:nvPr/>
            </p:nvSpPr>
            <p:spPr bwMode="auto">
              <a:xfrm>
                <a:off x="1989" y="1935"/>
                <a:ext cx="132" cy="84"/>
              </a:xfrm>
              <a:custGeom>
                <a:avLst/>
                <a:gdLst>
                  <a:gd name="T0" fmla="*/ 0 w 132"/>
                  <a:gd name="T1" fmla="*/ 0 h 84"/>
                  <a:gd name="T2" fmla="*/ 132 w 132"/>
                  <a:gd name="T3" fmla="*/ 84 h 84"/>
                  <a:gd name="T4" fmla="*/ 0 60000 65536"/>
                  <a:gd name="T5" fmla="*/ 0 60000 65536"/>
                  <a:gd name="T6" fmla="*/ 0 w 132"/>
                  <a:gd name="T7" fmla="*/ 0 h 84"/>
                  <a:gd name="T8" fmla="*/ 132 w 132"/>
                  <a:gd name="T9" fmla="*/ 84 h 8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2" h="84">
                    <a:moveTo>
                      <a:pt x="0" y="0"/>
                    </a:moveTo>
                    <a:lnTo>
                      <a:pt x="132" y="8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5385" name="Freeform 10"/>
              <p:cNvSpPr>
                <a:spLocks/>
              </p:cNvSpPr>
              <p:nvPr/>
            </p:nvSpPr>
            <p:spPr bwMode="auto">
              <a:xfrm>
                <a:off x="1960" y="1992"/>
                <a:ext cx="128" cy="80"/>
              </a:xfrm>
              <a:custGeom>
                <a:avLst/>
                <a:gdLst>
                  <a:gd name="T0" fmla="*/ 0 w 128"/>
                  <a:gd name="T1" fmla="*/ 0 h 80"/>
                  <a:gd name="T2" fmla="*/ 128 w 128"/>
                  <a:gd name="T3" fmla="*/ 80 h 80"/>
                  <a:gd name="T4" fmla="*/ 0 60000 65536"/>
                  <a:gd name="T5" fmla="*/ 0 60000 65536"/>
                  <a:gd name="T6" fmla="*/ 0 w 128"/>
                  <a:gd name="T7" fmla="*/ 0 h 80"/>
                  <a:gd name="T8" fmla="*/ 128 w 128"/>
                  <a:gd name="T9" fmla="*/ 80 h 8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8" h="80">
                    <a:moveTo>
                      <a:pt x="0" y="0"/>
                    </a:moveTo>
                    <a:lnTo>
                      <a:pt x="128" y="8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</p:grpSp>
      <p:sp>
        <p:nvSpPr>
          <p:cNvPr id="15365" name="Text Box 11"/>
          <p:cNvSpPr txBox="1">
            <a:spLocks noChangeArrowheads="1"/>
          </p:cNvSpPr>
          <p:nvPr/>
        </p:nvSpPr>
        <p:spPr bwMode="auto">
          <a:xfrm>
            <a:off x="914400" y="48006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b="1" baseline="0"/>
              <a:t>A</a:t>
            </a:r>
            <a:endParaRPr lang="ru-RU" altLang="ru-RU" sz="2800" b="1" baseline="0"/>
          </a:p>
        </p:txBody>
      </p:sp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2286000" y="1600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b="1" baseline="0"/>
              <a:t>B</a:t>
            </a:r>
            <a:endParaRPr lang="ru-RU" altLang="ru-RU" sz="2800" b="1" baseline="0"/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5943600" y="4648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b="1" baseline="0"/>
              <a:t>C</a:t>
            </a:r>
            <a:endParaRPr lang="ru-RU" altLang="ru-RU" sz="2800" b="1" baseline="0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1828800" y="3505200"/>
            <a:ext cx="2514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" name="Oval 15"/>
          <p:cNvSpPr>
            <a:spLocks noChangeArrowheads="1"/>
          </p:cNvSpPr>
          <p:nvPr/>
        </p:nvSpPr>
        <p:spPr bwMode="auto">
          <a:xfrm>
            <a:off x="1752600" y="3429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4343400" y="312420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b="1" baseline="0"/>
              <a:t>F</a:t>
            </a:r>
            <a:endParaRPr lang="ru-RU" altLang="ru-RU" sz="2800" b="1" baseline="0"/>
          </a:p>
        </p:txBody>
      </p:sp>
      <p:sp>
        <p:nvSpPr>
          <p:cNvPr id="15371" name="Text Box 17"/>
          <p:cNvSpPr txBox="1">
            <a:spLocks noChangeArrowheads="1"/>
          </p:cNvSpPr>
          <p:nvPr/>
        </p:nvSpPr>
        <p:spPr bwMode="auto">
          <a:xfrm>
            <a:off x="1219200" y="32004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b="1" baseline="0"/>
              <a:t>E</a:t>
            </a:r>
            <a:endParaRPr lang="ru-RU" altLang="ru-RU" sz="2800" b="1" baseline="0"/>
          </a:p>
        </p:txBody>
      </p:sp>
      <p:sp>
        <p:nvSpPr>
          <p:cNvPr id="15372" name="Text Box 18"/>
          <p:cNvSpPr txBox="1">
            <a:spLocks noChangeArrowheads="1"/>
          </p:cNvSpPr>
          <p:nvPr/>
        </p:nvSpPr>
        <p:spPr bwMode="auto">
          <a:xfrm>
            <a:off x="990600" y="3810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Дано: АС </a:t>
            </a:r>
            <a:r>
              <a:rPr lang="en-US" altLang="ru-RU" sz="2400" baseline="0"/>
              <a:t>II EF                            </a:t>
            </a:r>
            <a:r>
              <a:rPr lang="ru-RU" altLang="ru-RU" sz="2400" baseline="0"/>
              <a:t>Найти: </a:t>
            </a:r>
            <a:r>
              <a:rPr lang="en-US" altLang="ru-RU" sz="2400" baseline="0"/>
              <a:t>P</a:t>
            </a:r>
            <a:r>
              <a:rPr lang="ru-RU" altLang="ru-RU" sz="2400"/>
              <a:t>АВС</a:t>
            </a:r>
            <a:endParaRPr lang="ru-RU" altLang="ru-RU" sz="2400" baseline="0"/>
          </a:p>
        </p:txBody>
      </p:sp>
      <p:sp>
        <p:nvSpPr>
          <p:cNvPr id="15373" name="Text Box 19"/>
          <p:cNvSpPr txBox="1">
            <a:spLocks noChangeArrowheads="1"/>
          </p:cNvSpPr>
          <p:nvPr/>
        </p:nvSpPr>
        <p:spPr bwMode="auto">
          <a:xfrm>
            <a:off x="3048000" y="4800600"/>
            <a:ext cx="581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 baseline="0"/>
              <a:t>12</a:t>
            </a:r>
          </a:p>
        </p:txBody>
      </p:sp>
      <p:sp>
        <p:nvSpPr>
          <p:cNvPr id="15374" name="Text Box 20"/>
          <p:cNvSpPr txBox="1">
            <a:spLocks noChangeArrowheads="1"/>
          </p:cNvSpPr>
          <p:nvPr/>
        </p:nvSpPr>
        <p:spPr bwMode="auto">
          <a:xfrm>
            <a:off x="5105400" y="36576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 baseline="0"/>
              <a:t>5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276600" y="2667000"/>
            <a:ext cx="1885950" cy="1504950"/>
            <a:chOff x="2064" y="1680"/>
            <a:chExt cx="1188" cy="948"/>
          </a:xfrm>
        </p:grpSpPr>
        <p:sp>
          <p:nvSpPr>
            <p:cNvPr id="15380" name="Freeform 22"/>
            <p:cNvSpPr>
              <a:spLocks/>
            </p:cNvSpPr>
            <p:nvPr/>
          </p:nvSpPr>
          <p:spPr bwMode="auto">
            <a:xfrm flipH="1">
              <a:off x="3120" y="2544"/>
              <a:ext cx="132" cy="84"/>
            </a:xfrm>
            <a:custGeom>
              <a:avLst/>
              <a:gdLst>
                <a:gd name="T0" fmla="*/ 0 w 132"/>
                <a:gd name="T1" fmla="*/ 0 h 84"/>
                <a:gd name="T2" fmla="*/ 132 w 132"/>
                <a:gd name="T3" fmla="*/ 84 h 84"/>
                <a:gd name="T4" fmla="*/ 0 60000 65536"/>
                <a:gd name="T5" fmla="*/ 0 60000 65536"/>
                <a:gd name="T6" fmla="*/ 0 w 132"/>
                <a:gd name="T7" fmla="*/ 0 h 84"/>
                <a:gd name="T8" fmla="*/ 132 w 132"/>
                <a:gd name="T9" fmla="*/ 84 h 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2" h="84">
                  <a:moveTo>
                    <a:pt x="0" y="0"/>
                  </a:moveTo>
                  <a:lnTo>
                    <a:pt x="132" y="8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5381" name="Freeform 23"/>
            <p:cNvSpPr>
              <a:spLocks/>
            </p:cNvSpPr>
            <p:nvPr/>
          </p:nvSpPr>
          <p:spPr bwMode="auto">
            <a:xfrm flipH="1">
              <a:off x="2064" y="1680"/>
              <a:ext cx="128" cy="80"/>
            </a:xfrm>
            <a:custGeom>
              <a:avLst/>
              <a:gdLst>
                <a:gd name="T0" fmla="*/ 0 w 128"/>
                <a:gd name="T1" fmla="*/ 0 h 80"/>
                <a:gd name="T2" fmla="*/ 128 w 128"/>
                <a:gd name="T3" fmla="*/ 80 h 80"/>
                <a:gd name="T4" fmla="*/ 0 60000 65536"/>
                <a:gd name="T5" fmla="*/ 0 60000 65536"/>
                <a:gd name="T6" fmla="*/ 0 w 128"/>
                <a:gd name="T7" fmla="*/ 0 h 80"/>
                <a:gd name="T8" fmla="*/ 128 w 128"/>
                <a:gd name="T9" fmla="*/ 80 h 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8" h="80">
                  <a:moveTo>
                    <a:pt x="0" y="0"/>
                  </a:moveTo>
                  <a:lnTo>
                    <a:pt x="128" y="8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5105400" y="36576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 baseline="0"/>
              <a:t>5</a:t>
            </a:r>
          </a:p>
        </p:txBody>
      </p:sp>
      <p:sp>
        <p:nvSpPr>
          <p:cNvPr id="15377" name="Text Box 25"/>
          <p:cNvSpPr txBox="1">
            <a:spLocks noChangeArrowheads="1"/>
          </p:cNvSpPr>
          <p:nvPr/>
        </p:nvSpPr>
        <p:spPr bwMode="auto">
          <a:xfrm>
            <a:off x="1143000" y="38862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 baseline="0"/>
              <a:t>4</a:t>
            </a: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1141413" y="3886200"/>
            <a:ext cx="382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 baseline="0"/>
              <a:t>4</a:t>
            </a:r>
          </a:p>
        </p:txBody>
      </p:sp>
      <p:sp>
        <p:nvSpPr>
          <p:cNvPr id="63515" name="Freeform 27"/>
          <p:cNvSpPr>
            <a:spLocks/>
          </p:cNvSpPr>
          <p:nvPr/>
        </p:nvSpPr>
        <p:spPr bwMode="auto">
          <a:xfrm>
            <a:off x="1206500" y="4800600"/>
            <a:ext cx="4730750" cy="85725"/>
          </a:xfrm>
          <a:custGeom>
            <a:avLst/>
            <a:gdLst>
              <a:gd name="T0" fmla="*/ 0 w 2980"/>
              <a:gd name="T1" fmla="*/ 2147483647 h 54"/>
              <a:gd name="T2" fmla="*/ 2147483647 w 2980"/>
              <a:gd name="T3" fmla="*/ 0 h 54"/>
              <a:gd name="T4" fmla="*/ 0 60000 65536"/>
              <a:gd name="T5" fmla="*/ 0 60000 65536"/>
              <a:gd name="T6" fmla="*/ 0 w 2980"/>
              <a:gd name="T7" fmla="*/ 0 h 54"/>
              <a:gd name="T8" fmla="*/ 2980 w 2980"/>
              <a:gd name="T9" fmla="*/ 54 h 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80" h="54">
                <a:moveTo>
                  <a:pt x="0" y="54"/>
                </a:moveTo>
                <a:lnTo>
                  <a:pt x="298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0.06267 -0.226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-1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333 -0.18889 " pathEditMode="relative" ptsTypes="AA">
                                      <p:cBhvr>
                                        <p:cTn id="40" dur="20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2" grpId="0" animBg="1"/>
      <p:bldP spid="63512" grpId="0"/>
      <p:bldP spid="63512" grpId="1"/>
      <p:bldP spid="63514" grpId="0"/>
      <p:bldP spid="635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9" y="197768"/>
            <a:ext cx="6512511" cy="92697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Фалес Милетский</a:t>
            </a:r>
            <a:endParaRPr lang="ru-RU" dirty="0"/>
          </a:p>
        </p:txBody>
      </p:sp>
      <p:pic>
        <p:nvPicPr>
          <p:cNvPr id="4" name="Picture 7" descr="Фалес - его биография и жизнеописа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6325" y="1124744"/>
            <a:ext cx="37338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609600" y="5029200"/>
            <a:ext cx="8229600" cy="119856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  <a:defRPr/>
            </a:pPr>
            <a:r>
              <a:rPr lang="ru-RU" sz="2800" dirty="0" smtClean="0"/>
              <a:t>                      «Отец философии»</a:t>
            </a:r>
          </a:p>
          <a:p>
            <a:pPr marL="45720" indent="0">
              <a:buNone/>
              <a:defRPr/>
            </a:pPr>
            <a:r>
              <a:rPr lang="ru-RU" sz="2800" dirty="0" smtClean="0"/>
              <a:t>                     624 до </a:t>
            </a:r>
            <a:r>
              <a:rPr lang="ru-RU" sz="2800" dirty="0" err="1" smtClean="0"/>
              <a:t>н.э</a:t>
            </a:r>
            <a:r>
              <a:rPr lang="ru-RU" sz="2800" dirty="0" smtClean="0"/>
              <a:t> – 548 до н.э.</a:t>
            </a:r>
          </a:p>
        </p:txBody>
      </p:sp>
    </p:spTree>
    <p:extLst>
      <p:ext uri="{BB962C8B-B14F-4D97-AF65-F5344CB8AC3E}">
        <p14:creationId xmlns:p14="http://schemas.microsoft.com/office/powerpoint/2010/main" val="220176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0246" name="i-main-pic" descr="Картинка 3 из 116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8600"/>
            <a:ext cx="8305800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459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ru-RU" sz="200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Считается, что именно Фалес «привез» геометрию из Египта и познакомил с ней греков. Его деятельность привлекла последователей и учеников, которые образовали милетскую школу. Считается, что с милетской школы начинается история европейской науки.</a:t>
            </a:r>
          </a:p>
        </p:txBody>
      </p:sp>
      <p:sp>
        <p:nvSpPr>
          <p:cNvPr id="10244" name="AutoShape 8" descr="i?id=40026319-03"/>
          <p:cNvSpPr>
            <a:spLocks noChangeAspect="1" noChangeArrowheads="1"/>
          </p:cNvSpPr>
          <p:nvPr/>
        </p:nvSpPr>
        <p:spPr bwMode="auto">
          <a:xfrm>
            <a:off x="155575" y="46038"/>
            <a:ext cx="13716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5" name="AutoShape 10" descr="i?id=40026319-03"/>
          <p:cNvSpPr>
            <a:spLocks noChangeAspect="1" noChangeArrowheads="1"/>
          </p:cNvSpPr>
          <p:nvPr/>
        </p:nvSpPr>
        <p:spPr bwMode="auto">
          <a:xfrm>
            <a:off x="155575" y="46038"/>
            <a:ext cx="13716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663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4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4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4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9220" name="Picture 8" descr="arton10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381000"/>
            <a:ext cx="4419600" cy="2817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i-main-pic" descr="Картинка 8 из 2745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3352800"/>
            <a:ext cx="4267200" cy="3200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2551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304800"/>
            <a:ext cx="4114800" cy="5826125"/>
          </a:xfrm>
        </p:spPr>
        <p:txBody>
          <a:bodyPr/>
          <a:lstStyle/>
          <a:p>
            <a:pPr eaLnBrk="1" hangingPunct="1">
              <a:defRPr/>
            </a:pPr>
            <a:endParaRPr lang="ru-RU" sz="2400" smtClean="0"/>
          </a:p>
          <a:p>
            <a:pPr eaLnBrk="1" hangingPunct="1">
              <a:defRPr/>
            </a:pPr>
            <a:endParaRPr lang="ru-RU" sz="2400" smtClean="0"/>
          </a:p>
          <a:p>
            <a:pPr eaLnBrk="1" hangingPunct="1">
              <a:defRPr/>
            </a:pPr>
            <a:r>
              <a:rPr lang="ru-RU" sz="2400" smtClean="0"/>
              <a:t>Легенда рассказывает о том, что Фалес, будучи в Египте, поразил фараона Амасиса тем, что сумел точно установить высоту пирамиды, дождавшись момента, когда длина тени палки становится равной её высоте, и тогда измерил длину тени пирамиды.</a:t>
            </a:r>
          </a:p>
        </p:txBody>
      </p:sp>
    </p:spTree>
    <p:extLst>
      <p:ext uri="{BB962C8B-B14F-4D97-AF65-F5344CB8AC3E}">
        <p14:creationId xmlns:p14="http://schemas.microsoft.com/office/powerpoint/2010/main" val="2221358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92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8" grpId="0"/>
      <p:bldP spid="4925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5124" name="i-main-pic" descr="Картинка 40 из 5405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28600"/>
            <a:ext cx="83820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28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ru-RU" sz="2800" smtClean="0"/>
          </a:p>
          <a:p>
            <a:pPr eaLnBrk="1" hangingPunct="1">
              <a:lnSpc>
                <a:spcPct val="90000"/>
              </a:lnSpc>
              <a:defRPr/>
            </a:pPr>
            <a:endParaRPr lang="ru-RU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Есть одна точная дата, связанная с жизнью Фалеса, — 585 до н. э., когда в Милете было солнечное затмение, которое он предсказал.</a:t>
            </a:r>
          </a:p>
        </p:txBody>
      </p:sp>
    </p:spTree>
    <p:extLst>
      <p:ext uri="{BB962C8B-B14F-4D97-AF65-F5344CB8AC3E}">
        <p14:creationId xmlns:p14="http://schemas.microsoft.com/office/powerpoint/2010/main" val="30476980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4" grpId="0"/>
      <p:bldP spid="48128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6388" name="Picture 7" descr="i?id=9693126-1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381000"/>
            <a:ext cx="6400800" cy="3408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688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Считается, что Фалес «открыл» для греков созвездие Малой Медведицы как путеводный инструмент; ранее этим созвездием пользовались финикийцы. </a:t>
            </a:r>
          </a:p>
        </p:txBody>
      </p:sp>
    </p:spTree>
    <p:extLst>
      <p:ext uri="{BB962C8B-B14F-4D97-AF65-F5344CB8AC3E}">
        <p14:creationId xmlns:p14="http://schemas.microsoft.com/office/powerpoint/2010/main" val="402969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4" grpId="0"/>
      <p:bldP spid="50688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Но одна из важнейших заслуг Фалеса в том, что </a:t>
            </a:r>
            <a:r>
              <a:rPr lang="ru-RU" sz="2400" dirty="0" smtClean="0"/>
              <a:t>ему приписываются многие</a:t>
            </a:r>
            <a:r>
              <a:rPr lang="ru-RU" sz="2400" dirty="0" smtClean="0"/>
              <a:t> </a:t>
            </a:r>
            <a:r>
              <a:rPr lang="ru-RU" sz="2400" dirty="0" smtClean="0"/>
              <a:t>геометрические теоремы</a:t>
            </a:r>
            <a:r>
              <a:rPr lang="ru-RU" dirty="0" smtClean="0"/>
              <a:t> 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3540125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круг делится диаметром пополам;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в равнобедренном треугольнике углы при основании равны;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при пересечении двух прямых образуемые ими вертикальные углы равны;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два треугольника равны, если два угла и сторона одного из них равны двум углам и соответствующей стороне другого.</a:t>
            </a:r>
          </a:p>
        </p:txBody>
      </p:sp>
    </p:spTree>
    <p:extLst>
      <p:ext uri="{BB962C8B-B14F-4D97-AF65-F5344CB8AC3E}">
        <p14:creationId xmlns:p14="http://schemas.microsoft.com/office/powerpoint/2010/main" val="178366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3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3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3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3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1104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№ 384</a:t>
            </a:r>
          </a:p>
        </p:txBody>
      </p:sp>
      <p:sp>
        <p:nvSpPr>
          <p:cNvPr id="8195" name="Freeform 3"/>
          <p:cNvSpPr>
            <a:spLocks/>
          </p:cNvSpPr>
          <p:nvPr/>
        </p:nvSpPr>
        <p:spPr bwMode="auto">
          <a:xfrm>
            <a:off x="609600" y="2438400"/>
            <a:ext cx="4038600" cy="2387600"/>
          </a:xfrm>
          <a:custGeom>
            <a:avLst/>
            <a:gdLst>
              <a:gd name="T0" fmla="*/ 0 w 2544"/>
              <a:gd name="T1" fmla="*/ 2147483647 h 1504"/>
              <a:gd name="T2" fmla="*/ 2147483647 w 2544"/>
              <a:gd name="T3" fmla="*/ 0 h 1504"/>
              <a:gd name="T4" fmla="*/ 2147483647 w 2544"/>
              <a:gd name="T5" fmla="*/ 2147483647 h 1504"/>
              <a:gd name="T6" fmla="*/ 0 w 2544"/>
              <a:gd name="T7" fmla="*/ 2147483647 h 1504"/>
              <a:gd name="T8" fmla="*/ 0 60000 65536"/>
              <a:gd name="T9" fmla="*/ 0 60000 65536"/>
              <a:gd name="T10" fmla="*/ 0 60000 65536"/>
              <a:gd name="T11" fmla="*/ 0 60000 65536"/>
              <a:gd name="T12" fmla="*/ 0 w 2544"/>
              <a:gd name="T13" fmla="*/ 0 h 1504"/>
              <a:gd name="T14" fmla="*/ 2544 w 2544"/>
              <a:gd name="T15" fmla="*/ 1504 h 15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44" h="1504">
                <a:moveTo>
                  <a:pt x="0" y="1504"/>
                </a:moveTo>
                <a:lnTo>
                  <a:pt x="1032" y="0"/>
                </a:lnTo>
                <a:lnTo>
                  <a:pt x="2544" y="1456"/>
                </a:lnTo>
                <a:lnTo>
                  <a:pt x="0" y="1504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5540" name="Freeform 4"/>
          <p:cNvSpPr>
            <a:spLocks/>
          </p:cNvSpPr>
          <p:nvPr/>
        </p:nvSpPr>
        <p:spPr bwMode="auto">
          <a:xfrm>
            <a:off x="2603500" y="4762500"/>
            <a:ext cx="1752600" cy="1701800"/>
          </a:xfrm>
          <a:custGeom>
            <a:avLst/>
            <a:gdLst>
              <a:gd name="T0" fmla="*/ 0 w 1104"/>
              <a:gd name="T1" fmla="*/ 0 h 1072"/>
              <a:gd name="T2" fmla="*/ 2147483647 w 1104"/>
              <a:gd name="T3" fmla="*/ 2147483647 h 1072"/>
              <a:gd name="T4" fmla="*/ 0 60000 65536"/>
              <a:gd name="T5" fmla="*/ 0 60000 65536"/>
              <a:gd name="T6" fmla="*/ 0 w 1104"/>
              <a:gd name="T7" fmla="*/ 0 h 1072"/>
              <a:gd name="T8" fmla="*/ 1104 w 1104"/>
              <a:gd name="T9" fmla="*/ 1072 h 10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04" h="1072">
                <a:moveTo>
                  <a:pt x="0" y="0"/>
                </a:moveTo>
                <a:lnTo>
                  <a:pt x="1104" y="107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5541" name="Freeform 5"/>
          <p:cNvSpPr>
            <a:spLocks/>
          </p:cNvSpPr>
          <p:nvPr/>
        </p:nvSpPr>
        <p:spPr bwMode="auto">
          <a:xfrm>
            <a:off x="2247900" y="2438400"/>
            <a:ext cx="1257300" cy="1219200"/>
          </a:xfrm>
          <a:custGeom>
            <a:avLst/>
            <a:gdLst>
              <a:gd name="T0" fmla="*/ 0 w 792"/>
              <a:gd name="T1" fmla="*/ 0 h 768"/>
              <a:gd name="T2" fmla="*/ 2147483647 w 792"/>
              <a:gd name="T3" fmla="*/ 2147483647 h 768"/>
              <a:gd name="T4" fmla="*/ 0 60000 65536"/>
              <a:gd name="T5" fmla="*/ 0 60000 65536"/>
              <a:gd name="T6" fmla="*/ 0 w 792"/>
              <a:gd name="T7" fmla="*/ 0 h 768"/>
              <a:gd name="T8" fmla="*/ 792 w 792"/>
              <a:gd name="T9" fmla="*/ 768 h 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92" h="768">
                <a:moveTo>
                  <a:pt x="0" y="0"/>
                </a:moveTo>
                <a:lnTo>
                  <a:pt x="792" y="76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5542" name="Freeform 6"/>
          <p:cNvSpPr>
            <a:spLocks/>
          </p:cNvSpPr>
          <p:nvPr/>
        </p:nvSpPr>
        <p:spPr bwMode="auto">
          <a:xfrm>
            <a:off x="723900" y="2514600"/>
            <a:ext cx="1473200" cy="2133600"/>
          </a:xfrm>
          <a:custGeom>
            <a:avLst/>
            <a:gdLst>
              <a:gd name="T0" fmla="*/ 2147483647 w 928"/>
              <a:gd name="T1" fmla="*/ 0 h 1344"/>
              <a:gd name="T2" fmla="*/ 0 w 928"/>
              <a:gd name="T3" fmla="*/ 2147483647 h 1344"/>
              <a:gd name="T4" fmla="*/ 0 60000 65536"/>
              <a:gd name="T5" fmla="*/ 0 60000 65536"/>
              <a:gd name="T6" fmla="*/ 0 w 928"/>
              <a:gd name="T7" fmla="*/ 0 h 1344"/>
              <a:gd name="T8" fmla="*/ 928 w 928"/>
              <a:gd name="T9" fmla="*/ 1344 h 13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8" h="1344">
                <a:moveTo>
                  <a:pt x="928" y="0"/>
                </a:moveTo>
                <a:lnTo>
                  <a:pt x="0" y="1344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8600" y="4673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А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133600" y="2006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В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724400" y="4521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С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3886200" y="5715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400" baseline="0" dirty="0"/>
              <a:t>D</a:t>
            </a:r>
            <a:endParaRPr lang="ru-RU" altLang="ru-RU" sz="2400" baseline="0" dirty="0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>
            <a:off x="1752600" y="29210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14400" y="3073400"/>
            <a:ext cx="609600" cy="1219200"/>
            <a:chOff x="576" y="1936"/>
            <a:chExt cx="384" cy="768"/>
          </a:xfrm>
        </p:grpSpPr>
        <p:sp>
          <p:nvSpPr>
            <p:cNvPr id="8227" name="Oval 13"/>
            <p:cNvSpPr>
              <a:spLocks noChangeArrowheads="1"/>
            </p:cNvSpPr>
            <p:nvPr/>
          </p:nvSpPr>
          <p:spPr bwMode="auto">
            <a:xfrm>
              <a:off x="864" y="222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228" name="Text Box 14"/>
            <p:cNvSpPr txBox="1">
              <a:spLocks noChangeArrowheads="1"/>
            </p:cNvSpPr>
            <p:nvPr/>
          </p:nvSpPr>
          <p:spPr bwMode="auto">
            <a:xfrm>
              <a:off x="672" y="1936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400" baseline="0"/>
                <a:t>М</a:t>
              </a:r>
            </a:p>
          </p:txBody>
        </p:sp>
        <p:sp>
          <p:nvSpPr>
            <p:cNvPr id="8229" name="Line 15"/>
            <p:cNvSpPr>
              <a:spLocks noChangeShapeType="1"/>
            </p:cNvSpPr>
            <p:nvPr/>
          </p:nvSpPr>
          <p:spPr bwMode="auto">
            <a:xfrm>
              <a:off x="576" y="2608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2362200" y="4749800"/>
            <a:ext cx="404813" cy="533400"/>
            <a:chOff x="1488" y="2992"/>
            <a:chExt cx="255" cy="336"/>
          </a:xfrm>
        </p:grpSpPr>
        <p:sp>
          <p:nvSpPr>
            <p:cNvPr id="8213" name="Text Box 33"/>
            <p:cNvSpPr txBox="1">
              <a:spLocks noChangeArrowheads="1"/>
            </p:cNvSpPr>
            <p:nvPr/>
          </p:nvSpPr>
          <p:spPr bwMode="auto">
            <a:xfrm>
              <a:off x="1488" y="304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2400" baseline="0"/>
                <a:t>N</a:t>
              </a:r>
              <a:endParaRPr lang="ru-RU" altLang="ru-RU" sz="2400" baseline="0"/>
            </a:p>
          </p:txBody>
        </p:sp>
        <p:sp>
          <p:nvSpPr>
            <p:cNvPr id="8214" name="Oval 34"/>
            <p:cNvSpPr>
              <a:spLocks noChangeArrowheads="1"/>
            </p:cNvSpPr>
            <p:nvPr/>
          </p:nvSpPr>
          <p:spPr bwMode="auto">
            <a:xfrm>
              <a:off x="1632" y="29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8210" name="Text Box 35"/>
          <p:cNvSpPr txBox="1">
            <a:spLocks noChangeArrowheads="1"/>
          </p:cNvSpPr>
          <p:nvPr/>
        </p:nvSpPr>
        <p:spPr bwMode="auto">
          <a:xfrm>
            <a:off x="1752600" y="152400"/>
            <a:ext cx="7239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Через середину М стороны АВ треугольника АВС проведена прямая, параллельная стороне ВС. Эта прямая пересекает сторону АС в точке </a:t>
            </a:r>
            <a:r>
              <a:rPr lang="en-US" altLang="ru-RU" sz="2400" baseline="0"/>
              <a:t>N</a:t>
            </a:r>
            <a:r>
              <a:rPr lang="ru-RU" altLang="ru-RU" sz="2400" baseline="0"/>
              <a:t>. Докажите, что </a:t>
            </a:r>
            <a:r>
              <a:rPr lang="en-US" altLang="ru-RU" sz="2400" baseline="0"/>
              <a:t>AN = NC</a:t>
            </a:r>
            <a:r>
              <a:rPr lang="ru-RU" altLang="ru-RU" sz="2400" baseline="0"/>
              <a:t>.</a:t>
            </a:r>
          </a:p>
        </p:txBody>
      </p:sp>
      <p:sp>
        <p:nvSpPr>
          <p:cNvPr id="65572" name="Line 36"/>
          <p:cNvSpPr>
            <a:spLocks noChangeShapeType="1"/>
          </p:cNvSpPr>
          <p:nvPr/>
        </p:nvSpPr>
        <p:spPr bwMode="auto">
          <a:xfrm>
            <a:off x="1752600" y="28956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73" name="Text Box 37"/>
          <p:cNvSpPr txBox="1">
            <a:spLocks noChangeArrowheads="1"/>
          </p:cNvSpPr>
          <p:nvPr/>
        </p:nvSpPr>
        <p:spPr bwMode="auto">
          <a:xfrm>
            <a:off x="4876800" y="5410200"/>
            <a:ext cx="396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aseline="0"/>
              <a:t>Эта задача поможет нам доказать теорему Фалеса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09167 0.1666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1.11111E-6 L 0.29167 0.27778 " pathEditMode="relative" ptsTypes="AA">
                                      <p:cBhvr>
                                        <p:cTn id="33" dur="2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26667 0.34445 " pathEditMode="relative" ptsTypes="AA">
                                      <p:cBhvr>
                                        <p:cTn id="57" dur="2000" fill="hold"/>
                                        <p:tgtEl>
                                          <p:spTgt spid="65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5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5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nimBg="1"/>
      <p:bldP spid="65541" grpId="0" animBg="1"/>
      <p:bldP spid="65542" grpId="0" animBg="1"/>
      <p:bldP spid="65546" grpId="0"/>
      <p:bldP spid="65547" grpId="0" animBg="1"/>
      <p:bldP spid="65572" grpId="0" animBg="1"/>
      <p:bldP spid="65572" grpId="1" animBg="1"/>
      <p:bldP spid="65573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</TotalTime>
  <Words>744</Words>
  <Application>Microsoft Office PowerPoint</Application>
  <PresentationFormat>Экран (4:3)</PresentationFormat>
  <Paragraphs>132</Paragraphs>
  <Slides>20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Презентация PowerPoint</vt:lpstr>
      <vt:lpstr>   Разделите отрезок на две, четыре, три равные части с помощью циркуля   </vt:lpstr>
      <vt:lpstr>Фалес Милетский</vt:lpstr>
      <vt:lpstr>Презентация PowerPoint</vt:lpstr>
      <vt:lpstr>Презентация PowerPoint</vt:lpstr>
      <vt:lpstr>Презентация PowerPoint</vt:lpstr>
      <vt:lpstr>Презентация PowerPoint</vt:lpstr>
      <vt:lpstr>Но одна из важнейших заслуг Фалеса в том, что ему приписываются многие геометрические теоремы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ПОДВЕДЕНИЕ ИТОГОВ УРОКА   Вот и подошел к концу наш урок. Давайте подведем итоги.   - С какой теоремой вы сегодня познакомились? - На сколько частей вы теперь можете разделить данный отрезок? Собрать из кусочков Теорему Фалеса. </vt:lpstr>
      <vt:lpstr>Домашнее задание</vt:lpstr>
      <vt:lpstr>Информационные ресурсы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Fender</dc:creator>
  <cp:lastModifiedBy>Первоклассник</cp:lastModifiedBy>
  <cp:revision>67</cp:revision>
  <cp:lastPrinted>1601-01-01T00:00:00Z</cp:lastPrinted>
  <dcterms:created xsi:type="dcterms:W3CDTF">1601-01-01T00:00:00Z</dcterms:created>
  <dcterms:modified xsi:type="dcterms:W3CDTF">2014-10-19T15:48:45Z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