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2" r:id="rId4"/>
    <p:sldId id="263" r:id="rId5"/>
    <p:sldId id="281" r:id="rId6"/>
    <p:sldId id="285" r:id="rId7"/>
    <p:sldId id="272" r:id="rId8"/>
    <p:sldId id="269" r:id="rId9"/>
    <p:sldId id="282" r:id="rId10"/>
    <p:sldId id="271" r:id="rId11"/>
    <p:sldId id="283" r:id="rId12"/>
    <p:sldId id="270" r:id="rId13"/>
    <p:sldId id="284" r:id="rId14"/>
    <p:sldId id="275" r:id="rId15"/>
    <p:sldId id="276" r:id="rId16"/>
    <p:sldId id="278" r:id="rId17"/>
    <p:sldId id="279" r:id="rId18"/>
    <p:sldId id="257" r:id="rId19"/>
    <p:sldId id="303" r:id="rId20"/>
    <p:sldId id="304" r:id="rId21"/>
    <p:sldId id="305" r:id="rId22"/>
    <p:sldId id="258" r:id="rId23"/>
    <p:sldId id="259" r:id="rId24"/>
    <p:sldId id="260" r:id="rId25"/>
    <p:sldId id="296" r:id="rId26"/>
    <p:sldId id="297" r:id="rId27"/>
    <p:sldId id="299" r:id="rId28"/>
    <p:sldId id="30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27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785E5-08A2-4A77-8097-FEC2B4E6F3A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E5A1-EFB1-446C-BAA9-00CC7C0C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789F-ECB0-4CC2-901E-07B89FFC9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1"/>
            <a:ext cx="6072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j-lt"/>
                <a:ea typeface="Times New Roman" pitchFamily="18" charset="0"/>
                <a:cs typeface="Arial" pitchFamily="34" charset="0"/>
              </a:rPr>
              <a:t>Определить вид треугольника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113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30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72°; 53°; 55°;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66°;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90°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24°;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96°; 25°; 60°;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64304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Определить вид треугольника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2357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en-US" sz="3200" dirty="0" smtClean="0"/>
              <a:t>1  </a:t>
            </a:r>
            <a:r>
              <a:rPr lang="ru-RU" sz="3200" dirty="0" smtClean="0"/>
              <a:t>ряд</a:t>
            </a:r>
            <a:endParaRPr lang="en-US" sz="3200" dirty="0" smtClean="0"/>
          </a:p>
          <a:p>
            <a:r>
              <a:rPr lang="ru-RU" sz="3200" dirty="0" smtClean="0"/>
              <a:t>АВ=4см6мм</a:t>
            </a:r>
          </a:p>
          <a:p>
            <a:r>
              <a:rPr lang="ru-RU" sz="3200" dirty="0" smtClean="0"/>
              <a:t>ВС=0,06 м</a:t>
            </a:r>
          </a:p>
          <a:p>
            <a:r>
              <a:rPr lang="ru-RU" sz="3200" dirty="0" smtClean="0"/>
              <a:t>АС=46мм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3143248"/>
            <a:ext cx="25003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2 ряд АВ=5см3мм</a:t>
            </a:r>
          </a:p>
          <a:p>
            <a:r>
              <a:rPr lang="ru-RU" sz="3200" dirty="0" smtClean="0"/>
              <a:t>ВС=0,53дм</a:t>
            </a:r>
          </a:p>
          <a:p>
            <a:r>
              <a:rPr lang="ru-RU" sz="3200" dirty="0" smtClean="0"/>
              <a:t>АС=53мм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1785926"/>
            <a:ext cx="2071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3200" dirty="0" smtClean="0"/>
              <a:t>3 ряд АВ=0,5м</a:t>
            </a:r>
          </a:p>
          <a:p>
            <a:r>
              <a:rPr lang="ru-RU" sz="3200" dirty="0" smtClean="0"/>
              <a:t>ВС=40см</a:t>
            </a:r>
          </a:p>
          <a:p>
            <a:r>
              <a:rPr lang="ru-RU" sz="3200" dirty="0" smtClean="0"/>
              <a:t>АС=3дм</a:t>
            </a:r>
            <a:endParaRPr lang="ru-RU" sz="32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64304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0298" y="5857892"/>
            <a:ext cx="521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АВ= 10м, ВС = 60см, АС=8дм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Определить вид треугольника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5" y="1500174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АВ=4см6мм</a:t>
            </a:r>
          </a:p>
          <a:p>
            <a:r>
              <a:rPr lang="ru-RU" sz="2800" dirty="0" smtClean="0"/>
              <a:t>ВС=0,06 м</a:t>
            </a:r>
          </a:p>
          <a:p>
            <a:r>
              <a:rPr lang="ru-RU" sz="2800" dirty="0" smtClean="0"/>
              <a:t>АС=46мм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1428737"/>
            <a:ext cx="22145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АВ=5см3мм</a:t>
            </a:r>
          </a:p>
          <a:p>
            <a:r>
              <a:rPr lang="ru-RU" sz="2800" dirty="0" smtClean="0"/>
              <a:t>ВС=0,53дм</a:t>
            </a:r>
          </a:p>
          <a:p>
            <a:r>
              <a:rPr lang="ru-RU" sz="2800" dirty="0" smtClean="0"/>
              <a:t>АС=53мм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1500175"/>
            <a:ext cx="1651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АВ=0,5м</a:t>
            </a:r>
          </a:p>
          <a:p>
            <a:r>
              <a:rPr lang="ru-RU" sz="2800" dirty="0" smtClean="0"/>
              <a:t>ВС=40см</a:t>
            </a:r>
          </a:p>
          <a:p>
            <a:r>
              <a:rPr lang="ru-RU" sz="2800" dirty="0" smtClean="0"/>
              <a:t>АС=3дм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214687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АВ=АС= 4,6 см</a:t>
            </a:r>
          </a:p>
          <a:p>
            <a:r>
              <a:rPr lang="ru-RU" sz="2400" dirty="0" smtClean="0"/>
              <a:t>равнобедренный</a:t>
            </a:r>
          </a:p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472" y="4214818"/>
            <a:ext cx="2143140" cy="2428892"/>
          </a:xfrm>
          <a:prstGeom prst="triangle">
            <a:avLst>
              <a:gd name="adj" fmla="val 512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3286125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АВ=ВС=АС=53мм</a:t>
            </a:r>
          </a:p>
          <a:p>
            <a:r>
              <a:rPr lang="ru-RU" sz="2800" dirty="0" smtClean="0"/>
              <a:t>равносторонний</a:t>
            </a:r>
            <a:endParaRPr lang="ru-RU" sz="28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500430" y="4500570"/>
            <a:ext cx="2428892" cy="2071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000504"/>
            <a:ext cx="2214578" cy="35719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429133"/>
            <a:ext cx="2000264" cy="357190"/>
          </a:xfrm>
          <a:prstGeom prst="rect">
            <a:avLst/>
          </a:prstGeom>
          <a:noFill/>
        </p:spPr>
      </p:pic>
      <p:sp>
        <p:nvSpPr>
          <p:cNvPr id="15" name="Прямоугольный треугольник 14"/>
          <p:cNvSpPr/>
          <p:nvPr/>
        </p:nvSpPr>
        <p:spPr>
          <a:xfrm>
            <a:off x="6572264" y="4857760"/>
            <a:ext cx="2214578" cy="171451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2714621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АВ=5дм, гипотенуза  ВС=4дм, АС=3дм - катеты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 rot="17499769">
            <a:off x="869195" y="5275278"/>
            <a:ext cx="102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боковая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4177242">
            <a:off x="1465354" y="5452496"/>
            <a:ext cx="125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боковая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1071531" y="6287599"/>
            <a:ext cx="128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215206" y="62865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катет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204586" y="5423192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катет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 rot="13251807" flipV="1">
            <a:off x="6942671" y="5748799"/>
            <a:ext cx="151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гипотенуза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5" grpId="0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Построить    АВС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1 ряд</a:t>
            </a:r>
          </a:p>
          <a:p>
            <a:pPr algn="ctr"/>
            <a:r>
              <a:rPr lang="ru-RU" sz="2800" dirty="0" smtClean="0"/>
              <a:t>по двум сторонам и</a:t>
            </a:r>
          </a:p>
          <a:p>
            <a:pPr algn="ctr"/>
            <a:r>
              <a:rPr lang="ru-RU" sz="2800" dirty="0" smtClean="0"/>
              <a:t> углу между ними</a:t>
            </a:r>
          </a:p>
          <a:p>
            <a:pPr algn="ctr"/>
            <a:r>
              <a:rPr lang="ru-RU" sz="2800" dirty="0" smtClean="0"/>
              <a:t>АВ = 7 см</a:t>
            </a:r>
          </a:p>
          <a:p>
            <a:pPr algn="ctr"/>
            <a:r>
              <a:rPr lang="ru-RU" sz="2800" dirty="0" smtClean="0"/>
              <a:t>АС = 6 см </a:t>
            </a:r>
          </a:p>
          <a:p>
            <a:pPr algn="ctr"/>
            <a:r>
              <a:rPr lang="ru-RU" sz="2800" dirty="0" smtClean="0"/>
              <a:t>∟А = 120</a:t>
            </a:r>
            <a:r>
              <a:rPr lang="ru-RU" sz="2800" baseline="30000" dirty="0" smtClean="0"/>
              <a:t>0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5008" y="1571612"/>
            <a:ext cx="32147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3 ряд</a:t>
            </a:r>
          </a:p>
          <a:p>
            <a:pPr algn="ctr"/>
            <a:r>
              <a:rPr lang="ru-RU" sz="2800" dirty="0" smtClean="0"/>
              <a:t>по трём сторонам</a:t>
            </a:r>
          </a:p>
          <a:p>
            <a:pPr algn="ctr"/>
            <a:r>
              <a:rPr lang="ru-RU" sz="2800" dirty="0" smtClean="0"/>
              <a:t>АВ = 5 см</a:t>
            </a:r>
          </a:p>
          <a:p>
            <a:pPr algn="ctr"/>
            <a:r>
              <a:rPr lang="ru-RU" sz="2800" dirty="0" smtClean="0"/>
              <a:t>АС = 4 см</a:t>
            </a:r>
          </a:p>
          <a:p>
            <a:pPr algn="ctr"/>
            <a:r>
              <a:rPr lang="ru-RU" sz="2800" dirty="0" smtClean="0"/>
              <a:t>ВС = 3 см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4214819"/>
            <a:ext cx="3714776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2 ряд</a:t>
            </a:r>
          </a:p>
          <a:p>
            <a:pPr algn="ctr"/>
            <a:r>
              <a:rPr lang="ru-RU" sz="2800" dirty="0" smtClean="0"/>
              <a:t>по стороне и двум</a:t>
            </a:r>
          </a:p>
          <a:p>
            <a:pPr algn="ctr"/>
            <a:r>
              <a:rPr lang="ru-RU" sz="2800" dirty="0" smtClean="0"/>
              <a:t> прилежащим углам</a:t>
            </a:r>
          </a:p>
          <a:p>
            <a:pPr algn="ctr"/>
            <a:r>
              <a:rPr lang="ru-RU" sz="2800" dirty="0" smtClean="0"/>
              <a:t>АВ = 6 см</a:t>
            </a:r>
          </a:p>
          <a:p>
            <a:pPr algn="ctr"/>
            <a:r>
              <a:rPr lang="ru-RU" sz="2800" dirty="0" smtClean="0"/>
              <a:t>∟А =75</a:t>
            </a:r>
            <a:r>
              <a:rPr lang="ru-RU" sz="2800" baseline="30000" dirty="0" smtClean="0"/>
              <a:t>0 </a:t>
            </a:r>
            <a:r>
              <a:rPr lang="ru-RU" sz="2800" dirty="0" smtClean="0"/>
              <a:t>; ∟В = 40</a:t>
            </a:r>
            <a:r>
              <a:rPr lang="ru-RU" sz="2800" baseline="30000" dirty="0" smtClean="0"/>
              <a:t>0</a:t>
            </a:r>
          </a:p>
          <a:p>
            <a:pPr algn="ctr"/>
            <a:endParaRPr lang="ru-RU" sz="2800" baseline="30000" dirty="0" smtClean="0"/>
          </a:p>
          <a:p>
            <a:pPr algn="ctr"/>
            <a:endParaRPr lang="ru-RU" sz="2800" baseline="300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43372" y="857232"/>
            <a:ext cx="214314" cy="2143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1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0"/>
            <a:ext cx="192879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2592387" cy="7207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Ответ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357686" y="5786454"/>
          <a:ext cx="2246312" cy="733425"/>
        </p:xfrm>
        <a:graphic>
          <a:graphicData uri="http://schemas.openxmlformats.org/presentationml/2006/ole">
            <p:oleObj spid="_x0000_s52226" name="Формула" r:id="rId3" imgW="622080" imgH="203040" progId="Equation.3">
              <p:embed/>
            </p:oleObj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563938" y="2060575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0</a:t>
            </a:r>
            <a:r>
              <a:rPr lang="en-US" sz="2800" b="1" baseline="30000" dirty="0">
                <a:latin typeface="Times New Roman" pitchFamily="18" charset="0"/>
              </a:rPr>
              <a:t>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32138" y="494188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7088" y="188913"/>
            <a:ext cx="5387986" cy="684213"/>
            <a:chOff x="521" y="119"/>
            <a:chExt cx="5035" cy="431"/>
          </a:xfrm>
        </p:grpSpPr>
        <p:sp>
          <p:nvSpPr>
            <p:cNvPr id="10257" name="Rectangle 8"/>
            <p:cNvSpPr>
              <a:spLocks noChangeArrowheads="1"/>
            </p:cNvSpPr>
            <p:nvPr/>
          </p:nvSpPr>
          <p:spPr bwMode="auto">
            <a:xfrm>
              <a:off x="521" y="119"/>
              <a:ext cx="5035" cy="4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</a:rPr>
                <a:t>Найти: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ru-RU" sz="3200" b="1" i="1" dirty="0" smtClean="0">
                  <a:latin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</a:rPr>
                <a:t> </a:t>
              </a:r>
              <a:endParaRPr lang="en-US" sz="3600" b="1" i="1" dirty="0">
                <a:latin typeface="Times New Roman" pitchFamily="18" charset="0"/>
              </a:endParaRPr>
            </a:p>
          </p:txBody>
        </p:sp>
        <p:graphicFrame>
          <p:nvGraphicFramePr>
            <p:cNvPr id="10243" name="Object 9"/>
            <p:cNvGraphicFramePr>
              <a:graphicFrameLocks noChangeAspect="1"/>
            </p:cNvGraphicFramePr>
            <p:nvPr/>
          </p:nvGraphicFramePr>
          <p:xfrm>
            <a:off x="1995" y="180"/>
            <a:ext cx="785" cy="370"/>
          </p:xfrm>
          <a:graphic>
            <a:graphicData uri="http://schemas.openxmlformats.org/presentationml/2006/ole">
              <p:oleObj spid="_x0000_s52227" name="Формула" r:id="rId4" imgW="279360" imgH="177480" progId="Equation.3">
                <p:embed/>
              </p:oleObj>
            </a:graphicData>
          </a:graphic>
        </p:graphicFrame>
      </p:grpSp>
      <p:pic>
        <p:nvPicPr>
          <p:cNvPr id="10250" name="Picture 11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0"/>
            <a:ext cx="185735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203575" y="9080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6011863" y="4941888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0253" name="Freeform 15"/>
          <p:cNvSpPr>
            <a:spLocks/>
          </p:cNvSpPr>
          <p:nvPr/>
        </p:nvSpPr>
        <p:spPr bwMode="auto">
          <a:xfrm>
            <a:off x="3563938" y="4797425"/>
            <a:ext cx="254000" cy="215900"/>
          </a:xfrm>
          <a:custGeom>
            <a:avLst/>
            <a:gdLst>
              <a:gd name="T0" fmla="*/ 0 w 160"/>
              <a:gd name="T1" fmla="*/ 0 h 136"/>
              <a:gd name="T2" fmla="*/ 160 w 160"/>
              <a:gd name="T3" fmla="*/ 0 h 136"/>
              <a:gd name="T4" fmla="*/ 160 w 160"/>
              <a:gd name="T5" fmla="*/ 136 h 136"/>
              <a:gd name="T6" fmla="*/ 0 60000 65536"/>
              <a:gd name="T7" fmla="*/ 0 60000 65536"/>
              <a:gd name="T8" fmla="*/ 0 60000 65536"/>
              <a:gd name="T9" fmla="*/ 0 w 160"/>
              <a:gd name="T10" fmla="*/ 0 h 136"/>
              <a:gd name="T11" fmla="*/ 160 w 16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36">
                <a:moveTo>
                  <a:pt x="0" y="0"/>
                </a:moveTo>
                <a:lnTo>
                  <a:pt x="160" y="0"/>
                </a:lnTo>
                <a:lnTo>
                  <a:pt x="160" y="136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AutoShape 21"/>
          <p:cNvSpPr>
            <a:spLocks noChangeArrowheads="1"/>
          </p:cNvSpPr>
          <p:nvPr/>
        </p:nvSpPr>
        <p:spPr bwMode="auto">
          <a:xfrm>
            <a:off x="3563938" y="1341438"/>
            <a:ext cx="2520950" cy="3673475"/>
          </a:xfrm>
          <a:prstGeom prst="rtTriangl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22"/>
          <p:cNvSpPr>
            <a:spLocks noChangeArrowheads="1"/>
          </p:cNvSpPr>
          <p:nvPr/>
        </p:nvSpPr>
        <p:spPr bwMode="auto">
          <a:xfrm rot="-6821616">
            <a:off x="3651250" y="1773238"/>
            <a:ext cx="206375" cy="377825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292725" y="4365625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571868" y="1357298"/>
            <a:ext cx="2520950" cy="3673475"/>
          </a:xfrm>
          <a:prstGeom prst="rtTriangl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4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4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2592387" cy="7207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Ответ</a:t>
            </a:r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924300" y="5084763"/>
          <a:ext cx="3240088" cy="1495425"/>
        </p:xfrm>
        <a:graphic>
          <a:graphicData uri="http://schemas.openxmlformats.org/presentationml/2006/ole">
            <p:oleObj spid="_x0000_s53250" name="Формула" r:id="rId3" imgW="990360" imgH="457200" progId="Equation.3">
              <p:embed/>
            </p:oleObj>
          </a:graphicData>
        </a:graphic>
      </p:graphicFrame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284663" y="2781300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</a:rPr>
              <a:t>0</a:t>
            </a:r>
            <a:r>
              <a:rPr lang="en-US" sz="2800" b="1" baseline="30000">
                <a:latin typeface="Times New Roman" pitchFamily="18" charset="0"/>
              </a:rPr>
              <a:t>0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472" y="214290"/>
            <a:ext cx="6388118" cy="1000132"/>
            <a:chOff x="521" y="119"/>
            <a:chExt cx="5035" cy="470"/>
          </a:xfrm>
        </p:grpSpPr>
        <p:sp>
          <p:nvSpPr>
            <p:cNvPr id="11288" name="Rectangle 8"/>
            <p:cNvSpPr>
              <a:spLocks noChangeArrowheads="1"/>
            </p:cNvSpPr>
            <p:nvPr/>
          </p:nvSpPr>
          <p:spPr bwMode="auto">
            <a:xfrm>
              <a:off x="521" y="119"/>
              <a:ext cx="5035" cy="4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200" b="1">
                  <a:latin typeface="Times New Roman" pitchFamily="18" charset="0"/>
                </a:rPr>
                <a:t>Найти:</a:t>
              </a:r>
              <a:r>
                <a:rPr lang="ru-RU" sz="3200" b="1" i="1">
                  <a:latin typeface="Times New Roman" pitchFamily="18" charset="0"/>
                </a:rPr>
                <a:t> </a:t>
              </a:r>
              <a:r>
                <a:rPr lang="ru-RU" sz="3200" b="1">
                  <a:latin typeface="Times New Roman" pitchFamily="18" charset="0"/>
                </a:rPr>
                <a:t> </a:t>
              </a:r>
              <a:endParaRPr lang="en-US" sz="3600" b="1" i="1">
                <a:latin typeface="Times New Roman" pitchFamily="18" charset="0"/>
              </a:endParaRPr>
            </a:p>
          </p:txBody>
        </p:sp>
        <p:graphicFrame>
          <p:nvGraphicFramePr>
            <p:cNvPr id="11267" name="Object 9"/>
            <p:cNvGraphicFramePr>
              <a:graphicFrameLocks noChangeAspect="1"/>
            </p:cNvGraphicFramePr>
            <p:nvPr/>
          </p:nvGraphicFramePr>
          <p:xfrm>
            <a:off x="1474" y="164"/>
            <a:ext cx="3270" cy="425"/>
          </p:xfrm>
          <a:graphic>
            <a:graphicData uri="http://schemas.openxmlformats.org/presentationml/2006/ole">
              <p:oleObj spid="_x0000_s53251" name="Формула" r:id="rId4" imgW="1015920" imgH="203040" progId="Equation.3">
                <p:embed/>
              </p:oleObj>
            </a:graphicData>
          </a:graphic>
        </p:graphicFrame>
      </p:grpSp>
      <p:pic>
        <p:nvPicPr>
          <p:cNvPr id="11273" name="Picture 11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-1"/>
            <a:ext cx="1785918" cy="15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5940425" y="24923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539750" y="4437063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1276" name="AutoShape 16"/>
          <p:cNvSpPr>
            <a:spLocks noChangeArrowheads="1"/>
          </p:cNvSpPr>
          <p:nvPr/>
        </p:nvSpPr>
        <p:spPr bwMode="auto">
          <a:xfrm rot="-120088">
            <a:off x="4932363" y="2781300"/>
            <a:ext cx="257175" cy="495300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7"/>
          <p:cNvSpPr>
            <a:spLocks noChangeArrowheads="1"/>
          </p:cNvSpPr>
          <p:nvPr/>
        </p:nvSpPr>
        <p:spPr bwMode="auto">
          <a:xfrm rot="5400000">
            <a:off x="2074863" y="454025"/>
            <a:ext cx="2808288" cy="5157787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Freeform 18"/>
          <p:cNvSpPr>
            <a:spLocks/>
          </p:cNvSpPr>
          <p:nvPr/>
        </p:nvSpPr>
        <p:spPr bwMode="auto">
          <a:xfrm>
            <a:off x="871538" y="1611313"/>
            <a:ext cx="7967662" cy="2190750"/>
          </a:xfrm>
          <a:custGeom>
            <a:avLst/>
            <a:gdLst>
              <a:gd name="T0" fmla="*/ 0 w 5019"/>
              <a:gd name="T1" fmla="*/ 0 h 1380"/>
              <a:gd name="T2" fmla="*/ 5019 w 5019"/>
              <a:gd name="T3" fmla="*/ 1380 h 1380"/>
              <a:gd name="T4" fmla="*/ 0 60000 65536"/>
              <a:gd name="T5" fmla="*/ 0 60000 65536"/>
              <a:gd name="T6" fmla="*/ 0 w 5019"/>
              <a:gd name="T7" fmla="*/ 0 h 1380"/>
              <a:gd name="T8" fmla="*/ 5019 w 5019"/>
              <a:gd name="T9" fmla="*/ 1380 h 13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9" h="1380">
                <a:moveTo>
                  <a:pt x="0" y="0"/>
                </a:moveTo>
                <a:lnTo>
                  <a:pt x="5019" y="1380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8459788" y="37893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1280" name="Freeform 20"/>
          <p:cNvSpPr>
            <a:spLocks/>
          </p:cNvSpPr>
          <p:nvPr/>
        </p:nvSpPr>
        <p:spPr bwMode="auto">
          <a:xfrm>
            <a:off x="3055938" y="2108200"/>
            <a:ext cx="161925" cy="292100"/>
          </a:xfrm>
          <a:custGeom>
            <a:avLst/>
            <a:gdLst>
              <a:gd name="T0" fmla="*/ 99 w 99"/>
              <a:gd name="T1" fmla="*/ 0 h 184"/>
              <a:gd name="T2" fmla="*/ 0 w 99"/>
              <a:gd name="T3" fmla="*/ 184 h 184"/>
              <a:gd name="T4" fmla="*/ 0 60000 65536"/>
              <a:gd name="T5" fmla="*/ 0 60000 65536"/>
              <a:gd name="T6" fmla="*/ 0 w 99"/>
              <a:gd name="T7" fmla="*/ 0 h 184"/>
              <a:gd name="T8" fmla="*/ 99 w 9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184">
                <a:moveTo>
                  <a:pt x="99" y="0"/>
                </a:moveTo>
                <a:lnTo>
                  <a:pt x="0" y="184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Freeform 21"/>
          <p:cNvSpPr>
            <a:spLocks/>
          </p:cNvSpPr>
          <p:nvPr/>
        </p:nvSpPr>
        <p:spPr bwMode="auto">
          <a:xfrm>
            <a:off x="3132138" y="2133600"/>
            <a:ext cx="157162" cy="279400"/>
          </a:xfrm>
          <a:custGeom>
            <a:avLst/>
            <a:gdLst>
              <a:gd name="T0" fmla="*/ 96 w 96"/>
              <a:gd name="T1" fmla="*/ 0 h 176"/>
              <a:gd name="T2" fmla="*/ 0 w 96"/>
              <a:gd name="T3" fmla="*/ 176 h 176"/>
              <a:gd name="T4" fmla="*/ 0 60000 65536"/>
              <a:gd name="T5" fmla="*/ 0 60000 65536"/>
              <a:gd name="T6" fmla="*/ 0 w 96"/>
              <a:gd name="T7" fmla="*/ 0 h 176"/>
              <a:gd name="T8" fmla="*/ 96 w 96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76">
                <a:moveTo>
                  <a:pt x="96" y="0"/>
                </a:moveTo>
                <a:lnTo>
                  <a:pt x="0" y="176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Freeform 24"/>
          <p:cNvSpPr>
            <a:spLocks/>
          </p:cNvSpPr>
          <p:nvPr/>
        </p:nvSpPr>
        <p:spPr bwMode="auto">
          <a:xfrm>
            <a:off x="3059113" y="3716338"/>
            <a:ext cx="114300" cy="250825"/>
          </a:xfrm>
          <a:custGeom>
            <a:avLst/>
            <a:gdLst>
              <a:gd name="T0" fmla="*/ 0 w 72"/>
              <a:gd name="T1" fmla="*/ 0 h 158"/>
              <a:gd name="T2" fmla="*/ 72 w 72"/>
              <a:gd name="T3" fmla="*/ 158 h 158"/>
              <a:gd name="T4" fmla="*/ 0 60000 65536"/>
              <a:gd name="T5" fmla="*/ 0 60000 65536"/>
              <a:gd name="T6" fmla="*/ 0 w 72"/>
              <a:gd name="T7" fmla="*/ 0 h 158"/>
              <a:gd name="T8" fmla="*/ 72 w 72"/>
              <a:gd name="T9" fmla="*/ 158 h 1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58">
                <a:moveTo>
                  <a:pt x="0" y="0"/>
                </a:moveTo>
                <a:lnTo>
                  <a:pt x="72" y="158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Freeform 25"/>
          <p:cNvSpPr>
            <a:spLocks/>
          </p:cNvSpPr>
          <p:nvPr/>
        </p:nvSpPr>
        <p:spPr bwMode="auto">
          <a:xfrm>
            <a:off x="3132138" y="3716338"/>
            <a:ext cx="114300" cy="250825"/>
          </a:xfrm>
          <a:custGeom>
            <a:avLst/>
            <a:gdLst>
              <a:gd name="T0" fmla="*/ 0 w 72"/>
              <a:gd name="T1" fmla="*/ 0 h 158"/>
              <a:gd name="T2" fmla="*/ 72 w 72"/>
              <a:gd name="T3" fmla="*/ 158 h 158"/>
              <a:gd name="T4" fmla="*/ 0 60000 65536"/>
              <a:gd name="T5" fmla="*/ 0 60000 65536"/>
              <a:gd name="T6" fmla="*/ 0 w 72"/>
              <a:gd name="T7" fmla="*/ 0 h 158"/>
              <a:gd name="T8" fmla="*/ 72 w 72"/>
              <a:gd name="T9" fmla="*/ 158 h 1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58">
                <a:moveTo>
                  <a:pt x="0" y="0"/>
                </a:moveTo>
                <a:lnTo>
                  <a:pt x="72" y="158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5795963" y="3068638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900113" y="1700213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900113" y="3716338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2592387" cy="7207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Ответ</a:t>
            </a:r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059113" y="5516563"/>
          <a:ext cx="6084887" cy="736600"/>
        </p:xfrm>
        <a:graphic>
          <a:graphicData uri="http://schemas.openxmlformats.org/presentationml/2006/ole">
            <p:oleObj spid="_x0000_s55298" name="Формула" r:id="rId3" imgW="1892160" imgH="228600" progId="Equation.3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164388" y="4292600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85</a:t>
            </a:r>
            <a:r>
              <a:rPr lang="en-US" sz="2800" b="1" baseline="30000">
                <a:latin typeface="Times New Roman" pitchFamily="18" charset="0"/>
              </a:rPr>
              <a:t>0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476375" y="501332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282" y="188913"/>
            <a:ext cx="7215238" cy="765175"/>
            <a:chOff x="521" y="119"/>
            <a:chExt cx="5035" cy="482"/>
          </a:xfrm>
        </p:grpSpPr>
        <p:sp>
          <p:nvSpPr>
            <p:cNvPr id="17430" name="Rectangle 7"/>
            <p:cNvSpPr>
              <a:spLocks noChangeArrowheads="1"/>
            </p:cNvSpPr>
            <p:nvPr/>
          </p:nvSpPr>
          <p:spPr bwMode="auto">
            <a:xfrm>
              <a:off x="521" y="119"/>
              <a:ext cx="5035" cy="4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200" b="1">
                  <a:latin typeface="Times New Roman" pitchFamily="18" charset="0"/>
                </a:rPr>
                <a:t>Найти:</a:t>
              </a:r>
              <a:r>
                <a:rPr lang="ru-RU" sz="3200" b="1" i="1">
                  <a:latin typeface="Times New Roman" pitchFamily="18" charset="0"/>
                </a:rPr>
                <a:t> </a:t>
              </a:r>
              <a:r>
                <a:rPr lang="ru-RU" sz="3200" b="1">
                  <a:latin typeface="Times New Roman" pitchFamily="18" charset="0"/>
                </a:rPr>
                <a:t> </a:t>
              </a:r>
              <a:endParaRPr lang="en-US" sz="3600" b="1" i="1">
                <a:latin typeface="Times New Roman" pitchFamily="18" charset="0"/>
              </a:endParaRPr>
            </a:p>
          </p:txBody>
        </p:sp>
        <p:graphicFrame>
          <p:nvGraphicFramePr>
            <p:cNvPr id="17411" name="Object 8"/>
            <p:cNvGraphicFramePr>
              <a:graphicFrameLocks noChangeAspect="1"/>
            </p:cNvGraphicFramePr>
            <p:nvPr/>
          </p:nvGraphicFramePr>
          <p:xfrm>
            <a:off x="1565" y="164"/>
            <a:ext cx="1724" cy="437"/>
          </p:xfrm>
          <a:graphic>
            <a:graphicData uri="http://schemas.openxmlformats.org/presentationml/2006/ole">
              <p:oleObj spid="_x0000_s55299" name="Формула" r:id="rId4" imgW="799920" imgH="203040" progId="Equation.3">
                <p:embed/>
              </p:oleObj>
            </a:graphicData>
          </a:graphic>
        </p:graphicFrame>
      </p:grpSp>
      <p:pic>
        <p:nvPicPr>
          <p:cNvPr id="17417" name="Picture 10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7235825" y="90805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6588125" y="5084763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7420" name="AutoShape 13"/>
          <p:cNvSpPr>
            <a:spLocks noChangeArrowheads="1"/>
          </p:cNvSpPr>
          <p:nvPr/>
        </p:nvSpPr>
        <p:spPr bwMode="auto">
          <a:xfrm rot="8184082">
            <a:off x="6948488" y="4508500"/>
            <a:ext cx="346075" cy="573088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Freeform 14"/>
          <p:cNvSpPr>
            <a:spLocks/>
          </p:cNvSpPr>
          <p:nvPr/>
        </p:nvSpPr>
        <p:spPr bwMode="auto">
          <a:xfrm>
            <a:off x="377825" y="1335088"/>
            <a:ext cx="6878638" cy="4151312"/>
          </a:xfrm>
          <a:custGeom>
            <a:avLst/>
            <a:gdLst>
              <a:gd name="T0" fmla="*/ 329 w 4333"/>
              <a:gd name="T1" fmla="*/ 2615 h 2615"/>
              <a:gd name="T2" fmla="*/ 4333 w 4333"/>
              <a:gd name="T3" fmla="*/ 0 h 2615"/>
              <a:gd name="T4" fmla="*/ 4032 w 4333"/>
              <a:gd name="T5" fmla="*/ 2350 h 2615"/>
              <a:gd name="T6" fmla="*/ 0 w 4333"/>
              <a:gd name="T7" fmla="*/ 2350 h 2615"/>
              <a:gd name="T8" fmla="*/ 0 60000 65536"/>
              <a:gd name="T9" fmla="*/ 0 60000 65536"/>
              <a:gd name="T10" fmla="*/ 0 60000 65536"/>
              <a:gd name="T11" fmla="*/ 0 60000 65536"/>
              <a:gd name="T12" fmla="*/ 0 w 4333"/>
              <a:gd name="T13" fmla="*/ 0 h 2615"/>
              <a:gd name="T14" fmla="*/ 4333 w 4333"/>
              <a:gd name="T15" fmla="*/ 2615 h 26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3" h="2615">
                <a:moveTo>
                  <a:pt x="329" y="2615"/>
                </a:moveTo>
                <a:lnTo>
                  <a:pt x="4333" y="0"/>
                </a:lnTo>
                <a:lnTo>
                  <a:pt x="4032" y="2350"/>
                </a:lnTo>
                <a:lnTo>
                  <a:pt x="0" y="2350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40</a:t>
            </a:r>
            <a:r>
              <a:rPr lang="en-US" sz="2800" b="1" baseline="30000">
                <a:latin typeface="Times New Roman" pitchFamily="18" charset="0"/>
              </a:rPr>
              <a:t>0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7423" name="AutoShape 19"/>
          <p:cNvSpPr>
            <a:spLocks noChangeArrowheads="1"/>
          </p:cNvSpPr>
          <p:nvPr/>
        </p:nvSpPr>
        <p:spPr bwMode="auto">
          <a:xfrm rot="-120088">
            <a:off x="971550" y="5084763"/>
            <a:ext cx="144463" cy="273050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Freeform 20"/>
          <p:cNvSpPr>
            <a:spLocks/>
          </p:cNvSpPr>
          <p:nvPr/>
        </p:nvSpPr>
        <p:spPr bwMode="auto">
          <a:xfrm>
            <a:off x="1481138" y="5065713"/>
            <a:ext cx="6994525" cy="14287"/>
          </a:xfrm>
          <a:custGeom>
            <a:avLst/>
            <a:gdLst>
              <a:gd name="T0" fmla="*/ 0 w 4406"/>
              <a:gd name="T1" fmla="*/ 0 h 9"/>
              <a:gd name="T2" fmla="*/ 4406 w 4406"/>
              <a:gd name="T3" fmla="*/ 9 h 9"/>
              <a:gd name="T4" fmla="*/ 0 60000 65536"/>
              <a:gd name="T5" fmla="*/ 0 60000 65536"/>
              <a:gd name="T6" fmla="*/ 0 w 4406"/>
              <a:gd name="T7" fmla="*/ 0 h 9"/>
              <a:gd name="T8" fmla="*/ 4406 w 4406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06" h="9">
                <a:moveTo>
                  <a:pt x="0" y="0"/>
                </a:moveTo>
                <a:lnTo>
                  <a:pt x="4406" y="9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 rot="7706836">
            <a:off x="6908007" y="4668043"/>
            <a:ext cx="215900" cy="423863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2124075" y="4437063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>
            <a:off x="6804025" y="1484313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6372225" y="4437063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0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4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2592387" cy="7207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Ответ</a:t>
            </a:r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627563" y="5516563"/>
          <a:ext cx="2946400" cy="736600"/>
        </p:xfrm>
        <a:graphic>
          <a:graphicData uri="http://schemas.openxmlformats.org/presentationml/2006/ole">
            <p:oleObj spid="_x0000_s56322" name="Формула" r:id="rId3" imgW="812520" imgH="203040" progId="Equation.3">
              <p:embed/>
            </p:oleObj>
          </a:graphicData>
        </a:graphic>
      </p:graphicFrame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690688" y="494188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57157" y="0"/>
            <a:ext cx="8786301" cy="1357313"/>
            <a:chOff x="395" y="0"/>
            <a:chExt cx="5675" cy="855"/>
          </a:xfrm>
        </p:grpSpPr>
        <p:sp>
          <p:nvSpPr>
            <p:cNvPr id="24595" name="Rectangle 7"/>
            <p:cNvSpPr>
              <a:spLocks noChangeArrowheads="1"/>
            </p:cNvSpPr>
            <p:nvPr/>
          </p:nvSpPr>
          <p:spPr bwMode="auto">
            <a:xfrm>
              <a:off x="395" y="135"/>
              <a:ext cx="4275" cy="4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200" b="1" dirty="0">
                  <a:latin typeface="Times New Roman" pitchFamily="18" charset="0"/>
                </a:rPr>
                <a:t>Найти:</a:t>
              </a:r>
              <a:r>
                <a:rPr lang="ru-RU" sz="3200" b="1" i="1" dirty="0">
                  <a:latin typeface="Times New Roman" pitchFamily="18" charset="0"/>
                </a:rPr>
                <a:t> </a:t>
              </a:r>
              <a:r>
                <a:rPr lang="ru-RU" sz="3200" b="1" dirty="0">
                  <a:latin typeface="Times New Roman" pitchFamily="18" charset="0"/>
                </a:rPr>
                <a:t> </a:t>
              </a:r>
              <a:endParaRPr lang="en-US" sz="3600" b="1" i="1" dirty="0">
                <a:latin typeface="Times New Roman" pitchFamily="18" charset="0"/>
              </a:endParaRPr>
            </a:p>
          </p:txBody>
        </p:sp>
        <p:graphicFrame>
          <p:nvGraphicFramePr>
            <p:cNvPr id="24579" name="Object 8"/>
            <p:cNvGraphicFramePr>
              <a:graphicFrameLocks noChangeAspect="1"/>
            </p:cNvGraphicFramePr>
            <p:nvPr/>
          </p:nvGraphicFramePr>
          <p:xfrm>
            <a:off x="1519" y="164"/>
            <a:ext cx="953" cy="344"/>
          </p:xfrm>
          <a:graphic>
            <a:graphicData uri="http://schemas.openxmlformats.org/presentationml/2006/ole">
              <p:oleObj spid="_x0000_s56323" name="Формула" r:id="rId4" imgW="457200" imgH="164880" progId="Equation.3">
                <p:embed/>
              </p:oleObj>
            </a:graphicData>
          </a:graphic>
        </p:graphicFrame>
        <p:pic>
          <p:nvPicPr>
            <p:cNvPr id="24596" name="Picture 9" descr="&amp;Kcy;&amp;acy;&amp;rcy;&amp;tcy;&amp;icy;&amp;ncy;&amp;kcy;&amp;acy; 27 &amp;icy;&amp;zcy; 3695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1" y="0"/>
              <a:ext cx="969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7019925" y="105251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6946900" y="4941888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498975" y="44370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110</a:t>
            </a:r>
            <a:r>
              <a:rPr lang="en-US" sz="2800" b="1" baseline="30000">
                <a:latin typeface="Times New Roman" pitchFamily="18" charset="0"/>
              </a:rPr>
              <a:t>0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24587" name="AutoShape 13"/>
          <p:cNvSpPr>
            <a:spLocks noChangeArrowheads="1"/>
          </p:cNvSpPr>
          <p:nvPr/>
        </p:nvSpPr>
        <p:spPr bwMode="auto">
          <a:xfrm rot="-2684604">
            <a:off x="6227763" y="2133600"/>
            <a:ext cx="211137" cy="444500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Freeform 14"/>
          <p:cNvSpPr>
            <a:spLocks/>
          </p:cNvSpPr>
          <p:nvPr/>
        </p:nvSpPr>
        <p:spPr bwMode="auto">
          <a:xfrm>
            <a:off x="5183188" y="1579563"/>
            <a:ext cx="1814512" cy="3440112"/>
          </a:xfrm>
          <a:custGeom>
            <a:avLst/>
            <a:gdLst>
              <a:gd name="T0" fmla="*/ 0 w 1143"/>
              <a:gd name="T1" fmla="*/ 2167 h 2167"/>
              <a:gd name="T2" fmla="*/ 1143 w 1143"/>
              <a:gd name="T3" fmla="*/ 0 h 2167"/>
              <a:gd name="T4" fmla="*/ 0 60000 65536"/>
              <a:gd name="T5" fmla="*/ 0 60000 65536"/>
              <a:gd name="T6" fmla="*/ 0 w 1143"/>
              <a:gd name="T7" fmla="*/ 0 h 2167"/>
              <a:gd name="T8" fmla="*/ 1143 w 1143"/>
              <a:gd name="T9" fmla="*/ 2167 h 21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3" h="2167">
                <a:moveTo>
                  <a:pt x="0" y="2167"/>
                </a:moveTo>
                <a:lnTo>
                  <a:pt x="1143" y="0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AutoShape 16"/>
          <p:cNvSpPr>
            <a:spLocks noChangeArrowheads="1"/>
          </p:cNvSpPr>
          <p:nvPr/>
        </p:nvSpPr>
        <p:spPr bwMode="auto">
          <a:xfrm rot="-5044468">
            <a:off x="6632575" y="2303463"/>
            <a:ext cx="219075" cy="454025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AutoShape 25"/>
          <p:cNvSpPr>
            <a:spLocks noChangeArrowheads="1"/>
          </p:cNvSpPr>
          <p:nvPr/>
        </p:nvSpPr>
        <p:spPr bwMode="auto">
          <a:xfrm flipH="1">
            <a:off x="2122488" y="1557338"/>
            <a:ext cx="4897437" cy="3455987"/>
          </a:xfrm>
          <a:prstGeom prst="rtTriangl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Freeform 26"/>
          <p:cNvSpPr>
            <a:spLocks/>
          </p:cNvSpPr>
          <p:nvPr/>
        </p:nvSpPr>
        <p:spPr bwMode="auto">
          <a:xfrm flipH="1">
            <a:off x="6804025" y="4797425"/>
            <a:ext cx="215900" cy="215900"/>
          </a:xfrm>
          <a:custGeom>
            <a:avLst/>
            <a:gdLst>
              <a:gd name="T0" fmla="*/ 0 w 160"/>
              <a:gd name="T1" fmla="*/ 0 h 136"/>
              <a:gd name="T2" fmla="*/ 160 w 160"/>
              <a:gd name="T3" fmla="*/ 0 h 136"/>
              <a:gd name="T4" fmla="*/ 160 w 160"/>
              <a:gd name="T5" fmla="*/ 136 h 136"/>
              <a:gd name="T6" fmla="*/ 0 60000 65536"/>
              <a:gd name="T7" fmla="*/ 0 60000 65536"/>
              <a:gd name="T8" fmla="*/ 0 60000 65536"/>
              <a:gd name="T9" fmla="*/ 0 w 160"/>
              <a:gd name="T10" fmla="*/ 0 h 136"/>
              <a:gd name="T11" fmla="*/ 160 w 16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36">
                <a:moveTo>
                  <a:pt x="0" y="0"/>
                </a:moveTo>
                <a:lnTo>
                  <a:pt x="160" y="0"/>
                </a:lnTo>
                <a:lnTo>
                  <a:pt x="160" y="136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Text Box 27"/>
          <p:cNvSpPr txBox="1">
            <a:spLocks noChangeArrowheads="1"/>
          </p:cNvSpPr>
          <p:nvPr/>
        </p:nvSpPr>
        <p:spPr bwMode="auto">
          <a:xfrm>
            <a:off x="4932363" y="5013325"/>
            <a:ext cx="42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594" name="Text Box 29"/>
          <p:cNvSpPr txBox="1">
            <a:spLocks noChangeArrowheads="1"/>
          </p:cNvSpPr>
          <p:nvPr/>
        </p:nvSpPr>
        <p:spPr bwMode="auto">
          <a:xfrm>
            <a:off x="2700338" y="4365625"/>
            <a:ext cx="42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357699" y="0"/>
            <a:ext cx="8786301" cy="1357313"/>
            <a:chOff x="395" y="0"/>
            <a:chExt cx="5675" cy="85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95" y="135"/>
              <a:ext cx="4275" cy="4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200" b="1" dirty="0">
                  <a:latin typeface="Times New Roman" pitchFamily="18" charset="0"/>
                </a:rPr>
                <a:t>Найти:</a:t>
              </a:r>
              <a:r>
                <a:rPr lang="ru-RU" sz="3200" b="1" i="1" dirty="0">
                  <a:latin typeface="Times New Roman" pitchFamily="18" charset="0"/>
                </a:rPr>
                <a:t> </a:t>
              </a:r>
              <a:r>
                <a:rPr lang="ru-RU" sz="3200" b="1" dirty="0">
                  <a:latin typeface="Times New Roman" pitchFamily="18" charset="0"/>
                </a:rPr>
                <a:t> </a:t>
              </a:r>
              <a:endParaRPr lang="en-US" sz="3600" b="1" i="1" dirty="0">
                <a:latin typeface="Times New Roman" pitchFamily="18" charset="0"/>
              </a:endParaRPr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1519" y="164"/>
            <a:ext cx="953" cy="344"/>
          </p:xfrm>
          <a:graphic>
            <a:graphicData uri="http://schemas.openxmlformats.org/presentationml/2006/ole">
              <p:oleObj spid="_x0000_s56324" name="Формула" r:id="rId6" imgW="457200" imgH="164880" progId="Equation.3">
                <p:embed/>
              </p:oleObj>
            </a:graphicData>
          </a:graphic>
        </p:graphicFrame>
        <p:pic>
          <p:nvPicPr>
            <p:cNvPr id="23" name="Picture 9" descr="&amp;Kcy;&amp;acy;&amp;rcy;&amp;tcy;&amp;icy;&amp;ncy;&amp;kcy;&amp;acy; 27 &amp;icy;&amp;zcy; 3695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1" y="0"/>
              <a:ext cx="969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7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8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27199" y="27432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/>
                <a:gridCol w="350520"/>
                <a:gridCol w="350520"/>
                <a:gridCol w="350520"/>
                <a:gridCol w="350520"/>
              </a:tblGrid>
              <a:tr h="275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9913" y="325438"/>
            <a:ext cx="8001000" cy="7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767" y="357166"/>
            <a:ext cx="8332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Найдите площадь треугольника, изображенного на клетчатой бумаге с размером клетки 1см×1см.</a:t>
            </a:r>
          </a:p>
          <a:p>
            <a:pPr lvl="0"/>
            <a:r>
              <a:rPr lang="ru-RU" sz="23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Ответ дайте в квадратных сантиметрах. </a:t>
            </a:r>
            <a:endParaRPr lang="en-US" sz="2300" dirty="0" smtClean="0">
              <a:solidFill>
                <a:srgbClr val="C00000"/>
              </a:solidFill>
              <a:latin typeface="+mj-lt"/>
              <a:cs typeface="Arial" pitchFamily="34" charset="0"/>
              <a:sym typeface="Symbo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8825" y="6033562"/>
            <a:ext cx="416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Ответ: 10,5.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8825" y="2342095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Решение: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68825" y="2990850"/>
          <a:ext cx="1200150" cy="742950"/>
        </p:xfrm>
        <a:graphic>
          <a:graphicData uri="http://schemas.openxmlformats.org/presentationml/2006/ole">
            <p:oleObj spid="_x0000_s1026" name="Формула" r:id="rId3" imgW="634680" imgH="393480" progId="Equation.3">
              <p:embed/>
            </p:oleObj>
          </a:graphicData>
        </a:graphic>
      </p:graphicFrame>
      <p:sp>
        <p:nvSpPr>
          <p:cNvPr id="11" name="Правая фигурная скобка 10"/>
          <p:cNvSpPr/>
          <p:nvPr/>
        </p:nvSpPr>
        <p:spPr bwMode="auto">
          <a:xfrm rot="10800000">
            <a:off x="1837267" y="3107265"/>
            <a:ext cx="194734" cy="2548468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4667" y="4155959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 bwMode="auto">
          <a:xfrm rot="16200000">
            <a:off x="2473328" y="2397124"/>
            <a:ext cx="253999" cy="1047750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6847" y="23356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 bwMode="auto">
          <a:xfrm flipV="1">
            <a:off x="2074334" y="3098800"/>
            <a:ext cx="1049866" cy="2565400"/>
          </a:xfrm>
          <a:prstGeom prst="rtTriangle">
            <a:avLst/>
          </a:prstGeom>
          <a:solidFill>
            <a:srgbClr val="92D050">
              <a:alpha val="50196"/>
            </a:srgb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1985962" y="6009917"/>
            <a:ext cx="587905" cy="307777"/>
            <a:chOff x="1985962" y="6009917"/>
            <a:chExt cx="587905" cy="307777"/>
          </a:xfrm>
        </p:grpSpPr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2074069" y="6032500"/>
              <a:ext cx="350044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Прямоугольник 30"/>
            <p:cNvSpPr/>
            <p:nvPr/>
          </p:nvSpPr>
          <p:spPr>
            <a:xfrm>
              <a:off x="1985962" y="6009917"/>
              <a:ext cx="58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 smtClean="0">
                  <a:solidFill>
                    <a:prstClr val="black"/>
                  </a:solidFill>
                  <a:latin typeface="Bookman Old Style" pitchFamily="18" charset="0"/>
                </a:rPr>
                <a:t>1см</a:t>
              </a:r>
              <a:endParaRPr lang="ru-RU" sz="1400" dirty="0"/>
            </a:p>
          </p:txBody>
        </p:sp>
      </p:grpSp>
      <p:graphicFrame>
        <p:nvGraphicFramePr>
          <p:cNvPr id="72708" name="Object 17"/>
          <p:cNvGraphicFramePr>
            <a:graphicFrameLocks noChangeAspect="1"/>
          </p:cNvGraphicFramePr>
          <p:nvPr/>
        </p:nvGraphicFramePr>
        <p:xfrm>
          <a:off x="4568825" y="3856038"/>
          <a:ext cx="2471737" cy="742950"/>
        </p:xfrm>
        <a:graphic>
          <a:graphicData uri="http://schemas.openxmlformats.org/presentationml/2006/ole">
            <p:oleObj spid="_x0000_s1027" name="Формула" r:id="rId4" imgW="1307880" imgH="393480" progId="Equation.3">
              <p:embed/>
            </p:oleObj>
          </a:graphicData>
        </a:graphic>
      </p:graphicFrame>
      <p:sp>
        <p:nvSpPr>
          <p:cNvPr id="20" name="Прямоугольный треугольник 19"/>
          <p:cNvSpPr/>
          <p:nvPr/>
        </p:nvSpPr>
        <p:spPr bwMode="auto">
          <a:xfrm flipV="1">
            <a:off x="2071670" y="3071810"/>
            <a:ext cx="1049866" cy="2565400"/>
          </a:xfrm>
          <a:prstGeom prst="rtTriangle">
            <a:avLst/>
          </a:prstGeom>
          <a:solidFill>
            <a:srgbClr val="92D050">
              <a:alpha val="50196"/>
            </a:srgb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4" grpId="0"/>
      <p:bldP spid="1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Построение высоты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590800"/>
            <a:ext cx="6096000" cy="3962400"/>
            <a:chOff x="384" y="1392"/>
            <a:chExt cx="3840" cy="2496"/>
          </a:xfrm>
        </p:grpSpPr>
        <p:sp>
          <p:nvSpPr>
            <p:cNvPr id="9241" name="Line 4"/>
            <p:cNvSpPr>
              <a:spLocks noChangeShapeType="1"/>
            </p:cNvSpPr>
            <p:nvPr/>
          </p:nvSpPr>
          <p:spPr bwMode="auto">
            <a:xfrm>
              <a:off x="384" y="1392"/>
              <a:ext cx="288" cy="249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672" y="2809"/>
              <a:ext cx="3552" cy="1079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84" y="1392"/>
              <a:ext cx="3840" cy="141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 rot="-6400220">
            <a:off x="-2093119" y="3769519"/>
            <a:ext cx="3805238" cy="1905000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04800" y="2590800"/>
            <a:ext cx="1143000" cy="3733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838200" y="3200400"/>
            <a:ext cx="11430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609600" y="4800600"/>
            <a:ext cx="57150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1843088"/>
            <a:ext cx="6765925" cy="5014912"/>
            <a:chOff x="288" y="1008"/>
            <a:chExt cx="4262" cy="3159"/>
          </a:xfrm>
        </p:grpSpPr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288" y="1008"/>
              <a:ext cx="27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6699"/>
                  </a:solidFill>
                </a:rPr>
                <a:t>A</a:t>
              </a:r>
              <a:endParaRPr lang="ru-RU" sz="2800" b="1">
                <a:solidFill>
                  <a:srgbClr val="FF6699"/>
                </a:solidFill>
              </a:endParaRPr>
            </a:p>
          </p:txBody>
        </p:sp>
        <p:sp>
          <p:nvSpPr>
            <p:cNvPr id="9239" name="Rectangle 16"/>
            <p:cNvSpPr>
              <a:spLocks noChangeArrowheads="1"/>
            </p:cNvSpPr>
            <p:nvPr/>
          </p:nvSpPr>
          <p:spPr bwMode="auto">
            <a:xfrm>
              <a:off x="4272" y="2688"/>
              <a:ext cx="27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6699"/>
                  </a:solidFill>
                </a:rPr>
                <a:t>C</a:t>
              </a:r>
              <a:endParaRPr lang="ru-RU" sz="2800" b="1">
                <a:solidFill>
                  <a:srgbClr val="FF6699"/>
                </a:solidFill>
              </a:endParaRPr>
            </a:p>
          </p:txBody>
        </p:sp>
        <p:sp>
          <p:nvSpPr>
            <p:cNvPr id="9240" name="Rectangle 18"/>
            <p:cNvSpPr>
              <a:spLocks noChangeArrowheads="1"/>
            </p:cNvSpPr>
            <p:nvPr/>
          </p:nvSpPr>
          <p:spPr bwMode="auto">
            <a:xfrm>
              <a:off x="535" y="3840"/>
              <a:ext cx="265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6699"/>
                  </a:solidFill>
                </a:rPr>
                <a:t>B</a:t>
              </a:r>
              <a:endParaRPr lang="ru-RU" sz="2800" b="1">
                <a:solidFill>
                  <a:srgbClr val="FF6699"/>
                </a:solidFill>
              </a:endParaRPr>
            </a:p>
          </p:txBody>
        </p:sp>
      </p:grp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357554" y="1214422"/>
            <a:ext cx="5786446" cy="24006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000" b="1" dirty="0">
                <a:solidFill>
                  <a:srgbClr val="13068E"/>
                </a:solidFill>
              </a:rPr>
              <a:t>       Высота треугольника – перпендикуляр, проведенный из вершины треугольника на прямую, </a:t>
            </a:r>
            <a:r>
              <a:rPr lang="ru-RU" sz="3000" b="1" dirty="0" smtClean="0">
                <a:solidFill>
                  <a:srgbClr val="13068E"/>
                </a:solidFill>
              </a:rPr>
              <a:t>содержащую </a:t>
            </a:r>
            <a:r>
              <a:rPr lang="ru-RU" sz="3000" b="1" dirty="0" err="1" smtClean="0">
                <a:solidFill>
                  <a:srgbClr val="13068E"/>
                </a:solidFill>
              </a:rPr>
              <a:t>проти-воположную</a:t>
            </a:r>
            <a:r>
              <a:rPr lang="ru-RU" sz="3000" b="1" dirty="0" smtClean="0">
                <a:solidFill>
                  <a:srgbClr val="13068E"/>
                </a:solidFill>
              </a:rPr>
              <a:t> </a:t>
            </a:r>
            <a:r>
              <a:rPr lang="ru-RU" sz="3000" b="1" dirty="0">
                <a:solidFill>
                  <a:srgbClr val="13068E"/>
                </a:solidFill>
              </a:rPr>
              <a:t>сторону.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447800" y="6308725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A</a:t>
            </a:r>
            <a:r>
              <a:rPr lang="en-US" sz="3000" b="1" baseline="-25000"/>
              <a:t>1</a:t>
            </a:r>
            <a:endParaRPr lang="ru-RU" sz="3000" b="1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371600" y="5943600"/>
            <a:ext cx="457200" cy="228600"/>
            <a:chOff x="864" y="3744"/>
            <a:chExt cx="288" cy="144"/>
          </a:xfrm>
        </p:grpSpPr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864" y="3744"/>
              <a:ext cx="240" cy="4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1104" y="3744"/>
              <a:ext cx="4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0" y="5562600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C</a:t>
            </a:r>
            <a:r>
              <a:rPr lang="en-US" sz="3000" b="1" baseline="-25000"/>
              <a:t>1</a:t>
            </a:r>
            <a:endParaRPr lang="ru-RU" sz="3000" b="1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286000" y="2667000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B</a:t>
            </a:r>
            <a:r>
              <a:rPr lang="en-US" sz="3000" b="1" baseline="-25000"/>
              <a:t>1</a:t>
            </a:r>
            <a:endParaRPr lang="ru-RU" sz="3000" b="1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828800" y="3352800"/>
            <a:ext cx="533400" cy="304800"/>
            <a:chOff x="1152" y="2112"/>
            <a:chExt cx="336" cy="192"/>
          </a:xfrm>
        </p:grpSpPr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1152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35" name="Line 29"/>
            <p:cNvSpPr>
              <a:spLocks noChangeShapeType="1"/>
            </p:cNvSpPr>
            <p:nvPr/>
          </p:nvSpPr>
          <p:spPr bwMode="auto">
            <a:xfrm flipV="1">
              <a:off x="1440" y="2112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09600" y="5410200"/>
            <a:ext cx="304800" cy="457200"/>
            <a:chOff x="336" y="3408"/>
            <a:chExt cx="240" cy="288"/>
          </a:xfrm>
        </p:grpSpPr>
        <p:sp>
          <p:nvSpPr>
            <p:cNvPr id="9232" name="Line 31"/>
            <p:cNvSpPr>
              <a:spLocks noChangeShapeType="1"/>
            </p:cNvSpPr>
            <p:nvPr/>
          </p:nvSpPr>
          <p:spPr bwMode="auto">
            <a:xfrm>
              <a:off x="528" y="3408"/>
              <a:ext cx="4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33" name="Line 32"/>
            <p:cNvSpPr>
              <a:spLocks noChangeShapeType="1"/>
            </p:cNvSpPr>
            <p:nvPr/>
          </p:nvSpPr>
          <p:spPr bwMode="auto">
            <a:xfrm flipV="1">
              <a:off x="336" y="3648"/>
              <a:ext cx="24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4" grpId="0" animBg="1"/>
      <p:bldP spid="9225" grpId="0" animBg="1"/>
      <p:bldP spid="9227" grpId="0" animBg="1"/>
      <p:bldP spid="9229" grpId="0" animBg="1"/>
      <p:bldP spid="9236" grpId="0" autoUpdateAnimBg="0"/>
      <p:bldP spid="9237" grpId="0" autoUpdateAnimBg="0"/>
      <p:bldP spid="9242" grpId="0" autoUpdateAnimBg="0"/>
      <p:bldP spid="92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562100"/>
            <a:ext cx="4981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Построение высоты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1828800"/>
            <a:ext cx="4953000" cy="3505200"/>
            <a:chOff x="816" y="1152"/>
            <a:chExt cx="3120" cy="2208"/>
          </a:xfrm>
        </p:grpSpPr>
        <p:sp>
          <p:nvSpPr>
            <p:cNvPr id="10257" name="Line 3"/>
            <p:cNvSpPr>
              <a:spLocks noChangeShapeType="1"/>
            </p:cNvSpPr>
            <p:nvPr/>
          </p:nvSpPr>
          <p:spPr bwMode="auto">
            <a:xfrm>
              <a:off x="816" y="1152"/>
              <a:ext cx="0" cy="220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58" name="Line 4"/>
            <p:cNvSpPr>
              <a:spLocks noChangeShapeType="1"/>
            </p:cNvSpPr>
            <p:nvPr/>
          </p:nvSpPr>
          <p:spPr bwMode="auto">
            <a:xfrm>
              <a:off x="816" y="3360"/>
              <a:ext cx="312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59" name="Line 5"/>
            <p:cNvSpPr>
              <a:spLocks noChangeShapeType="1"/>
            </p:cNvSpPr>
            <p:nvPr/>
          </p:nvSpPr>
          <p:spPr bwMode="auto">
            <a:xfrm>
              <a:off x="816" y="1152"/>
              <a:ext cx="3072" cy="220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247" name="AutoShape 7"/>
          <p:cNvSpPr>
            <a:spLocks noChangeArrowheads="1"/>
          </p:cNvSpPr>
          <p:nvPr/>
        </p:nvSpPr>
        <p:spPr bwMode="auto">
          <a:xfrm rot="7560730">
            <a:off x="609600" y="4343400"/>
            <a:ext cx="4038600" cy="1905000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295400" y="3048000"/>
            <a:ext cx="16764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1447800"/>
            <a:ext cx="6172200" cy="4206875"/>
            <a:chOff x="384" y="912"/>
            <a:chExt cx="3888" cy="2650"/>
          </a:xfrm>
        </p:grpSpPr>
        <p:sp>
          <p:nvSpPr>
            <p:cNvPr id="10254" name="Text Box 9"/>
            <p:cNvSpPr txBox="1">
              <a:spLocks noChangeArrowheads="1"/>
            </p:cNvSpPr>
            <p:nvPr/>
          </p:nvSpPr>
          <p:spPr bwMode="auto">
            <a:xfrm>
              <a:off x="384" y="3072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C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  <p:sp>
          <p:nvSpPr>
            <p:cNvPr id="10255" name="Text Box 10"/>
            <p:cNvSpPr txBox="1">
              <a:spLocks noChangeArrowheads="1"/>
            </p:cNvSpPr>
            <p:nvPr/>
          </p:nvSpPr>
          <p:spPr bwMode="auto">
            <a:xfrm>
              <a:off x="3984" y="3216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A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432" y="912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B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</p:grp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24200" y="2514600"/>
            <a:ext cx="4572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H</a:t>
            </a:r>
            <a:endParaRPr lang="ru-RU" sz="3000" b="1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95400" y="4953000"/>
            <a:ext cx="381000" cy="381000"/>
            <a:chOff x="816" y="3120"/>
            <a:chExt cx="240" cy="240"/>
          </a:xfrm>
        </p:grpSpPr>
        <p:sp>
          <p:nvSpPr>
            <p:cNvPr id="10252" name="Line 15"/>
            <p:cNvSpPr>
              <a:spLocks noChangeShapeType="1"/>
            </p:cNvSpPr>
            <p:nvPr/>
          </p:nvSpPr>
          <p:spPr bwMode="auto">
            <a:xfrm>
              <a:off x="816" y="312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flipH="1">
              <a:off x="1056" y="312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14600" y="2819400"/>
            <a:ext cx="304800" cy="457200"/>
            <a:chOff x="1584" y="1776"/>
            <a:chExt cx="144" cy="240"/>
          </a:xfrm>
        </p:grpSpPr>
        <p:sp>
          <p:nvSpPr>
            <p:cNvPr id="10250" name="Line 18"/>
            <p:cNvSpPr>
              <a:spLocks noChangeShapeType="1"/>
            </p:cNvSpPr>
            <p:nvPr/>
          </p:nvSpPr>
          <p:spPr bwMode="auto">
            <a:xfrm flipH="1">
              <a:off x="1584" y="17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51" name="Line 19"/>
            <p:cNvSpPr>
              <a:spLocks noChangeShapeType="1"/>
            </p:cNvSpPr>
            <p:nvPr/>
          </p:nvSpPr>
          <p:spPr bwMode="auto">
            <a:xfrm>
              <a:off x="1584" y="1920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7" grpId="0" animBg="1"/>
      <p:bldP spid="10248" grpId="0" animBg="1"/>
      <p:bldP spid="102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Построение высоты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524000" y="9906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990600"/>
            <a:ext cx="5486400" cy="3048000"/>
            <a:chOff x="336" y="1824"/>
            <a:chExt cx="3456" cy="1920"/>
          </a:xfrm>
        </p:grpSpPr>
        <p:sp>
          <p:nvSpPr>
            <p:cNvPr id="11293" name="Line 3"/>
            <p:cNvSpPr>
              <a:spLocks noChangeShapeType="1"/>
            </p:cNvSpPr>
            <p:nvPr/>
          </p:nvSpPr>
          <p:spPr bwMode="auto">
            <a:xfrm>
              <a:off x="336" y="1824"/>
              <a:ext cx="864" cy="192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94" name="Line 4"/>
            <p:cNvSpPr>
              <a:spLocks noChangeShapeType="1"/>
            </p:cNvSpPr>
            <p:nvPr/>
          </p:nvSpPr>
          <p:spPr bwMode="auto">
            <a:xfrm>
              <a:off x="1152" y="3744"/>
              <a:ext cx="264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95" name="Line 5"/>
            <p:cNvSpPr>
              <a:spLocks noChangeShapeType="1"/>
            </p:cNvSpPr>
            <p:nvPr/>
          </p:nvSpPr>
          <p:spPr bwMode="auto">
            <a:xfrm>
              <a:off x="336" y="1824"/>
              <a:ext cx="3456" cy="192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600200" y="4038600"/>
            <a:ext cx="1295400" cy="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895600" y="2286000"/>
            <a:ext cx="990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3657600" y="4038600"/>
            <a:ext cx="3276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95600" y="4038600"/>
            <a:ext cx="762000" cy="16764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1524000" y="5638800"/>
            <a:ext cx="213360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524000" y="4114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90600" y="838200"/>
            <a:ext cx="6477000" cy="3978275"/>
            <a:chOff x="624" y="528"/>
            <a:chExt cx="4080" cy="2506"/>
          </a:xfrm>
        </p:grpSpPr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584" y="2688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C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624" y="528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A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416" y="2448"/>
              <a:ext cx="288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CC0066"/>
                  </a:solidFill>
                </a:rPr>
                <a:t>B</a:t>
              </a:r>
              <a:endParaRPr lang="ru-RU" sz="3000" b="1">
                <a:solidFill>
                  <a:srgbClr val="CC0066"/>
                </a:solidFill>
              </a:endParaRPr>
            </a:p>
          </p:txBody>
        </p:sp>
      </p:grp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1600200" y="4038600"/>
            <a:ext cx="1295400" cy="259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962400" y="1676400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C</a:t>
            </a:r>
            <a:r>
              <a:rPr lang="en-US" sz="3000" b="1" baseline="-25000"/>
              <a:t>1</a:t>
            </a:r>
            <a:endParaRPr lang="ru-RU" sz="3000" b="1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733800" y="5638800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B</a:t>
            </a:r>
            <a:r>
              <a:rPr lang="en-US" sz="3000" b="1" baseline="-25000"/>
              <a:t>1</a:t>
            </a:r>
            <a:endParaRPr lang="ru-RU" sz="3000" b="1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38200" y="3962400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A</a:t>
            </a:r>
            <a:r>
              <a:rPr lang="en-US" sz="3000" b="1" baseline="-25000"/>
              <a:t>1</a:t>
            </a:r>
            <a:endParaRPr lang="ru-RU" sz="3000" b="1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838200" y="6308725"/>
            <a:ext cx="6096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CC0066"/>
                </a:solidFill>
              </a:rPr>
              <a:t>O</a:t>
            </a:r>
            <a:endParaRPr lang="ru-RU" sz="3000" b="1">
              <a:solidFill>
                <a:srgbClr val="CC0066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733800" y="2438400"/>
            <a:ext cx="381000" cy="228600"/>
            <a:chOff x="2352" y="1536"/>
            <a:chExt cx="240" cy="144"/>
          </a:xfrm>
        </p:grpSpPr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2352" y="1584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V="1">
              <a:off x="2544" y="153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24000" y="3733800"/>
            <a:ext cx="304800" cy="304800"/>
            <a:chOff x="960" y="2352"/>
            <a:chExt cx="192" cy="192"/>
          </a:xfrm>
        </p:grpSpPr>
        <p:sp>
          <p:nvSpPr>
            <p:cNvPr id="11286" name="Line 32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87" name="Line 33"/>
            <p:cNvSpPr>
              <a:spLocks noChangeShapeType="1"/>
            </p:cNvSpPr>
            <p:nvPr/>
          </p:nvSpPr>
          <p:spPr bwMode="auto">
            <a:xfrm>
              <a:off x="1152" y="23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505200" y="5181600"/>
            <a:ext cx="457200" cy="381000"/>
            <a:chOff x="2208" y="3264"/>
            <a:chExt cx="288" cy="240"/>
          </a:xfrm>
        </p:grpSpPr>
        <p:sp>
          <p:nvSpPr>
            <p:cNvPr id="11284" name="Line 35"/>
            <p:cNvSpPr>
              <a:spLocks noChangeShapeType="1"/>
            </p:cNvSpPr>
            <p:nvPr/>
          </p:nvSpPr>
          <p:spPr bwMode="auto">
            <a:xfrm flipV="1">
              <a:off x="2208" y="3264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285" name="Line 36"/>
            <p:cNvSpPr>
              <a:spLocks noChangeShapeType="1"/>
            </p:cNvSpPr>
            <p:nvPr/>
          </p:nvSpPr>
          <p:spPr bwMode="auto">
            <a:xfrm>
              <a:off x="2400" y="3264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2" grpId="0" animBg="1"/>
      <p:bldP spid="11274" grpId="0" animBg="1"/>
      <p:bldP spid="11276" grpId="0" animBg="1"/>
      <p:bldP spid="11277" grpId="0" animBg="1"/>
      <p:bldP spid="11278" grpId="0" animBg="1"/>
      <p:bldP spid="11279" grpId="0" animBg="1"/>
      <p:bldP spid="11281" grpId="0" animBg="1"/>
      <p:bldP spid="11288" grpId="0" animBg="1"/>
      <p:bldP spid="11289" grpId="0" autoUpdateAnimBg="0"/>
      <p:bldP spid="11290" grpId="0" autoUpdateAnimBg="0"/>
      <p:bldP spid="11291" grpId="0" autoUpdateAnimBg="0"/>
      <p:bldP spid="112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13291" y="2514599"/>
          <a:ext cx="3479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</a:tblGrid>
              <a:tr h="326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9913" y="325438"/>
            <a:ext cx="8001000" cy="7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767" y="500042"/>
            <a:ext cx="8332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Найдите площадь треугольника, изображенного на клетчатой бумаге с размером клетки 1см×1см. Ответ дайте в квадратных сантиметрах. </a:t>
            </a:r>
            <a:endParaRPr lang="en-US" sz="2300" dirty="0" smtClean="0">
              <a:solidFill>
                <a:srgbClr val="C00000"/>
              </a:solidFill>
              <a:latin typeface="+mj-lt"/>
              <a:cs typeface="Arial" pitchFamily="34" charset="0"/>
              <a:sym typeface="Symbo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13300" y="6033562"/>
            <a:ext cx="3921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Ответ: 1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3300" y="2443695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Решение: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813300" y="3055938"/>
          <a:ext cx="1319212" cy="742950"/>
        </p:xfrm>
        <a:graphic>
          <a:graphicData uri="http://schemas.openxmlformats.org/presentationml/2006/ole">
            <p:oleObj spid="_x0000_s2050" name="Формула" r:id="rId3" imgW="698400" imgH="39348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040466" y="4604692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9224" y="336814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775228" y="4694767"/>
            <a:ext cx="587905" cy="335994"/>
            <a:chOff x="-3796772" y="5228167"/>
            <a:chExt cx="587905" cy="335994"/>
          </a:xfrm>
        </p:grpSpPr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-3717131" y="5228167"/>
              <a:ext cx="350044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Прямоугольник 30"/>
            <p:cNvSpPr/>
            <p:nvPr/>
          </p:nvSpPr>
          <p:spPr>
            <a:xfrm>
              <a:off x="-3796772" y="5256384"/>
              <a:ext cx="58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 smtClean="0">
                  <a:solidFill>
                    <a:prstClr val="black"/>
                  </a:solidFill>
                  <a:latin typeface="Bookman Old Style" pitchFamily="18" charset="0"/>
                </a:rPr>
                <a:t>1см</a:t>
              </a:r>
              <a:endParaRPr lang="ru-RU" sz="1400" dirty="0"/>
            </a:p>
          </p:txBody>
        </p:sp>
      </p:grpSp>
      <p:graphicFrame>
        <p:nvGraphicFramePr>
          <p:cNvPr id="72708" name="Object 17"/>
          <p:cNvGraphicFramePr>
            <a:graphicFrameLocks noChangeAspect="1"/>
          </p:cNvGraphicFramePr>
          <p:nvPr/>
        </p:nvGraphicFramePr>
        <p:xfrm>
          <a:off x="4813300" y="3864504"/>
          <a:ext cx="2230438" cy="742950"/>
        </p:xfrm>
        <a:graphic>
          <a:graphicData uri="http://schemas.openxmlformats.org/presentationml/2006/ole">
            <p:oleObj spid="_x0000_s2051" name="Формула" r:id="rId4" imgW="1180800" imgH="393480" progId="Equation.3">
              <p:embed/>
            </p:oleObj>
          </a:graphicData>
        </a:graphic>
      </p:graphicFrame>
      <p:sp>
        <p:nvSpPr>
          <p:cNvPr id="24" name="Полилиния 23"/>
          <p:cNvSpPr/>
          <p:nvPr/>
        </p:nvSpPr>
        <p:spPr bwMode="auto">
          <a:xfrm>
            <a:off x="855133" y="2878667"/>
            <a:ext cx="2794000" cy="1479027"/>
          </a:xfrm>
          <a:custGeom>
            <a:avLst/>
            <a:gdLst>
              <a:gd name="connsiteX0" fmla="*/ 0 w 2794000"/>
              <a:gd name="connsiteY0" fmla="*/ 1456266 h 1464733"/>
              <a:gd name="connsiteX1" fmla="*/ 2794000 w 2794000"/>
              <a:gd name="connsiteY1" fmla="*/ 1464733 h 1464733"/>
              <a:gd name="connsiteX2" fmla="*/ 2438400 w 2794000"/>
              <a:gd name="connsiteY2" fmla="*/ 0 h 1464733"/>
              <a:gd name="connsiteX3" fmla="*/ 0 w 2794000"/>
              <a:gd name="connsiteY3" fmla="*/ 1456266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1464733">
                <a:moveTo>
                  <a:pt x="0" y="1456266"/>
                </a:moveTo>
                <a:lnTo>
                  <a:pt x="2794000" y="1464733"/>
                </a:lnTo>
                <a:lnTo>
                  <a:pt x="2438400" y="0"/>
                </a:lnTo>
                <a:lnTo>
                  <a:pt x="0" y="1456266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" name="Правая фигурная скобка 11"/>
          <p:cNvSpPr/>
          <p:nvPr/>
        </p:nvSpPr>
        <p:spPr bwMode="auto">
          <a:xfrm>
            <a:off x="3689350" y="2878667"/>
            <a:ext cx="303741" cy="1447800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2142067" y="3132665"/>
            <a:ext cx="211668" cy="2785535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69556" y="3432157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h</a:t>
            </a:r>
            <a:r>
              <a:rPr lang="en-US" sz="2400" b="1" i="1" baseline="-25000" dirty="0" smtClean="0">
                <a:latin typeface="Bookman Old Style" pitchFamily="18" charset="0"/>
              </a:rPr>
              <a:t>a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3295914" y="2885376"/>
            <a:ext cx="1932" cy="1464109"/>
          </a:xfrm>
          <a:prstGeom prst="line">
            <a:avLst/>
          </a:prstGeom>
          <a:solidFill>
            <a:srgbClr val="FF0000">
              <a:alpha val="5019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Полилиния 29"/>
          <p:cNvSpPr/>
          <p:nvPr/>
        </p:nvSpPr>
        <p:spPr bwMode="auto">
          <a:xfrm>
            <a:off x="3288982" y="4132594"/>
            <a:ext cx="197466" cy="198257"/>
          </a:xfrm>
          <a:custGeom>
            <a:avLst/>
            <a:gdLst>
              <a:gd name="connsiteX0" fmla="*/ 0 w 157163"/>
              <a:gd name="connsiteY0" fmla="*/ 0 h 126207"/>
              <a:gd name="connsiteX1" fmla="*/ 157163 w 157163"/>
              <a:gd name="connsiteY1" fmla="*/ 0 h 126207"/>
              <a:gd name="connsiteX2" fmla="*/ 154782 w 157163"/>
              <a:gd name="connsiteY2" fmla="*/ 126207 h 12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6207">
                <a:moveTo>
                  <a:pt x="0" y="0"/>
                </a:moveTo>
                <a:lnTo>
                  <a:pt x="157163" y="0"/>
                </a:lnTo>
                <a:cubicBezTo>
                  <a:pt x="156369" y="42069"/>
                  <a:pt x="155576" y="84138"/>
                  <a:pt x="154782" y="1262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2" grpId="0" animBg="1"/>
      <p:bldP spid="11" grpId="0" animBg="1"/>
      <p:bldP spid="27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92691" y="2709333"/>
          <a:ext cx="3479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  <a:gridCol w="347980"/>
              </a:tblGrid>
              <a:tr h="326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9913" y="325438"/>
            <a:ext cx="8001000" cy="7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767" y="357166"/>
            <a:ext cx="8332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Найдите площадь треугольника, изображенного на клетчатой бумаге с размером клетки 1см×1см. Ответ дайте в квадратных сантиметрах</a:t>
            </a:r>
            <a:r>
              <a:rPr lang="ru-RU" sz="2300" i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. </a:t>
            </a:r>
            <a:endParaRPr lang="en-US" sz="2300" i="1" dirty="0" smtClean="0">
              <a:solidFill>
                <a:srgbClr val="C00000"/>
              </a:solidFill>
              <a:latin typeface="+mj-lt"/>
              <a:cs typeface="Arial" pitchFamily="34" charset="0"/>
              <a:sym typeface="Symbo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3200" y="5965196"/>
            <a:ext cx="367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Ответ: 1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3200" y="2400886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Решение: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283200" y="3013130"/>
          <a:ext cx="1319212" cy="742950"/>
        </p:xfrm>
        <a:graphic>
          <a:graphicData uri="http://schemas.openxmlformats.org/presentationml/2006/ole">
            <p:oleObj spid="_x0000_s3074" name="Формула" r:id="rId3" imgW="698400" imgH="393480" progId="Equation.3">
              <p:embed/>
            </p:oleObj>
          </a:graphicData>
        </a:graphic>
      </p:graphicFrame>
      <p:graphicFrame>
        <p:nvGraphicFramePr>
          <p:cNvPr id="72708" name="Object 17"/>
          <p:cNvGraphicFramePr>
            <a:graphicFrameLocks noChangeAspect="1"/>
          </p:cNvGraphicFramePr>
          <p:nvPr/>
        </p:nvGraphicFramePr>
        <p:xfrm>
          <a:off x="5283200" y="3813229"/>
          <a:ext cx="2230438" cy="742950"/>
        </p:xfrm>
        <a:graphic>
          <a:graphicData uri="http://schemas.openxmlformats.org/presentationml/2006/ole">
            <p:oleObj spid="_x0000_s3075" name="Формула" r:id="rId4" imgW="1180800" imgH="393480" progId="Equation.3">
              <p:embed/>
            </p:oleObj>
          </a:graphicData>
        </a:graphic>
      </p:graphicFrame>
      <p:sp>
        <p:nvSpPr>
          <p:cNvPr id="12" name="Правая фигурная скобка 11"/>
          <p:cNvSpPr/>
          <p:nvPr/>
        </p:nvSpPr>
        <p:spPr bwMode="auto">
          <a:xfrm rot="10800000">
            <a:off x="787399" y="3073397"/>
            <a:ext cx="284692" cy="1456269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2780241" y="3711049"/>
            <a:ext cx="211668" cy="2085976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 bwMode="auto">
          <a:xfrm>
            <a:off x="1145858" y="4352397"/>
            <a:ext cx="192406" cy="181503"/>
          </a:xfrm>
          <a:custGeom>
            <a:avLst/>
            <a:gdLst>
              <a:gd name="connsiteX0" fmla="*/ 0 w 157163"/>
              <a:gd name="connsiteY0" fmla="*/ 0 h 126207"/>
              <a:gd name="connsiteX1" fmla="*/ 157163 w 157163"/>
              <a:gd name="connsiteY1" fmla="*/ 0 h 126207"/>
              <a:gd name="connsiteX2" fmla="*/ 154782 w 157163"/>
              <a:gd name="connsiteY2" fmla="*/ 126207 h 12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3" h="126207">
                <a:moveTo>
                  <a:pt x="0" y="0"/>
                </a:moveTo>
                <a:lnTo>
                  <a:pt x="157163" y="0"/>
                </a:lnTo>
                <a:cubicBezTo>
                  <a:pt x="156369" y="42069"/>
                  <a:pt x="155576" y="84138"/>
                  <a:pt x="154782" y="1262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86291" y="3560647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143001" y="3064933"/>
            <a:ext cx="2768600" cy="1473200"/>
          </a:xfrm>
          <a:custGeom>
            <a:avLst/>
            <a:gdLst>
              <a:gd name="connsiteX0" fmla="*/ 0 w 2802467"/>
              <a:gd name="connsiteY0" fmla="*/ 0 h 1092200"/>
              <a:gd name="connsiteX1" fmla="*/ 694267 w 2802467"/>
              <a:gd name="connsiteY1" fmla="*/ 1092200 h 1092200"/>
              <a:gd name="connsiteX2" fmla="*/ 2802467 w 2802467"/>
              <a:gd name="connsiteY2" fmla="*/ 1092200 h 1092200"/>
              <a:gd name="connsiteX3" fmla="*/ 0 w 2802467"/>
              <a:gd name="connsiteY3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2467" h="1092200">
                <a:moveTo>
                  <a:pt x="0" y="0"/>
                </a:moveTo>
                <a:lnTo>
                  <a:pt x="694267" y="1092200"/>
                </a:lnTo>
                <a:lnTo>
                  <a:pt x="2802467" y="10922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7000" y="4824827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3483504" y="3070227"/>
            <a:ext cx="587905" cy="335994"/>
            <a:chOff x="-3811059" y="5228167"/>
            <a:chExt cx="587905" cy="335994"/>
          </a:xfrm>
        </p:grpSpPr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-3717131" y="5228167"/>
              <a:ext cx="350044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Прямоугольник 30"/>
            <p:cNvSpPr/>
            <p:nvPr/>
          </p:nvSpPr>
          <p:spPr>
            <a:xfrm>
              <a:off x="-3811059" y="5256384"/>
              <a:ext cx="58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 smtClean="0">
                  <a:solidFill>
                    <a:prstClr val="black"/>
                  </a:solidFill>
                  <a:latin typeface="Bookman Old Style" pitchFamily="18" charset="0"/>
                </a:rPr>
                <a:t>1см</a:t>
              </a:r>
              <a:endParaRPr lang="ru-RU" sz="14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067757" y="3733801"/>
            <a:ext cx="53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h</a:t>
            </a:r>
            <a:r>
              <a:rPr lang="en-US" sz="2400" b="1" i="1" baseline="-25000" dirty="0" smtClean="0">
                <a:solidFill>
                  <a:srgbClr val="0070C0"/>
                </a:solidFill>
                <a:latin typeface="Bookman Old Style" pitchFamily="18" charset="0"/>
              </a:rPr>
              <a:t>a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stCxn id="24" idx="1"/>
          </p:cNvCxnSpPr>
          <p:nvPr/>
        </p:nvCxnSpPr>
        <p:spPr bwMode="auto">
          <a:xfrm flipH="1" flipV="1">
            <a:off x="1145381" y="4533900"/>
            <a:ext cx="683497" cy="4233"/>
          </a:xfrm>
          <a:prstGeom prst="line">
            <a:avLst/>
          </a:prstGeom>
          <a:solidFill>
            <a:srgbClr val="FF0000">
              <a:alpha val="50196"/>
            </a:srgb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>
            <a:stCxn id="24" idx="0"/>
          </p:cNvCxnSpPr>
          <p:nvPr/>
        </p:nvCxnSpPr>
        <p:spPr bwMode="auto">
          <a:xfrm flipH="1">
            <a:off x="1143000" y="3064933"/>
            <a:ext cx="1" cy="1476111"/>
          </a:xfrm>
          <a:prstGeom prst="line">
            <a:avLst/>
          </a:prstGeom>
          <a:solidFill>
            <a:srgbClr val="FF000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 animBg="1"/>
      <p:bldP spid="11" grpId="0" animBg="1"/>
      <p:bldP spid="30" grpId="0" animBg="1"/>
      <p:bldP spid="15" grpId="0"/>
      <p:bldP spid="14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968524" y="2196268"/>
          <a:ext cx="350947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47"/>
                <a:gridCol w="350947"/>
                <a:gridCol w="350947"/>
                <a:gridCol w="350947"/>
                <a:gridCol w="350947"/>
                <a:gridCol w="350947"/>
                <a:gridCol w="350947"/>
                <a:gridCol w="350947"/>
                <a:gridCol w="350947"/>
                <a:gridCol w="350947"/>
              </a:tblGrid>
              <a:tr h="2495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9913" y="325438"/>
            <a:ext cx="8001000" cy="7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767" y="357166"/>
            <a:ext cx="8332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Найдите площадь треугольника, изображенного на клетчатой бумаге с размером клетки 1см×1см. Ответ дайте в квадратных сантиметрах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3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9363" y="6033562"/>
            <a:ext cx="200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Ответ: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33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9363" y="2452161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Решение: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059363" y="2938463"/>
          <a:ext cx="1462087" cy="454025"/>
        </p:xfrm>
        <a:graphic>
          <a:graphicData uri="http://schemas.openxmlformats.org/presentationml/2006/ole">
            <p:oleObj spid="_x0000_s4098" name="Формула" r:id="rId3" imgW="774360" imgH="241200" progId="Equation.3">
              <p:embed/>
            </p:oleObj>
          </a:graphicData>
        </a:graphic>
      </p:graphicFrame>
      <p:graphicFrame>
        <p:nvGraphicFramePr>
          <p:cNvPr id="72708" name="Object 17"/>
          <p:cNvGraphicFramePr>
            <a:graphicFrameLocks noChangeAspect="1"/>
          </p:cNvGraphicFramePr>
          <p:nvPr/>
        </p:nvGraphicFramePr>
        <p:xfrm>
          <a:off x="5059363" y="5126780"/>
          <a:ext cx="2973388" cy="336550"/>
        </p:xfrm>
        <a:graphic>
          <a:graphicData uri="http://schemas.openxmlformats.org/presentationml/2006/ole">
            <p:oleObj spid="_x0000_s4099" name="Формула" r:id="rId4" imgW="1574640" imgH="177480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1218867" y="6232169"/>
            <a:ext cx="587905" cy="335994"/>
            <a:chOff x="-3811059" y="5228167"/>
            <a:chExt cx="587905" cy="335994"/>
          </a:xfrm>
        </p:grpSpPr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-3717131" y="5228167"/>
              <a:ext cx="350044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Прямоугольник 30"/>
            <p:cNvSpPr/>
            <p:nvPr/>
          </p:nvSpPr>
          <p:spPr>
            <a:xfrm>
              <a:off x="-3811059" y="5256384"/>
              <a:ext cx="58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 smtClean="0">
                  <a:solidFill>
                    <a:prstClr val="black"/>
                  </a:solidFill>
                  <a:latin typeface="Bookman Old Style" pitchFamily="18" charset="0"/>
                </a:rPr>
                <a:t>1см</a:t>
              </a:r>
              <a:endParaRPr lang="ru-RU" sz="1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086621" y="250097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1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49907" y="2167085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8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316051" y="2567678"/>
            <a:ext cx="2817488" cy="3294736"/>
          </a:xfrm>
          <a:prstGeom prst="rect">
            <a:avLst/>
          </a:prstGeom>
          <a:solidFill>
            <a:srgbClr val="00B0F0">
              <a:alpha val="40000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" name="Правая фигурная скобка 34"/>
          <p:cNvSpPr/>
          <p:nvPr/>
        </p:nvSpPr>
        <p:spPr bwMode="auto">
          <a:xfrm rot="10800000">
            <a:off x="966860" y="2569194"/>
            <a:ext cx="284692" cy="3284674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 bwMode="auto">
          <a:xfrm rot="5400000">
            <a:off x="2614599" y="4662904"/>
            <a:ext cx="211668" cy="2797280"/>
          </a:xfrm>
          <a:prstGeom prst="rightBrace">
            <a:avLst>
              <a:gd name="adj1" fmla="val 59946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06" y="396230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3176" y="6140880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 bwMode="auto">
          <a:xfrm>
            <a:off x="1316519" y="2567678"/>
            <a:ext cx="2819401" cy="366711"/>
          </a:xfrm>
          <a:custGeom>
            <a:avLst/>
            <a:gdLst>
              <a:gd name="connsiteX0" fmla="*/ 0 w 2812256"/>
              <a:gd name="connsiteY0" fmla="*/ 0 h 373856"/>
              <a:gd name="connsiteX1" fmla="*/ 2812256 w 2812256"/>
              <a:gd name="connsiteY1" fmla="*/ 2381 h 373856"/>
              <a:gd name="connsiteX2" fmla="*/ 2812256 w 2812256"/>
              <a:gd name="connsiteY2" fmla="*/ 373856 h 373856"/>
              <a:gd name="connsiteX3" fmla="*/ 0 w 2812256"/>
              <a:gd name="connsiteY3" fmla="*/ 0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256" h="373856">
                <a:moveTo>
                  <a:pt x="0" y="0"/>
                </a:moveTo>
                <a:lnTo>
                  <a:pt x="2812256" y="2381"/>
                </a:lnTo>
                <a:lnTo>
                  <a:pt x="2812256" y="373856"/>
                </a:lnTo>
                <a:lnTo>
                  <a:pt x="0" y="0"/>
                </a:lnTo>
                <a:close/>
              </a:path>
            </a:pathLst>
          </a:custGeom>
          <a:solidFill>
            <a:srgbClr val="EECF1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 bwMode="auto">
          <a:xfrm>
            <a:off x="1314139" y="2565297"/>
            <a:ext cx="2124075" cy="3305175"/>
          </a:xfrm>
          <a:custGeom>
            <a:avLst/>
            <a:gdLst>
              <a:gd name="connsiteX0" fmla="*/ 0 w 2124075"/>
              <a:gd name="connsiteY0" fmla="*/ 0 h 3305175"/>
              <a:gd name="connsiteX1" fmla="*/ 0 w 2124075"/>
              <a:gd name="connsiteY1" fmla="*/ 3305175 h 3305175"/>
              <a:gd name="connsiteX2" fmla="*/ 2124075 w 2124075"/>
              <a:gd name="connsiteY2" fmla="*/ 3305175 h 3305175"/>
              <a:gd name="connsiteX3" fmla="*/ 0 w 2124075"/>
              <a:gd name="connsiteY3" fmla="*/ 0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75" h="3305175">
                <a:moveTo>
                  <a:pt x="0" y="0"/>
                </a:moveTo>
                <a:lnTo>
                  <a:pt x="0" y="3305175"/>
                </a:lnTo>
                <a:lnTo>
                  <a:pt x="2124075" y="3305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 bwMode="auto">
          <a:xfrm>
            <a:off x="3428689" y="2927247"/>
            <a:ext cx="714375" cy="2938462"/>
          </a:xfrm>
          <a:custGeom>
            <a:avLst/>
            <a:gdLst>
              <a:gd name="connsiteX0" fmla="*/ 709612 w 714375"/>
              <a:gd name="connsiteY0" fmla="*/ 0 h 2938462"/>
              <a:gd name="connsiteX1" fmla="*/ 714375 w 714375"/>
              <a:gd name="connsiteY1" fmla="*/ 2933700 h 2938462"/>
              <a:gd name="connsiteX2" fmla="*/ 0 w 714375"/>
              <a:gd name="connsiteY2" fmla="*/ 2938462 h 2938462"/>
              <a:gd name="connsiteX3" fmla="*/ 709612 w 714375"/>
              <a:gd name="connsiteY3" fmla="*/ 0 h 29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" h="2938462">
                <a:moveTo>
                  <a:pt x="709612" y="0"/>
                </a:moveTo>
                <a:cubicBezTo>
                  <a:pt x="711200" y="977900"/>
                  <a:pt x="712787" y="1955800"/>
                  <a:pt x="714375" y="2933700"/>
                </a:cubicBezTo>
                <a:lnTo>
                  <a:pt x="0" y="2938462"/>
                </a:lnTo>
                <a:lnTo>
                  <a:pt x="7096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 bwMode="auto">
          <a:xfrm>
            <a:off x="1324598" y="2563738"/>
            <a:ext cx="2810343" cy="3290131"/>
          </a:xfrm>
          <a:custGeom>
            <a:avLst/>
            <a:gdLst>
              <a:gd name="connsiteX0" fmla="*/ 0 w 2820112"/>
              <a:gd name="connsiteY0" fmla="*/ 0 h 3290131"/>
              <a:gd name="connsiteX1" fmla="*/ 2820112 w 2820112"/>
              <a:gd name="connsiteY1" fmla="*/ 367469 h 3290131"/>
              <a:gd name="connsiteX2" fmla="*/ 2119357 w 2820112"/>
              <a:gd name="connsiteY2" fmla="*/ 3290131 h 3290131"/>
              <a:gd name="connsiteX3" fmla="*/ 0 w 2820112"/>
              <a:gd name="connsiteY3" fmla="*/ 0 h 329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112" h="3290131">
                <a:moveTo>
                  <a:pt x="0" y="0"/>
                </a:moveTo>
                <a:lnTo>
                  <a:pt x="2820112" y="367469"/>
                </a:lnTo>
                <a:lnTo>
                  <a:pt x="2119357" y="3290131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2042750" y="5422207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6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09813" y="4182468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8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595641" y="5411639"/>
            <a:ext cx="43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2</a:t>
            </a:r>
            <a:endParaRPr lang="ru-RU" b="1" dirty="0"/>
          </a:p>
        </p:txBody>
      </p:sp>
      <p:graphicFrame>
        <p:nvGraphicFramePr>
          <p:cNvPr id="101382" name="Object 17"/>
          <p:cNvGraphicFramePr>
            <a:graphicFrameLocks noChangeAspect="1"/>
          </p:cNvGraphicFramePr>
          <p:nvPr/>
        </p:nvGraphicFramePr>
        <p:xfrm>
          <a:off x="6564254" y="2938463"/>
          <a:ext cx="693737" cy="454025"/>
        </p:xfrm>
        <a:graphic>
          <a:graphicData uri="http://schemas.openxmlformats.org/presentationml/2006/ole">
            <p:oleObj spid="_x0000_s4100" name="Формула" r:id="rId5" imgW="368280" imgH="241200" progId="Equation.3">
              <p:embed/>
            </p:oleObj>
          </a:graphicData>
        </a:graphic>
      </p:graphicFrame>
      <p:graphicFrame>
        <p:nvGraphicFramePr>
          <p:cNvPr id="101383" name="Object 17"/>
          <p:cNvGraphicFramePr>
            <a:graphicFrameLocks noChangeAspect="1"/>
          </p:cNvGraphicFramePr>
          <p:nvPr/>
        </p:nvGraphicFramePr>
        <p:xfrm>
          <a:off x="7304667" y="2938463"/>
          <a:ext cx="720725" cy="454025"/>
        </p:xfrm>
        <a:graphic>
          <a:graphicData uri="http://schemas.openxmlformats.org/presentationml/2006/ole">
            <p:oleObj spid="_x0000_s4101" name="Формула" r:id="rId6" imgW="380880" imgH="241200" progId="Equation.3">
              <p:embed/>
            </p:oleObj>
          </a:graphicData>
        </a:graphic>
      </p:graphicFrame>
      <p:graphicFrame>
        <p:nvGraphicFramePr>
          <p:cNvPr id="101384" name="Object 17"/>
          <p:cNvGraphicFramePr>
            <a:graphicFrameLocks noChangeAspect="1"/>
          </p:cNvGraphicFramePr>
          <p:nvPr/>
        </p:nvGraphicFramePr>
        <p:xfrm>
          <a:off x="8058462" y="2938463"/>
          <a:ext cx="454025" cy="454025"/>
        </p:xfrm>
        <a:graphic>
          <a:graphicData uri="http://schemas.openxmlformats.org/presentationml/2006/ole">
            <p:oleObj spid="_x0000_s4102" name="Формула" r:id="rId7" imgW="241200" imgH="241200" progId="Equation.3">
              <p:embed/>
            </p:oleObj>
          </a:graphicData>
        </a:graphic>
      </p:graphicFrame>
      <p:graphicFrame>
        <p:nvGraphicFramePr>
          <p:cNvPr id="101385" name="Object 17"/>
          <p:cNvGraphicFramePr>
            <a:graphicFrameLocks noChangeAspect="1"/>
          </p:cNvGraphicFramePr>
          <p:nvPr/>
        </p:nvGraphicFramePr>
        <p:xfrm>
          <a:off x="5059363" y="3608388"/>
          <a:ext cx="1462087" cy="406400"/>
        </p:xfrm>
        <a:graphic>
          <a:graphicData uri="http://schemas.openxmlformats.org/presentationml/2006/ole">
            <p:oleObj spid="_x0000_s4103" name="Формула" r:id="rId8" imgW="774360" imgH="215640" progId="Equation.3">
              <p:embed/>
            </p:oleObj>
          </a:graphicData>
        </a:graphic>
      </p:graphicFrame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6533854" y="3440907"/>
          <a:ext cx="1147763" cy="741362"/>
        </p:xfrm>
        <a:graphic>
          <a:graphicData uri="http://schemas.openxmlformats.org/presentationml/2006/ole">
            <p:oleObj spid="_x0000_s4104" name="Формула" r:id="rId9" imgW="609480" imgH="393480" progId="Equation.3">
              <p:embed/>
            </p:oleObj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5059363" y="4234657"/>
          <a:ext cx="1443037" cy="741362"/>
        </p:xfrm>
        <a:graphic>
          <a:graphicData uri="http://schemas.openxmlformats.org/presentationml/2006/ole">
            <p:oleObj spid="_x0000_s4105" name="Формула" r:id="rId10" imgW="761760" imgH="393480" progId="Equation.3">
              <p:embed/>
            </p:oleObj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6550367" y="4235450"/>
          <a:ext cx="1219200" cy="739775"/>
        </p:xfrm>
        <a:graphic>
          <a:graphicData uri="http://schemas.openxmlformats.org/presentationml/2006/ole">
            <p:oleObj spid="_x0000_s4106" name="Формула" r:id="rId11" imgW="647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14" grpId="0"/>
      <p:bldP spid="34" grpId="0" animBg="1"/>
      <p:bldP spid="35" grpId="0" animBg="1"/>
      <p:bldP spid="36" grpId="0" animBg="1"/>
      <p:bldP spid="37" grpId="0"/>
      <p:bldP spid="38" grpId="0"/>
      <p:bldP spid="40" grpId="0" animBg="1"/>
      <p:bldP spid="41" grpId="0" animBg="1"/>
      <p:bldP spid="43" grpId="0" animBg="1"/>
      <p:bldP spid="44" grpId="0"/>
      <p:bldP spid="45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770563" cy="758825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Подобие треугольников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63575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2292" name="Text Box 28"/>
          <p:cNvSpPr txBox="1">
            <a:spLocks noChangeArrowheads="1"/>
          </p:cNvSpPr>
          <p:nvPr/>
        </p:nvSpPr>
        <p:spPr bwMode="auto">
          <a:xfrm>
            <a:off x="116681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3357563"/>
            <a:ext cx="7318376" cy="2651125"/>
            <a:chOff x="340" y="1311"/>
            <a:chExt cx="4610" cy="1670"/>
          </a:xfrm>
        </p:grpSpPr>
        <p:sp>
          <p:nvSpPr>
            <p:cNvPr id="12309" name="Text Box 6"/>
            <p:cNvSpPr txBox="1">
              <a:spLocks noChangeArrowheads="1"/>
            </p:cNvSpPr>
            <p:nvPr/>
          </p:nvSpPr>
          <p:spPr bwMode="auto">
            <a:xfrm>
              <a:off x="373" y="1311"/>
              <a:ext cx="457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/>
                <a:t>3. По данным на чертеже найти стороны АВ и В</a:t>
              </a:r>
              <a:r>
                <a:rPr lang="ru-RU" sz="2400" baseline="-25000" dirty="0"/>
                <a:t>1</a:t>
              </a:r>
              <a:r>
                <a:rPr lang="ru-RU" sz="2400" dirty="0"/>
                <a:t>С</a:t>
              </a:r>
              <a:r>
                <a:rPr lang="ru-RU" sz="2400" baseline="-25000" dirty="0"/>
                <a:t>1</a:t>
              </a:r>
              <a:r>
                <a:rPr lang="ru-RU" sz="2400" dirty="0"/>
                <a:t> </a:t>
              </a:r>
            </a:p>
            <a:p>
              <a:r>
                <a:rPr lang="ru-RU" sz="2400" dirty="0"/>
                <a:t>    подобных треугольников АВС и А</a:t>
              </a:r>
              <a:r>
                <a:rPr lang="ru-RU" sz="2400" baseline="-25000" dirty="0"/>
                <a:t>1</a:t>
              </a:r>
              <a:r>
                <a:rPr lang="ru-RU" sz="2400" dirty="0"/>
                <a:t>В</a:t>
              </a:r>
              <a:r>
                <a:rPr lang="ru-RU" sz="2400" baseline="-25000" dirty="0"/>
                <a:t>1</a:t>
              </a:r>
              <a:r>
                <a:rPr lang="ru-RU" sz="2400" dirty="0"/>
                <a:t>С</a:t>
              </a:r>
              <a:r>
                <a:rPr lang="ru-RU" sz="2400" baseline="-25000" dirty="0"/>
                <a:t>1</a:t>
              </a:r>
              <a:r>
                <a:rPr lang="ru-RU" sz="2400" dirty="0"/>
                <a:t>:</a:t>
              </a:r>
              <a:endParaRPr lang="ru-RU" sz="2400" baseline="-25000" dirty="0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21" y="1933"/>
              <a:ext cx="1633" cy="817"/>
              <a:chOff x="521" y="1933"/>
              <a:chExt cx="1406" cy="817"/>
            </a:xfrm>
          </p:grpSpPr>
          <p:sp>
            <p:nvSpPr>
              <p:cNvPr id="12327" name="Line 9"/>
              <p:cNvSpPr>
                <a:spLocks noChangeShapeType="1"/>
              </p:cNvSpPr>
              <p:nvPr/>
            </p:nvSpPr>
            <p:spPr bwMode="auto">
              <a:xfrm>
                <a:off x="521" y="2750"/>
                <a:ext cx="140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Line 10"/>
              <p:cNvSpPr>
                <a:spLocks noChangeShapeType="1"/>
              </p:cNvSpPr>
              <p:nvPr/>
            </p:nvSpPr>
            <p:spPr bwMode="auto">
              <a:xfrm flipV="1">
                <a:off x="521" y="1933"/>
                <a:ext cx="771" cy="8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Line 11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635" cy="8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1" name="Text Box 13"/>
            <p:cNvSpPr txBox="1">
              <a:spLocks noChangeArrowheads="1"/>
            </p:cNvSpPr>
            <p:nvPr/>
          </p:nvSpPr>
          <p:spPr bwMode="auto">
            <a:xfrm>
              <a:off x="340" y="27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А</a:t>
              </a:r>
            </a:p>
          </p:txBody>
        </p:sp>
        <p:sp>
          <p:nvSpPr>
            <p:cNvPr id="12312" name="Text Box 14"/>
            <p:cNvSpPr txBox="1">
              <a:spLocks noChangeArrowheads="1"/>
            </p:cNvSpPr>
            <p:nvPr/>
          </p:nvSpPr>
          <p:spPr bwMode="auto">
            <a:xfrm>
              <a:off x="1429" y="170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В</a:t>
              </a:r>
            </a:p>
          </p:txBody>
        </p:sp>
        <p:sp>
          <p:nvSpPr>
            <p:cNvPr id="12313" name="Text Box 15"/>
            <p:cNvSpPr txBox="1">
              <a:spLocks noChangeArrowheads="1"/>
            </p:cNvSpPr>
            <p:nvPr/>
          </p:nvSpPr>
          <p:spPr bwMode="auto">
            <a:xfrm>
              <a:off x="1973" y="275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С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381" y="2296"/>
              <a:ext cx="907" cy="408"/>
              <a:chOff x="521" y="1933"/>
              <a:chExt cx="1406" cy="817"/>
            </a:xfrm>
          </p:grpSpPr>
          <p:sp>
            <p:nvSpPr>
              <p:cNvPr id="12324" name="Line 17"/>
              <p:cNvSpPr>
                <a:spLocks noChangeShapeType="1"/>
              </p:cNvSpPr>
              <p:nvPr/>
            </p:nvSpPr>
            <p:spPr bwMode="auto">
              <a:xfrm>
                <a:off x="521" y="2750"/>
                <a:ext cx="140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Line 18"/>
              <p:cNvSpPr>
                <a:spLocks noChangeShapeType="1"/>
              </p:cNvSpPr>
              <p:nvPr/>
            </p:nvSpPr>
            <p:spPr bwMode="auto">
              <a:xfrm flipV="1">
                <a:off x="521" y="1933"/>
                <a:ext cx="771" cy="817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Line 19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635" cy="817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5" name="Text Box 20"/>
            <p:cNvSpPr txBox="1">
              <a:spLocks noChangeArrowheads="1"/>
            </p:cNvSpPr>
            <p:nvPr/>
          </p:nvSpPr>
          <p:spPr bwMode="auto">
            <a:xfrm>
              <a:off x="2290" y="275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А</a:t>
              </a:r>
              <a:r>
                <a:rPr lang="ru-RU" sz="1800" baseline="-25000"/>
                <a:t>1</a:t>
              </a:r>
            </a:p>
          </p:txBody>
        </p:sp>
        <p:sp>
          <p:nvSpPr>
            <p:cNvPr id="12316" name="Text Box 21"/>
            <p:cNvSpPr txBox="1">
              <a:spLocks noChangeArrowheads="1"/>
            </p:cNvSpPr>
            <p:nvPr/>
          </p:nvSpPr>
          <p:spPr bwMode="auto">
            <a:xfrm>
              <a:off x="3230" y="2717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С</a:t>
              </a:r>
              <a:r>
                <a:rPr lang="ru-RU" sz="1800" baseline="-25000"/>
                <a:t>1</a:t>
              </a:r>
            </a:p>
          </p:txBody>
        </p:sp>
        <p:sp>
          <p:nvSpPr>
            <p:cNvPr id="12317" name="Text Box 22"/>
            <p:cNvSpPr txBox="1">
              <a:spLocks noChangeArrowheads="1"/>
            </p:cNvSpPr>
            <p:nvPr/>
          </p:nvSpPr>
          <p:spPr bwMode="auto">
            <a:xfrm>
              <a:off x="2822" y="20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В</a:t>
              </a:r>
              <a:r>
                <a:rPr lang="ru-RU" sz="1800" baseline="-25000"/>
                <a:t>1</a:t>
              </a:r>
            </a:p>
          </p:txBody>
        </p:sp>
        <p:sp>
          <p:nvSpPr>
            <p:cNvPr id="12318" name="Text Box 23"/>
            <p:cNvSpPr txBox="1">
              <a:spLocks noChangeArrowheads="1"/>
            </p:cNvSpPr>
            <p:nvPr/>
          </p:nvSpPr>
          <p:spPr bwMode="auto">
            <a:xfrm>
              <a:off x="1053" y="271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6</a:t>
              </a:r>
            </a:p>
          </p:txBody>
        </p:sp>
        <p:sp>
          <p:nvSpPr>
            <p:cNvPr id="12319" name="Text Box 24"/>
            <p:cNvSpPr txBox="1">
              <a:spLocks noChangeArrowheads="1"/>
            </p:cNvSpPr>
            <p:nvPr/>
          </p:nvSpPr>
          <p:spPr bwMode="auto">
            <a:xfrm>
              <a:off x="2731" y="267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3</a:t>
              </a:r>
            </a:p>
          </p:txBody>
        </p:sp>
        <p:sp>
          <p:nvSpPr>
            <p:cNvPr id="12320" name="Text Box 25"/>
            <p:cNvSpPr txBox="1">
              <a:spLocks noChangeArrowheads="1"/>
            </p:cNvSpPr>
            <p:nvPr/>
          </p:nvSpPr>
          <p:spPr bwMode="auto">
            <a:xfrm>
              <a:off x="1701" y="211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4</a:t>
              </a:r>
            </a:p>
          </p:txBody>
        </p:sp>
        <p:sp>
          <p:nvSpPr>
            <p:cNvPr id="12321" name="Text Box 26"/>
            <p:cNvSpPr txBox="1">
              <a:spLocks noChangeArrowheads="1"/>
            </p:cNvSpPr>
            <p:nvPr/>
          </p:nvSpPr>
          <p:spPr bwMode="auto">
            <a:xfrm>
              <a:off x="2336" y="2341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2,5</a:t>
              </a:r>
            </a:p>
          </p:txBody>
        </p:sp>
        <p:sp>
          <p:nvSpPr>
            <p:cNvPr id="12322" name="Text Box 27"/>
            <p:cNvSpPr txBox="1">
              <a:spLocks noChangeArrowheads="1"/>
            </p:cNvSpPr>
            <p:nvPr/>
          </p:nvSpPr>
          <p:spPr bwMode="auto">
            <a:xfrm>
              <a:off x="3094" y="230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?</a:t>
              </a:r>
            </a:p>
          </p:txBody>
        </p:sp>
        <p:sp>
          <p:nvSpPr>
            <p:cNvPr id="12323" name="Text Box 29"/>
            <p:cNvSpPr txBox="1">
              <a:spLocks noChangeArrowheads="1"/>
            </p:cNvSpPr>
            <p:nvPr/>
          </p:nvSpPr>
          <p:spPr bwMode="auto">
            <a:xfrm>
              <a:off x="781" y="21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?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57158" y="1142985"/>
            <a:ext cx="7551762" cy="830263"/>
            <a:chOff x="373" y="812"/>
            <a:chExt cx="4049" cy="523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73" y="812"/>
              <a:ext cx="4049" cy="523"/>
              <a:chOff x="373" y="812"/>
              <a:chExt cx="4049" cy="523"/>
            </a:xfrm>
          </p:grpSpPr>
          <p:sp>
            <p:nvSpPr>
              <p:cNvPr id="12307" name="Text Box 4"/>
              <p:cNvSpPr txBox="1">
                <a:spLocks noChangeArrowheads="1"/>
              </p:cNvSpPr>
              <p:nvPr/>
            </p:nvSpPr>
            <p:spPr bwMode="auto">
              <a:xfrm>
                <a:off x="373" y="812"/>
                <a:ext cx="404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ru-RU" sz="2400" dirty="0"/>
                  <a:t>Найти стороны     </a:t>
                </a:r>
                <a:r>
                  <a:rPr lang="en-US" sz="2400" dirty="0" smtClean="0"/>
                  <a:t>    </a:t>
                </a:r>
                <a:r>
                  <a:rPr lang="ru-RU" sz="2400" dirty="0" smtClean="0"/>
                  <a:t>А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/>
                  <a:t>В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/>
                  <a:t>С</a:t>
                </a:r>
                <a:r>
                  <a:rPr lang="ru-RU" sz="2400" baseline="-25000" dirty="0" smtClean="0"/>
                  <a:t>1</a:t>
                </a:r>
                <a:r>
                  <a:rPr lang="ru-RU" sz="2400" dirty="0"/>
                  <a:t>, подобного     </a:t>
                </a:r>
                <a:r>
                  <a:rPr lang="en-US" sz="2400" dirty="0" smtClean="0"/>
                  <a:t>     </a:t>
                </a:r>
                <a:r>
                  <a:rPr lang="ru-RU" sz="2400" dirty="0" smtClean="0"/>
                  <a:t>АВС</a:t>
                </a:r>
                <a:r>
                  <a:rPr lang="ru-RU" sz="2400" dirty="0"/>
                  <a:t>, если </a:t>
                </a:r>
              </a:p>
              <a:p>
                <a:pPr marL="342900" indent="-342900"/>
                <a:r>
                  <a:rPr lang="ru-RU" sz="2400" dirty="0"/>
                  <a:t>    АВ = 6,  ВС= 12.  АС = 9 и </a:t>
                </a:r>
                <a:r>
                  <a:rPr lang="en-US" sz="2400" dirty="0"/>
                  <a:t>k</a:t>
                </a:r>
                <a:r>
                  <a:rPr lang="ru-RU" sz="2400" dirty="0"/>
                  <a:t> = 3 . </a:t>
                </a:r>
              </a:p>
            </p:txBody>
          </p:sp>
          <p:sp>
            <p:nvSpPr>
              <p:cNvPr id="12308" name="AutoShape 32"/>
              <p:cNvSpPr>
                <a:spLocks noChangeArrowheads="1"/>
              </p:cNvSpPr>
              <p:nvPr/>
            </p:nvSpPr>
            <p:spPr bwMode="auto">
              <a:xfrm flipH="1">
                <a:off x="1714" y="902"/>
                <a:ext cx="153" cy="13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6" name="AutoShape 34"/>
            <p:cNvSpPr>
              <a:spLocks noChangeArrowheads="1"/>
            </p:cNvSpPr>
            <p:nvPr/>
          </p:nvSpPr>
          <p:spPr bwMode="auto">
            <a:xfrm>
              <a:off x="3322" y="902"/>
              <a:ext cx="153" cy="13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39750" y="2349502"/>
            <a:ext cx="7314627" cy="830263"/>
            <a:chOff x="340" y="1480"/>
            <a:chExt cx="3404" cy="523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40" y="1480"/>
              <a:ext cx="3404" cy="523"/>
              <a:chOff x="340" y="1480"/>
              <a:chExt cx="3404" cy="523"/>
            </a:xfrm>
          </p:grpSpPr>
          <p:sp>
            <p:nvSpPr>
              <p:cNvPr id="12303" name="Text Box 31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340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2. Найти стороны    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     </a:t>
                </a:r>
                <a:r>
                  <a:rPr lang="ru-RU" sz="2400" dirty="0" smtClean="0"/>
                  <a:t>А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/>
                  <a:t>В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/>
                  <a:t>С</a:t>
                </a:r>
                <a:r>
                  <a:rPr lang="ru-RU" sz="2400" baseline="-25000" dirty="0" smtClean="0"/>
                  <a:t>1</a:t>
                </a:r>
                <a:r>
                  <a:rPr lang="ru-RU" sz="2400" dirty="0"/>
                  <a:t>, подобного     </a:t>
                </a:r>
                <a:r>
                  <a:rPr lang="en-US" sz="2400" dirty="0" smtClean="0"/>
                  <a:t>  </a:t>
                </a:r>
                <a:r>
                  <a:rPr lang="ru-RU" sz="2400" dirty="0" smtClean="0"/>
                  <a:t>АВС</a:t>
                </a:r>
                <a:r>
                  <a:rPr lang="ru-RU" sz="2400" dirty="0"/>
                  <a:t>, если </a:t>
                </a:r>
              </a:p>
              <a:p>
                <a:r>
                  <a:rPr lang="ru-RU" sz="2400" dirty="0"/>
                  <a:t>    АВ = 6,  ВС= 12.  АС = 9 и </a:t>
                </a:r>
                <a:r>
                  <a:rPr lang="en-US" sz="2400" dirty="0"/>
                  <a:t>k</a:t>
                </a:r>
                <a:r>
                  <a:rPr lang="ru-RU" sz="2400" dirty="0"/>
                  <a:t> = 1/3. </a:t>
                </a:r>
              </a:p>
            </p:txBody>
          </p:sp>
          <p:sp>
            <p:nvSpPr>
              <p:cNvPr id="12304" name="AutoShape 36"/>
              <p:cNvSpPr>
                <a:spLocks noChangeArrowheads="1"/>
              </p:cNvSpPr>
              <p:nvPr/>
            </p:nvSpPr>
            <p:spPr bwMode="auto">
              <a:xfrm>
                <a:off x="1585" y="1575"/>
                <a:ext cx="100" cy="13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2" name="AutoShape 39"/>
            <p:cNvSpPr>
              <a:spLocks noChangeArrowheads="1"/>
            </p:cNvSpPr>
            <p:nvPr/>
          </p:nvSpPr>
          <p:spPr bwMode="auto">
            <a:xfrm>
              <a:off x="2915" y="1575"/>
              <a:ext cx="100" cy="13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2" name="Picture 9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49" y="0"/>
            <a:ext cx="1500251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500174"/>
            <a:ext cx="8429684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Решение №1</a:t>
            </a:r>
            <a:endParaRPr lang="ru-RU" sz="4400" b="1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00372"/>
            <a:ext cx="8358246" cy="1285884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8358246" cy="1357322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624" y="0"/>
            <a:ext cx="178537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Решение №2</a:t>
            </a:r>
            <a:endParaRPr lang="ru-RU" sz="4400" b="1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85860"/>
            <a:ext cx="8643998" cy="1214446"/>
          </a:xfrm>
          <a:prstGeom prst="rect">
            <a:avLst/>
          </a:prstGeom>
          <a:noFill/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714620"/>
            <a:ext cx="8429684" cy="1285884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00570"/>
            <a:ext cx="8501122" cy="1143008"/>
          </a:xfrm>
          <a:prstGeom prst="rect">
            <a:avLst/>
          </a:prstGeom>
          <a:noFill/>
        </p:spPr>
      </p:pic>
      <p:pic>
        <p:nvPicPr>
          <p:cNvPr id="16" name="Picture 9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3" y="0"/>
            <a:ext cx="178537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Решение №3</a:t>
            </a:r>
            <a:endParaRPr lang="ru-RU" sz="4400" b="1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86190"/>
            <a:ext cx="8429684" cy="1285884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643050"/>
            <a:ext cx="8643998" cy="1285884"/>
          </a:xfrm>
          <a:prstGeom prst="rect">
            <a:avLst/>
          </a:prstGeom>
          <a:noFill/>
        </p:spPr>
      </p:pic>
      <p:pic>
        <p:nvPicPr>
          <p:cNvPr id="19" name="Picture 9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3" y="0"/>
            <a:ext cx="178537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642918"/>
            <a:ext cx="5572164" cy="738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</a:rPr>
              <a:t>Подобие треугольников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428736"/>
            <a:ext cx="7453338" cy="467202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</a:rPr>
              <a:t>BCD   </a:t>
            </a:r>
            <a:r>
              <a:rPr lang="ru-RU" dirty="0" smtClean="0">
                <a:latin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</a:rPr>
              <a:t>    ACF </a:t>
            </a:r>
            <a:r>
              <a:rPr lang="ru-RU" dirty="0" smtClean="0">
                <a:latin typeface="Times New Roman" pitchFamily="18" charset="0"/>
              </a:rPr>
              <a:t> подобны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Найти: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2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1,5см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B                                   D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3 см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A                                                                           F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 см                                 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676400" y="54864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676400" y="3429000"/>
            <a:ext cx="360998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4071934" y="4114797"/>
            <a:ext cx="1928826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86380" y="3429000"/>
            <a:ext cx="202882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9" descr="&amp;Kcy;&amp;acy;&amp;rcy;&amp;tcy;&amp;icy;&amp;ncy;&amp;kcy;&amp;acy; 27 &amp;icy;&amp;zcy; 36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3" y="0"/>
            <a:ext cx="178537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внобедренный треугольник 8"/>
          <p:cNvSpPr/>
          <p:nvPr/>
        </p:nvSpPr>
        <p:spPr>
          <a:xfrm>
            <a:off x="1214414" y="1643050"/>
            <a:ext cx="285752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86116" y="1643050"/>
            <a:ext cx="285752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8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1" grpId="0" animBg="1"/>
      <p:bldP spid="14344" grpId="0" animBg="1"/>
      <p:bldP spid="14347" grpId="0" animBg="1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14348" y="642918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Зовусь я “Треугольник”,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мной хлопот не оберётся школьник.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разному всегда я называюсь,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углы иль стороны даны: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одним тупым углом - тупоугольный,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 острых два, 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третий-прям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прямоугольный.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28662" y="571480"/>
            <a:ext cx="74295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Бываю я равносторонний.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мои все стороны равны.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же все разные даны,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я зовусь разносторонним.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если, наконец, равны две стороны,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равнобедренным я называюсь.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 l="6227" t="14050" r="3113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Рисунок 1"/>
          <p:cNvPicPr>
            <a:picLocks noChangeAspect="1" noChangeArrowheads="1"/>
          </p:cNvPicPr>
          <p:nvPr/>
        </p:nvPicPr>
        <p:blipFill>
          <a:blip r:embed="rId3"/>
          <a:srcRect l="6155" t="16016" r="6155"/>
          <a:stretch>
            <a:fillRect/>
          </a:stretch>
        </p:blipFill>
        <p:spPr bwMode="auto">
          <a:xfrm>
            <a:off x="0" y="0"/>
            <a:ext cx="9144000" cy="34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358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Составьте верные высказывания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3" y="3286124"/>
            <a:ext cx="192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треугольник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214311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остроугольный,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350043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прямоугольный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457200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тупоугольный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50043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 в нём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000240"/>
            <a:ext cx="250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один угол тупой,</a:t>
            </a:r>
          </a:p>
          <a:p>
            <a:r>
              <a:rPr lang="ru-RU" sz="2400" dirty="0" smtClean="0"/>
              <a:t> два острые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3286124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все углы </a:t>
            </a:r>
          </a:p>
          <a:p>
            <a:r>
              <a:rPr lang="ru-RU" sz="2400" dirty="0" smtClean="0"/>
              <a:t>острые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500570"/>
            <a:ext cx="221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400" dirty="0" smtClean="0"/>
              <a:t>один угол прямой,</a:t>
            </a:r>
          </a:p>
          <a:p>
            <a:r>
              <a:rPr lang="ru-RU" sz="2400" dirty="0" smtClean="0"/>
              <a:t> два острые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>
            <a:stCxn id="3" idx="0"/>
            <a:endCxn id="4" idx="1"/>
          </p:cNvCxnSpPr>
          <p:nvPr/>
        </p:nvCxnSpPr>
        <p:spPr>
          <a:xfrm rot="5400000" flipH="1" flipV="1">
            <a:off x="1419129" y="2133517"/>
            <a:ext cx="912175" cy="139304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3"/>
            <a:endCxn id="5" idx="1"/>
          </p:cNvCxnSpPr>
          <p:nvPr/>
        </p:nvCxnSpPr>
        <p:spPr>
          <a:xfrm>
            <a:off x="2143108" y="3701623"/>
            <a:ext cx="428628" cy="29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" idx="2"/>
            <a:endCxn id="6" idx="1"/>
          </p:cNvCxnSpPr>
          <p:nvPr/>
        </p:nvCxnSpPr>
        <p:spPr>
          <a:xfrm rot="16200000" flipH="1">
            <a:off x="1568075" y="3727742"/>
            <a:ext cx="685720" cy="1464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4" idx="3"/>
            <a:endCxn id="7" idx="1"/>
          </p:cNvCxnSpPr>
          <p:nvPr/>
        </p:nvCxnSpPr>
        <p:spPr>
          <a:xfrm>
            <a:off x="4786314" y="2373949"/>
            <a:ext cx="500066" cy="13573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" idx="3"/>
            <a:endCxn id="7" idx="1"/>
          </p:cNvCxnSpPr>
          <p:nvPr/>
        </p:nvCxnSpPr>
        <p:spPr>
          <a:xfrm>
            <a:off x="4929190" y="3731271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" idx="3"/>
            <a:endCxn id="7" idx="1"/>
          </p:cNvCxnSpPr>
          <p:nvPr/>
        </p:nvCxnSpPr>
        <p:spPr>
          <a:xfrm flipV="1">
            <a:off x="4786314" y="3731271"/>
            <a:ext cx="500066" cy="10715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7" idx="3"/>
            <a:endCxn id="8" idx="2"/>
          </p:cNvCxnSpPr>
          <p:nvPr/>
        </p:nvCxnSpPr>
        <p:spPr>
          <a:xfrm flipV="1">
            <a:off x="6643702" y="2831237"/>
            <a:ext cx="1250149" cy="900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" idx="3"/>
            <a:endCxn id="10" idx="0"/>
          </p:cNvCxnSpPr>
          <p:nvPr/>
        </p:nvCxnSpPr>
        <p:spPr>
          <a:xfrm>
            <a:off x="6643702" y="3731271"/>
            <a:ext cx="1178727" cy="769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7" idx="3"/>
            <a:endCxn id="9" idx="1"/>
          </p:cNvCxnSpPr>
          <p:nvPr/>
        </p:nvCxnSpPr>
        <p:spPr>
          <a:xfrm flipV="1">
            <a:off x="6643702" y="3701623"/>
            <a:ext cx="857256" cy="29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488" y="5286388"/>
            <a:ext cx="17145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285728"/>
          <a:ext cx="8643997" cy="6286545"/>
        </p:xfrm>
        <a:graphic>
          <a:graphicData uri="http://schemas.openxmlformats.org/drawingml/2006/table">
            <a:tbl>
              <a:tblPr/>
              <a:tblGrid>
                <a:gridCol w="2033882"/>
                <a:gridCol w="2397075"/>
                <a:gridCol w="2397075"/>
                <a:gridCol w="1815965"/>
              </a:tblGrid>
              <a:tr h="101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по углам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сторонам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Остроугольные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Прямоугольные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Тупоугольные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Times New Roman"/>
                          <a:cs typeface="Times New Roman"/>
                        </a:rPr>
                        <a:t>Разносторонние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Равнобедренные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Равносторонние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85720" y="285728"/>
            <a:ext cx="2000264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488" y="5286388"/>
            <a:ext cx="17145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j-lt"/>
                <a:ea typeface="Times New Roman" pitchFamily="18" charset="0"/>
                <a:cs typeface="Arial" pitchFamily="34" charset="0"/>
              </a:rPr>
              <a:t>Определить вид треугольника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1ряд                                        3 ряд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113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30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66°; 90°; 24°;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3429001"/>
            <a:ext cx="2786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ряд</a:t>
            </a:r>
          </a:p>
          <a:p>
            <a:pPr algn="ctr"/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72°; 53°; 55°;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5429264"/>
            <a:ext cx="279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96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; 25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; 60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164304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648</Words>
  <PresentationFormat>Экран (4:3)</PresentationFormat>
  <Paragraphs>232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Построение высоты</vt:lpstr>
      <vt:lpstr>Построение высоты</vt:lpstr>
      <vt:lpstr>Построение высоты</vt:lpstr>
      <vt:lpstr>Слайд 22</vt:lpstr>
      <vt:lpstr>Слайд 23</vt:lpstr>
      <vt:lpstr>Слайд 24</vt:lpstr>
      <vt:lpstr>Подобие треугольников</vt:lpstr>
      <vt:lpstr>Слайд 26</vt:lpstr>
      <vt:lpstr>Слайд 27</vt:lpstr>
      <vt:lpstr>Слайд 28</vt:lpstr>
      <vt:lpstr>Подобие треугольников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 школы №31</dc:creator>
  <cp:lastModifiedBy>Наталья Пермякова</cp:lastModifiedBy>
  <cp:revision>113</cp:revision>
  <dcterms:created xsi:type="dcterms:W3CDTF">2013-12-11T19:52:32Z</dcterms:created>
  <dcterms:modified xsi:type="dcterms:W3CDTF">2014-10-08T13:24:55Z</dcterms:modified>
</cp:coreProperties>
</file>