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2"/>
  </p:notesMasterIdLst>
  <p:sldIdLst>
    <p:sldId id="256" r:id="rId2"/>
    <p:sldId id="302" r:id="rId3"/>
    <p:sldId id="257" r:id="rId4"/>
    <p:sldId id="284" r:id="rId5"/>
    <p:sldId id="299" r:id="rId6"/>
    <p:sldId id="286" r:id="rId7"/>
    <p:sldId id="305" r:id="rId8"/>
    <p:sldId id="304" r:id="rId9"/>
    <p:sldId id="301" r:id="rId10"/>
    <p:sldId id="258" r:id="rId11"/>
    <p:sldId id="260" r:id="rId12"/>
    <p:sldId id="259" r:id="rId13"/>
    <p:sldId id="292" r:id="rId14"/>
    <p:sldId id="293" r:id="rId15"/>
    <p:sldId id="294" r:id="rId16"/>
    <p:sldId id="308" r:id="rId17"/>
    <p:sldId id="309" r:id="rId18"/>
    <p:sldId id="270" r:id="rId19"/>
    <p:sldId id="271" r:id="rId20"/>
    <p:sldId id="274" r:id="rId21"/>
    <p:sldId id="306" r:id="rId22"/>
    <p:sldId id="313" r:id="rId23"/>
    <p:sldId id="276" r:id="rId24"/>
    <p:sldId id="277" r:id="rId25"/>
    <p:sldId id="278" r:id="rId26"/>
    <p:sldId id="307" r:id="rId27"/>
    <p:sldId id="280" r:id="rId28"/>
    <p:sldId id="311" r:id="rId29"/>
    <p:sldId id="312" r:id="rId30"/>
    <p:sldId id="310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79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EE2812-7DAC-4616-A500-6744D1A701B6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FE2E51-F0CB-4739-A0C1-DDD51EC38C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469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4F8866A-06B3-4E1D-BF46-405359CC9571}" type="slidenum">
              <a:rPr lang="ru-RU" sz="1200">
                <a:latin typeface="Calibri" pitchFamily="34" charset="0"/>
              </a:rPr>
              <a:pPr algn="r"/>
              <a:t>2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 Учебник «География» для 5—6 .классов открывает завершённую предметную линию «Полярная звезда» для основной школы, разработанную в рамках системно-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подхода в обучении с учётом требований, предусмотренных Федеральным государственным образовательным стандартом основного общего образования. Содержание курса 5—6 классов даёт первоначальные знания о природе Земли, об основных этапах её географического освоения и направлено на достижение личностных,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и предметных образовательных результатов. Учебник выступает как организатор учебной деятельности и содержит в связи с этим систему </a:t>
            </a:r>
            <a:r>
              <a:rPr lang="ru-RU" dirty="0" err="1" smtClean="0"/>
              <a:t>деятельностных</a:t>
            </a:r>
            <a:r>
              <a:rPr lang="ru-RU" dirty="0" smtClean="0"/>
              <a:t> параграфов «Учимся с «Полярной звездой»; систему разнообразных </a:t>
            </a:r>
            <a:r>
              <a:rPr lang="ru-RU" dirty="0" err="1" smtClean="0"/>
              <a:t>разноуровневых</a:t>
            </a:r>
            <a:r>
              <a:rPr lang="ru-RU" dirty="0" smtClean="0"/>
              <a:t> заданий; инструктивную систему </a:t>
            </a:r>
            <a:r>
              <a:rPr lang="ru-RU" dirty="0" err="1" smtClean="0"/>
              <a:t>помоиди</a:t>
            </a:r>
            <a:r>
              <a:rPr lang="ru-RU" dirty="0" smtClean="0"/>
              <a:t> в самостоятельной работе; графически выделенную систему подготовки к аттестации. 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20483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E1774F8-7913-4222-BF71-E690D7C443AF}" type="slidenum">
              <a:rPr lang="ru-RU" sz="1200">
                <a:latin typeface="Calibri" pitchFamily="34" charset="0"/>
              </a:rPr>
              <a:pPr algn="r"/>
              <a:t>4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C225E9-6557-495F-8E15-B631A653496E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 Учебник поможетОрганизация своей </a:t>
            </a:r>
          </a:p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учебной деятельности, </a:t>
            </a:r>
          </a:p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целеполагание, планирование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defRPr/>
            </a:pPr>
            <a:r>
              <a:rPr lang="ru-R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Учебник поможет</a:t>
            </a:r>
          </a:p>
          <a:p>
            <a:pPr eaLnBrk="1" hangingPunct="1">
              <a:defRPr/>
            </a:pPr>
            <a:r>
              <a:rPr lang="ru-R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Умение объяснять, делать выводы  и умозаключения… </a:t>
            </a:r>
          </a:p>
          <a:p>
            <a:pPr eaLnBrk="1" hangingPunct="1">
              <a:defRPr/>
            </a:pPr>
            <a:r>
              <a:rPr lang="ru-R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структурировать материал…</a:t>
            </a:r>
          </a:p>
          <a:p>
            <a:pPr eaLnBrk="1" hangingPunct="1">
              <a:defRPr/>
            </a:pPr>
            <a:r>
              <a:rPr lang="ru-R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полно и точно выражать свои мысли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ru-RU" b="1">
                <a:solidFill>
                  <a:srgbClr val="11003A"/>
                </a:solidFill>
              </a:rPr>
              <a:t>Умение видеть проблемы, ставить вопросы</a:t>
            </a:r>
          </a:p>
          <a:p>
            <a:pPr eaLnBrk="1" hangingPunct="1">
              <a:defRPr/>
            </a:pPr>
            <a:endParaRPr lang="ru-RU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b="1" smtClean="0">
              <a:solidFill>
                <a:srgbClr val="11003A"/>
              </a:solidFill>
            </a:endParaRPr>
          </a:p>
          <a:p>
            <a:pPr eaLnBrk="1" hangingPunct="1"/>
            <a:endParaRPr lang="ru-RU" b="1" smtClean="0">
              <a:solidFill>
                <a:srgbClr val="11003A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Учебник поможет</a:t>
            </a:r>
          </a:p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Планирование сотрудничества.  Согласование действий. </a:t>
            </a:r>
          </a:p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Умение слушать и слышать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>
                <a:solidFill>
                  <a:srgbClr val="11003A"/>
                </a:solidFill>
              </a:rPr>
              <a:t>Умение вступать в диалог, доказывать, защищать свои идеи</a:t>
            </a:r>
          </a:p>
          <a:p>
            <a:pPr eaLnBrk="1" hangingPunct="1"/>
            <a:endParaRPr lang="ru-RU" b="1" smtClean="0">
              <a:solidFill>
                <a:srgbClr val="11003A"/>
              </a:solidFill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b="1" smtClean="0">
              <a:solidFill>
                <a:srgbClr val="11003A"/>
              </a:solidFill>
            </a:endParaRPr>
          </a:p>
          <a:p>
            <a:pPr eaLnBrk="1" hangingPunct="1"/>
            <a:endParaRPr lang="ru-RU" b="1" smtClean="0">
              <a:solidFill>
                <a:srgbClr val="11003A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Учебник поможет</a:t>
            </a:r>
          </a:p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Планирование сотрудничества.  Согласование действий. </a:t>
            </a:r>
          </a:p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Умение слушать и слышать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>
                <a:solidFill>
                  <a:srgbClr val="11003A"/>
                </a:solidFill>
              </a:rPr>
              <a:t>Умение вступать в диалог, доказывать, защищать свои идеи</a:t>
            </a:r>
          </a:p>
          <a:p>
            <a:pPr eaLnBrk="1" hangingPunct="1"/>
            <a:endParaRPr lang="ru-RU" b="1" smtClean="0">
              <a:solidFill>
                <a:srgbClr val="11003A"/>
              </a:solidFill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b="1" smtClean="0">
              <a:solidFill>
                <a:srgbClr val="11003A"/>
              </a:solidFill>
            </a:endParaRPr>
          </a:p>
          <a:p>
            <a:pPr eaLnBrk="1" hangingPunct="1"/>
            <a:endParaRPr lang="ru-RU" b="1" smtClean="0">
              <a:solidFill>
                <a:srgbClr val="11003A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Учебник поможет</a:t>
            </a:r>
          </a:p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Планирование сотрудничества.  Согласование действий. </a:t>
            </a:r>
          </a:p>
          <a:p>
            <a:pPr eaLnBrk="1" hangingPunct="1"/>
            <a:r>
              <a:rPr lang="ru-RU" b="1" smtClean="0">
                <a:solidFill>
                  <a:srgbClr val="11003A"/>
                </a:solidFill>
              </a:rPr>
              <a:t>Умение слушать и слышать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>
                <a:solidFill>
                  <a:srgbClr val="11003A"/>
                </a:solidFill>
              </a:rPr>
              <a:t>Умение вступать в диалог, доказывать, защищать свои идеи</a:t>
            </a:r>
          </a:p>
          <a:p>
            <a:pPr eaLnBrk="1" hangingPunct="1"/>
            <a:endParaRPr lang="ru-RU" b="1" smtClean="0">
              <a:solidFill>
                <a:srgbClr val="11003A"/>
              </a:solidFill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2DC00-76C6-4E37-91FA-61D943DF6BED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2FA52BB-EEA4-47D4-A722-C550EE2AE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F8554-73F5-4418-A9CF-9A7E160143F8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A922C-5512-4803-8154-9495D842C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F534-7B3D-4F29-8793-8EFC3CE6EF26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F8E19-7A7F-40D1-928C-6906DA609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3142B-2608-4748-8429-26DDDD9F5AED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64A9-C3CC-4F03-8156-0E4594D453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6F258-373A-4490-8190-89F90EAAA073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7AFB4-0F17-42A6-8E7B-5F65184BA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B60E0-810A-4AA8-A31B-3D7C456298B4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9439-EA45-4453-80C5-A34DA6802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DFF716-6429-4EFF-9E34-144083D4AF14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1554BE0-BE17-4B7F-96E0-348360AA07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7064E-A3DB-4BE8-BE4D-0CE1F14BEA67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CCA64-CCBD-41C6-9AB8-C56ED5ABD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89D9B-7628-4709-8799-EEB40FE9EBC2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C5B1B-C186-40EC-8631-9993FB488B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233F1-B471-4800-9E15-688CEF517251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0DB6B-97FB-44A4-B75A-69688880C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BA6A0-5ABF-4488-BF95-A893D6B0C7BD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CB037-6712-48FD-8E93-5F75CCB6C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D11D03-54E8-49A0-AEC8-76188017FD70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AC578D-B8CA-4065-9B02-C4B3BC66E8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0" r:id="rId3"/>
    <p:sldLayoutId id="2147483789" r:id="rId4"/>
    <p:sldLayoutId id="2147483793" r:id="rId5"/>
    <p:sldLayoutId id="2147483794" r:id="rId6"/>
    <p:sldLayoutId id="2147483788" r:id="rId7"/>
    <p:sldLayoutId id="2147483787" r:id="rId8"/>
    <p:sldLayoutId id="2147483786" r:id="rId9"/>
    <p:sldLayoutId id="2147483785" r:id="rId10"/>
    <p:sldLayoutId id="21474837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vvvvw.som.fio.ru/" TargetMode="External"/><Relationship Id="rId13" Type="http://schemas.openxmlformats.org/officeDocument/2006/relationships/hyperlink" Target="http://school-collection.edu.ru/" TargetMode="External"/><Relationship Id="rId3" Type="http://schemas.openxmlformats.org/officeDocument/2006/relationships/hyperlink" Target="http://www.prosv.ru/" TargetMode="External"/><Relationship Id="rId7" Type="http://schemas.openxmlformats.org/officeDocument/2006/relationships/hyperlink" Target="http://september.ru/" TargetMode="External"/><Relationship Id="rId12" Type="http://schemas.openxmlformats.org/officeDocument/2006/relationships/hyperlink" Target="http://fcior.edu.ru/" TargetMode="External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/" TargetMode="External"/><Relationship Id="rId11" Type="http://schemas.openxmlformats.org/officeDocument/2006/relationships/hyperlink" Target="http://www.historic.ru/books/index.shtml" TargetMode="External"/><Relationship Id="rId5" Type="http://schemas.openxmlformats.org/officeDocument/2006/relationships/hyperlink" Target="http://www.internet-school.ru/" TargetMode="External"/><Relationship Id="rId10" Type="http://schemas.openxmlformats.org/officeDocument/2006/relationships/hyperlink" Target="http://www.gumer.info/Name_Katalog.php" TargetMode="External"/><Relationship Id="rId4" Type="http://schemas.openxmlformats.org/officeDocument/2006/relationships/hyperlink" Target="http://nsportal.ru/shkola/istoriya/library/rabochaya-programma-po-istorii-fgos-5-klass" TargetMode="External"/><Relationship Id="rId9" Type="http://schemas.openxmlformats.org/officeDocument/2006/relationships/hyperlink" Target="http://www.it-n.ru/" TargetMode="External"/><Relationship Id="rId14" Type="http://schemas.openxmlformats.org/officeDocument/2006/relationships/hyperlink" Target="http://museum.r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eaLnBrk="1" hangingPunct="1"/>
            <a:r>
              <a:rPr lang="ru-RU" smtClean="0"/>
              <a:t>Алгоритм составления </a:t>
            </a:r>
            <a:br>
              <a:rPr lang="ru-RU" smtClean="0"/>
            </a:br>
            <a:r>
              <a:rPr lang="ru-RU" smtClean="0"/>
              <a:t>рабочей программы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3933825"/>
            <a:ext cx="4953000" cy="1752600"/>
          </a:xfrm>
        </p:spPr>
        <p:txBody>
          <a:bodyPr/>
          <a:lstStyle/>
          <a:p>
            <a:pPr marL="63500" eaLnBrk="1" hangingPunct="1"/>
            <a:r>
              <a:rPr lang="ru-RU" dirty="0" smtClean="0"/>
              <a:t>История</a:t>
            </a:r>
          </a:p>
          <a:p>
            <a:pPr marL="63500" eaLnBrk="1" hangingPunct="1"/>
            <a:r>
              <a:rPr lang="ru-RU" dirty="0" smtClean="0"/>
              <a:t> </a:t>
            </a:r>
            <a:r>
              <a:rPr lang="ru-RU" dirty="0" smtClean="0"/>
              <a:t>5класс</a:t>
            </a:r>
          </a:p>
          <a:p>
            <a:pPr marL="63500" eaLnBrk="1" hangingPunct="1"/>
            <a:r>
              <a:rPr lang="ru-RU" dirty="0" err="1" smtClean="0"/>
              <a:t>Прозуменщикова</a:t>
            </a:r>
            <a:r>
              <a:rPr lang="ru-RU" dirty="0" smtClean="0"/>
              <a:t> Е.С.</a:t>
            </a:r>
            <a:endParaRPr lang="ru-RU" dirty="0" smtClean="0"/>
          </a:p>
        </p:txBody>
      </p:sp>
      <p:pic>
        <p:nvPicPr>
          <p:cNvPr id="4" name="Рисунок 3" descr="j034334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214818"/>
            <a:ext cx="2592288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424862" cy="9366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60963"/>
          </a:xfrm>
        </p:spPr>
        <p:txBody>
          <a:bodyPr>
            <a:normAutofit fontScale="62500" lnSpcReduction="20000"/>
          </a:bodyPr>
          <a:lstStyle/>
          <a:p>
            <a:pPr marL="109728" indent="0" eaLnBrk="1" fontAlgn="auto" hangingPunct="1"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200" dirty="0" smtClean="0"/>
              <a:t>Рабочая программа разработана на основе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Федерального  государственного образовательного стандарта общего образования по истории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Примерной программы основного общего  образования по истории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Федерального базисного учебного плана основного общего образования 2008г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Методического письма по преподаванию истории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Требований к оснащению образовательного процесса в соответствии с содержательным наполнением учебных предметов  федерального государственного стандарта  общего образования по истории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Авторской программы по истории,</a:t>
            </a:r>
            <a:r>
              <a:rPr lang="ru-RU" sz="3200" b="1" dirty="0" smtClean="0"/>
              <a:t> </a:t>
            </a:r>
            <a:r>
              <a:rPr lang="ru-RU" sz="3200" dirty="0" smtClean="0"/>
              <a:t>составителями которой </a:t>
            </a:r>
            <a:r>
              <a:rPr lang="ru-RU" sz="3200" b="1" dirty="0" smtClean="0"/>
              <a:t> </a:t>
            </a:r>
            <a:r>
              <a:rPr lang="ru-RU" sz="3200" dirty="0" smtClean="0"/>
              <a:t>являются:  </a:t>
            </a:r>
            <a:r>
              <a:rPr lang="ru-RU" sz="3200" b="1" dirty="0" err="1" smtClean="0"/>
              <a:t>А.А</a:t>
            </a:r>
            <a:r>
              <a:rPr lang="ru-RU" sz="3200" dirty="0" err="1" smtClean="0"/>
              <a:t>.</a:t>
            </a:r>
            <a:r>
              <a:rPr lang="ru-RU" sz="3200" b="1" dirty="0" err="1" smtClean="0"/>
              <a:t>Вигасин</a:t>
            </a:r>
            <a:r>
              <a:rPr lang="ru-RU" sz="3200" dirty="0" smtClean="0"/>
              <a:t>, </a:t>
            </a:r>
            <a:r>
              <a:rPr lang="ru-RU" sz="3200" b="1" dirty="0" smtClean="0"/>
              <a:t>Г.И.</a:t>
            </a:r>
            <a:r>
              <a:rPr lang="ru-RU" sz="3200" dirty="0" smtClean="0"/>
              <a:t> </a:t>
            </a:r>
            <a:r>
              <a:rPr lang="ru-RU" sz="3200" b="1" dirty="0" err="1" smtClean="0"/>
              <a:t>Годер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Н.И.Шевченко</a:t>
            </a:r>
            <a:r>
              <a:rPr lang="ru-RU" sz="3200" b="1" dirty="0" smtClean="0"/>
              <a:t> </a:t>
            </a:r>
            <a:r>
              <a:rPr lang="ru-RU" sz="3200" dirty="0" smtClean="0"/>
              <a:t>и др.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Регионального учебного плана  основного общего образования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Учебного плана  МОУ гимназии№1 среднего  общего образования 2013г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52128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изучения курса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«История древнего мира»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eaLnBrk="1" hangingPunct="1">
              <a:lnSpc>
                <a:spcPct val="90000"/>
              </a:lnSpc>
              <a:buFont typeface="Georgia" pitchFamily="18" charset="0"/>
              <a:buNone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О</a:t>
            </a:r>
            <a:r>
              <a:rPr lang="ru-RU" dirty="0" smtClean="0"/>
              <a:t>своение </a:t>
            </a:r>
            <a:r>
              <a:rPr lang="ru-RU" dirty="0"/>
              <a:t>значимости периода древности, Античности в истории народов Европы, Азии, и России в частности, а также их места в истории мировой цивилизации.</a:t>
            </a:r>
            <a:endParaRPr lang="ru-RU" b="1" dirty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</p:txBody>
      </p:sp>
      <p:pic>
        <p:nvPicPr>
          <p:cNvPr id="4" name="Рисунок 3" descr="j034331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572008"/>
            <a:ext cx="264320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курса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08720"/>
            <a:ext cx="8158162" cy="5832649"/>
          </a:xfrm>
        </p:spPr>
        <p:txBody>
          <a:bodyPr>
            <a:normAutofit fontScale="92500"/>
          </a:bodyPr>
          <a:lstStyle/>
          <a:p>
            <a:pPr>
              <a:buFont typeface="Georgia" pitchFamily="18" charset="0"/>
              <a:buNone/>
              <a:defRPr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 ценностные ориентиры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этносоциальной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культурной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самоиндентификации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обществе;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оспитать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толерантность, уважение к культурному наследию, религии различных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народов;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к самовыражению,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самореализации;</a:t>
            </a:r>
          </a:p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интеллектуальные способности учащихся;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применять знания </a:t>
            </a:r>
          </a:p>
          <a:p>
            <a:pPr marL="109537" indent="0">
              <a:buFont typeface="Georgia" pitchFamily="18" charset="0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общении с другими людьми в условиях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537" indent="0">
              <a:buFont typeface="Georgia" pitchFamily="18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современного поликультурного общества.</a:t>
            </a:r>
          </a:p>
          <a:p>
            <a:pPr marL="109537" indent="0">
              <a:buFont typeface="Georgia" pitchFamily="18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381000" y="548681"/>
            <a:ext cx="8382000" cy="720080"/>
          </a:xfrm>
        </p:spPr>
        <p:txBody>
          <a:bodyPr/>
          <a:lstStyle/>
          <a:p>
            <a:r>
              <a:rPr lang="ru-RU" b="1" dirty="0" smtClean="0"/>
              <a:t>Виды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95288" y="1124744"/>
            <a:ext cx="5064752" cy="5472907"/>
          </a:xfrm>
        </p:spPr>
        <p:txBody>
          <a:bodyPr/>
          <a:lstStyle/>
          <a:p>
            <a:pPr>
              <a:buFont typeface="Georgia" pitchFamily="18" charset="0"/>
              <a:buNone/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Работа </a:t>
            </a:r>
            <a:r>
              <a:rPr lang="ru-RU" dirty="0"/>
              <a:t>с исторической и контурной </a:t>
            </a:r>
            <a:r>
              <a:rPr lang="ru-RU" dirty="0" smtClean="0"/>
              <a:t>картами;</a:t>
            </a:r>
          </a:p>
          <a:p>
            <a:pPr>
              <a:defRPr/>
            </a:pPr>
            <a:r>
              <a:rPr lang="ru-RU" dirty="0" smtClean="0"/>
              <a:t>составление </a:t>
            </a:r>
            <a:r>
              <a:rPr lang="ru-RU" dirty="0"/>
              <a:t>и решение кроссвордов и исторических </a:t>
            </a:r>
            <a:r>
              <a:rPr lang="ru-RU" dirty="0" smtClean="0"/>
              <a:t>задач;</a:t>
            </a:r>
          </a:p>
          <a:p>
            <a:pPr>
              <a:defRPr/>
            </a:pPr>
            <a:r>
              <a:rPr lang="ru-RU" dirty="0"/>
              <a:t>п</a:t>
            </a:r>
            <a:r>
              <a:rPr lang="ru-RU" dirty="0" smtClean="0"/>
              <a:t>одготовка презентации;</a:t>
            </a:r>
          </a:p>
          <a:p>
            <a:pPr>
              <a:defRPr/>
            </a:pPr>
            <a:r>
              <a:rPr lang="ru-RU" dirty="0"/>
              <a:t>и</a:t>
            </a:r>
            <a:r>
              <a:rPr lang="ru-RU" dirty="0" smtClean="0"/>
              <a:t>зготовление </a:t>
            </a:r>
            <a:r>
              <a:rPr lang="ru-RU" dirty="0"/>
              <a:t>аппликаций, </a:t>
            </a:r>
            <a:r>
              <a:rPr lang="ru-RU" dirty="0" smtClean="0"/>
              <a:t>макетов; </a:t>
            </a:r>
          </a:p>
          <a:p>
            <a:pPr>
              <a:defRPr/>
            </a:pPr>
            <a:r>
              <a:rPr lang="ru-RU" dirty="0"/>
              <a:t>о</a:t>
            </a:r>
            <a:r>
              <a:rPr lang="ru-RU" dirty="0" smtClean="0"/>
              <a:t>писание реконструкций;</a:t>
            </a:r>
          </a:p>
          <a:p>
            <a:pPr>
              <a:defRPr/>
            </a:pPr>
            <a:r>
              <a:rPr lang="ru-RU" dirty="0" smtClean="0"/>
              <a:t> </a:t>
            </a:r>
            <a:r>
              <a:rPr lang="ru-RU" dirty="0"/>
              <a:t>и</a:t>
            </a:r>
            <a:r>
              <a:rPr lang="ru-RU" dirty="0" smtClean="0"/>
              <a:t>ндивидуальные консультации;</a:t>
            </a:r>
          </a:p>
          <a:p>
            <a:pPr>
              <a:defRPr/>
            </a:pPr>
            <a:r>
              <a:rPr lang="ru-RU" dirty="0" smtClean="0"/>
              <a:t> </a:t>
            </a:r>
            <a:r>
              <a:rPr lang="ru-RU" dirty="0"/>
              <a:t>п</a:t>
            </a:r>
            <a:r>
              <a:rPr lang="ru-RU" dirty="0" smtClean="0"/>
              <a:t>редметные олимпиады;</a:t>
            </a:r>
          </a:p>
          <a:p>
            <a:pPr>
              <a:defRPr/>
            </a:pPr>
            <a:r>
              <a:rPr lang="ru-RU" dirty="0" smtClean="0"/>
              <a:t> </a:t>
            </a:r>
            <a:r>
              <a:rPr lang="ru-RU" dirty="0"/>
              <a:t>т</a:t>
            </a:r>
            <a:r>
              <a:rPr lang="ru-RU" dirty="0" smtClean="0"/>
              <a:t>ворческие конкурсы;</a:t>
            </a:r>
          </a:p>
          <a:p>
            <a:pPr>
              <a:defRPr/>
            </a:pPr>
            <a:r>
              <a:rPr lang="ru-RU" dirty="0"/>
              <a:t>п</a:t>
            </a:r>
            <a:r>
              <a:rPr lang="ru-RU" dirty="0" smtClean="0"/>
              <a:t>роектно-исследовательская </a:t>
            </a:r>
            <a:r>
              <a:rPr lang="ru-RU" dirty="0"/>
              <a:t>деятельность.</a:t>
            </a:r>
            <a:endParaRPr lang="ru-RU" b="1" dirty="0"/>
          </a:p>
          <a:p>
            <a:pPr marL="109537" indent="0">
              <a:buFont typeface="Georgia" pitchFamily="18" charset="0"/>
              <a:buNone/>
              <a:defRPr/>
            </a:pPr>
            <a:endParaRPr lang="ru-RU" dirty="0"/>
          </a:p>
        </p:txBody>
      </p:sp>
      <p:pic>
        <p:nvPicPr>
          <p:cNvPr id="7" name="Рисунок 6" descr="j023213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3500438"/>
            <a:ext cx="207170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381000" y="620689"/>
            <a:ext cx="8382000" cy="864096"/>
          </a:xfrm>
        </p:spPr>
        <p:txBody>
          <a:bodyPr/>
          <a:lstStyle/>
          <a:p>
            <a:r>
              <a:rPr lang="ru-RU" b="1" dirty="0" smtClean="0"/>
              <a:t>Критерии оценивания 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95288" y="1412776"/>
            <a:ext cx="8640762" cy="5110262"/>
          </a:xfrm>
        </p:spPr>
        <p:txBody>
          <a:bodyPr/>
          <a:lstStyle/>
          <a:p>
            <a:pPr>
              <a:defRPr/>
            </a:pPr>
            <a:r>
              <a:rPr lang="ru-RU" b="1" dirty="0" smtClean="0"/>
              <a:t>«Пять</a:t>
            </a:r>
            <a:r>
              <a:rPr lang="ru-RU" b="1" dirty="0"/>
              <a:t>» - </a:t>
            </a:r>
            <a:r>
              <a:rPr lang="ru-RU" dirty="0"/>
              <a:t>материал усвоен в полном объёме, изложен логично, без существенных ошибок, не требуется дополнительных вопросов, выводы опираются на теоретические знания, доказательны; применяются умения, необходимые для ответа; речь хорошая. </a:t>
            </a:r>
            <a:endParaRPr lang="ru-RU" dirty="0" smtClean="0"/>
          </a:p>
          <a:p>
            <a:pPr>
              <a:defRPr/>
            </a:pPr>
            <a:r>
              <a:rPr lang="ru-RU" b="1" dirty="0" smtClean="0"/>
              <a:t>«Четыре</a:t>
            </a:r>
            <a:r>
              <a:rPr lang="ru-RU" b="1" dirty="0"/>
              <a:t>» </a:t>
            </a:r>
            <a:r>
              <a:rPr lang="ru-RU" dirty="0"/>
              <a:t>- в усвоении материала допущены незначительные пробелы и ошибки, изложение, недостаточно систематизированное и последовательное, выводы доказательны, но содержат отдельные неточности, применяются не все требуемые теоретические знания и </a:t>
            </a:r>
            <a:r>
              <a:rPr lang="ru-RU" dirty="0" smtClean="0"/>
              <a:t>умения.</a:t>
            </a:r>
          </a:p>
          <a:p>
            <a:pPr>
              <a:defRPr/>
            </a:pPr>
            <a:r>
              <a:rPr lang="ru-RU" b="1" dirty="0"/>
              <a:t>«Три» </a:t>
            </a:r>
            <a:r>
              <a:rPr lang="ru-RU" dirty="0"/>
              <a:t>- в усвоении материала имеются существенные пробелы, изложение недостаточно </a:t>
            </a:r>
            <a:r>
              <a:rPr lang="ru-RU" dirty="0" smtClean="0"/>
              <a:t>самостоятельное, </a:t>
            </a:r>
            <a:r>
              <a:rPr lang="ru-RU" dirty="0"/>
              <a:t>содержит существенные ошибки; в том числе в выводах, аргументация слабая, умения </a:t>
            </a:r>
            <a:r>
              <a:rPr lang="ru-RU" dirty="0" smtClean="0"/>
              <a:t>не проявлены</a:t>
            </a:r>
            <a:r>
              <a:rPr lang="ru-RU" dirty="0"/>
              <a:t>, речь </a:t>
            </a:r>
            <a:r>
              <a:rPr lang="ru-RU" dirty="0" smtClean="0"/>
              <a:t>бедная.</a:t>
            </a:r>
          </a:p>
          <a:p>
            <a:pPr>
              <a:defRPr/>
            </a:pPr>
            <a:r>
              <a:rPr lang="ru-RU" dirty="0" smtClean="0"/>
              <a:t> «</a:t>
            </a:r>
            <a:r>
              <a:rPr lang="ru-RU" b="1" dirty="0"/>
              <a:t>Два</a:t>
            </a:r>
            <a:r>
              <a:rPr lang="ru-RU" dirty="0"/>
              <a:t>» - главное содержание не раскрыто</a:t>
            </a:r>
            <a:r>
              <a:rPr lang="ru-RU" dirty="0" smtClean="0"/>
              <a:t>.</a:t>
            </a:r>
          </a:p>
          <a:p>
            <a:pPr>
              <a:defRPr/>
            </a:pPr>
            <a:r>
              <a:rPr lang="ru-RU" b="1" dirty="0" smtClean="0"/>
              <a:t>Применяется десяти бальная система оценки </a:t>
            </a:r>
            <a:endParaRPr lang="ru-RU" b="1" dirty="0"/>
          </a:p>
          <a:p>
            <a:pPr>
              <a:defRPr/>
            </a:pPr>
            <a:r>
              <a:rPr lang="ru-RU" b="1" dirty="0" smtClean="0"/>
              <a:t>Самооценка</a:t>
            </a:r>
            <a:endParaRPr lang="ru-RU" b="1" dirty="0"/>
          </a:p>
          <a:p>
            <a:pPr marL="109537" indent="0">
              <a:buFont typeface="Georgia" pitchFamily="18" charset="0"/>
              <a:buNone/>
              <a:defRPr/>
            </a:pPr>
            <a:r>
              <a:rPr lang="ru-RU" dirty="0" smtClean="0"/>
              <a:t>                                           </a:t>
            </a:r>
            <a:endParaRPr lang="ru-RU" b="1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381000" y="836713"/>
            <a:ext cx="8382000" cy="720079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контроля</a:t>
            </a:r>
          </a:p>
        </p:txBody>
      </p:sp>
      <p:sp>
        <p:nvSpPr>
          <p:cNvPr id="33794" name="Объект 4"/>
          <p:cNvSpPr>
            <a:spLocks noGrp="1"/>
          </p:cNvSpPr>
          <p:nvPr>
            <p:ph sz="quarter" idx="2"/>
          </p:nvPr>
        </p:nvSpPr>
        <p:spPr>
          <a:xfrm>
            <a:off x="250825" y="1700808"/>
            <a:ext cx="8569325" cy="5157192"/>
          </a:xfrm>
        </p:spPr>
        <p:txBody>
          <a:bodyPr/>
          <a:lstStyle/>
          <a:p>
            <a:r>
              <a:rPr lang="ru-RU" sz="2400" dirty="0" smtClean="0"/>
              <a:t>диагностический;</a:t>
            </a:r>
          </a:p>
          <a:p>
            <a:r>
              <a:rPr lang="ru-RU" sz="2400" dirty="0" smtClean="0"/>
              <a:t> текущий;</a:t>
            </a:r>
          </a:p>
          <a:p>
            <a:r>
              <a:rPr lang="ru-RU" sz="2400" dirty="0" smtClean="0"/>
              <a:t> тематический (тесты, устное сообщение, исторический диктант, эссе на историческую тему, задания в рабочей тетради);</a:t>
            </a:r>
          </a:p>
          <a:p>
            <a:r>
              <a:rPr lang="ru-RU" sz="2400" dirty="0" smtClean="0"/>
              <a:t> итоговый.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381000" y="765175"/>
            <a:ext cx="8382000" cy="1150938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учебные действия</a:t>
            </a:r>
            <a:endParaRPr lang="ru-RU" dirty="0" smtClean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73238"/>
            <a:ext cx="7431088" cy="647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Личностные УУД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600" dirty="0"/>
          </a:p>
        </p:txBody>
      </p:sp>
      <p:sp>
        <p:nvSpPr>
          <p:cNvPr id="29699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275"/>
            <a:ext cx="8079432" cy="3886200"/>
          </a:xfrm>
        </p:spPr>
        <p:txBody>
          <a:bodyPr/>
          <a:lstStyle/>
          <a:p>
            <a:r>
              <a:rPr lang="ru-RU" sz="1400" dirty="0" smtClean="0"/>
              <a:t> </a:t>
            </a:r>
            <a:r>
              <a:rPr lang="ru-RU" dirty="0" smtClean="0"/>
              <a:t>Осознание своей идентичности как гражданина страны, члена семьи, этнической и религиозной группы, локальной и региональной общности;</a:t>
            </a:r>
            <a:endParaRPr lang="ru-RU" b="1" dirty="0" smtClean="0"/>
          </a:p>
          <a:p>
            <a:r>
              <a:rPr lang="ru-RU" dirty="0" smtClean="0"/>
              <a:t>Освоение гуманистических традиций и ценностей современного общества, уважение прав и свобод человека;</a:t>
            </a:r>
            <a:endParaRPr lang="ru-RU" b="1" dirty="0" smtClean="0"/>
          </a:p>
          <a:p>
            <a:r>
              <a:rPr lang="ru-RU" dirty="0" smtClean="0"/>
              <a:t> Осмысление социально-нравственного опыта предшествующих поколений, способность к определению своей позиции и ответственному поведению в современном обществе;</a:t>
            </a:r>
            <a:endParaRPr lang="ru-RU" b="1" dirty="0" smtClean="0"/>
          </a:p>
          <a:p>
            <a:r>
              <a:rPr lang="ru-RU" dirty="0" smtClean="0"/>
              <a:t>Понимание культурного многообразия мира, уважение к культуре своего и других народов, толерантность.</a:t>
            </a:r>
          </a:p>
          <a:p>
            <a:pPr marL="109537" indent="0">
              <a:buNone/>
            </a:pPr>
            <a:r>
              <a:rPr lang="ru-RU" b="1" dirty="0" smtClean="0"/>
              <a:t>Формулируются в пояснительной записке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399744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82000" cy="1080120"/>
          </a:xfrm>
        </p:spPr>
        <p:txBody>
          <a:bodyPr/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УУД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772816"/>
            <a:ext cx="3384376" cy="1296144"/>
          </a:xfrm>
        </p:spPr>
        <p:txBody>
          <a:bodyPr/>
          <a:lstStyle/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499992" y="1772816"/>
            <a:ext cx="3528392" cy="1296144"/>
          </a:xfrm>
        </p:spPr>
        <p:txBody>
          <a:bodyPr/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Текст 2"/>
          <p:cNvSpPr>
            <a:spLocks noGrp="1"/>
          </p:cNvSpPr>
          <p:nvPr>
            <p:ph type="body" idx="1"/>
          </p:nvPr>
        </p:nvSpPr>
        <p:spPr>
          <a:xfrm>
            <a:off x="2915816" y="3789040"/>
            <a:ext cx="2736304" cy="1080120"/>
          </a:xfrm>
        </p:spPr>
        <p:txBody>
          <a:bodyPr/>
          <a:lstStyle/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екст 2"/>
          <p:cNvSpPr>
            <a:spLocks noGrp="1"/>
          </p:cNvSpPr>
          <p:nvPr>
            <p:ph type="body" idx="1"/>
          </p:nvPr>
        </p:nvSpPr>
        <p:spPr>
          <a:xfrm>
            <a:off x="827584" y="5589240"/>
            <a:ext cx="8064896" cy="792088"/>
          </a:xfrm>
        </p:spPr>
        <p:txBody>
          <a:bodyPr/>
          <a:lstStyle/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Формулируются в тематическом планировании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93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УУД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2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014"/>
          </a:xfrm>
        </p:spPr>
        <p:txBody>
          <a:bodyPr/>
          <a:lstStyle/>
          <a:p>
            <a:pPr marL="109537" indent="0" eaLnBrk="1" hangingPunct="1">
              <a:lnSpc>
                <a:spcPct val="80000"/>
              </a:lnSpc>
              <a:buFont typeface="Georgia" pitchFamily="18" charset="0"/>
              <a:buNone/>
              <a:defRPr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/>
              <a:t>п</a:t>
            </a:r>
            <a:r>
              <a:rPr lang="ru-RU" sz="2400" dirty="0" smtClean="0"/>
              <a:t>оиск и выделение необходимой информации;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/>
              <a:t>п</a:t>
            </a:r>
            <a:r>
              <a:rPr lang="ru-RU" sz="2400" dirty="0" smtClean="0"/>
              <a:t>остроение логической цепочки рассуждений;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/>
              <a:t>п</a:t>
            </a:r>
            <a:r>
              <a:rPr lang="ru-RU" sz="2400" dirty="0" smtClean="0"/>
              <a:t>реобразование информации с целью выявления общих законов;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/>
              <a:t>с</a:t>
            </a:r>
            <a:r>
              <a:rPr lang="ru-RU" sz="2400" dirty="0" smtClean="0"/>
              <a:t>интез – составление целого из частей;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/>
              <a:t>о</a:t>
            </a:r>
            <a:r>
              <a:rPr lang="ru-RU" sz="2400" dirty="0" smtClean="0"/>
              <a:t>пределение основной и второстепенной информации;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/>
              <a:t>а</a:t>
            </a:r>
            <a:r>
              <a:rPr lang="ru-RU" sz="2400" dirty="0" smtClean="0"/>
              <a:t>нализ истинности рассуждений;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/>
              <a:t>к</a:t>
            </a:r>
            <a:r>
              <a:rPr lang="ru-RU" sz="2400" dirty="0" smtClean="0"/>
              <a:t>онтроль и оценка процесса и результатов деятельности.</a:t>
            </a:r>
          </a:p>
          <a:p>
            <a:pPr eaLnBrk="1" hangingPunct="1">
              <a:lnSpc>
                <a:spcPct val="80000"/>
              </a:lnSpc>
              <a:buFont typeface="Georgia" pitchFamily="18" charset="0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УУД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010" name="Содержимое 2"/>
          <p:cNvSpPr>
            <a:spLocks noGrp="1"/>
          </p:cNvSpPr>
          <p:nvPr>
            <p:ph idx="1"/>
          </p:nvPr>
        </p:nvSpPr>
        <p:spPr>
          <a:xfrm>
            <a:off x="611560" y="1772816"/>
            <a:ext cx="8229600" cy="4324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Georgia" pitchFamily="18" charset="0"/>
              <a:buNone/>
            </a:pPr>
            <a:endParaRPr lang="ru-RU" sz="2600" dirty="0" smtClean="0"/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слушать и слышать друг друга;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с достаточной полнотой и точностью выражать свои мысли в соответствии с задачами и условиями коммуникации;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адекватно использовать речевые средства и аргументировать свою позицию;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представлять конкретное содержание и сообщать его в письменной и устной форме;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владеть монологической формой речи в соответствии с грамматическими и синтаксическими нормами родного языка</a:t>
            </a:r>
          </a:p>
          <a:p>
            <a:pPr eaLnBrk="1" hangingPunct="1">
              <a:lnSpc>
                <a:spcPct val="80000"/>
              </a:lnSpc>
            </a:pPr>
            <a:endParaRPr lang="ru-R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79425" y="765175"/>
            <a:ext cx="8183563" cy="1643063"/>
          </a:xfrm>
        </p:spPr>
        <p:txBody>
          <a:bodyPr anchor="b">
            <a:no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1100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Федерльный государственный образовательный стандарт основного общего образования</a:t>
            </a:r>
            <a:endParaRPr lang="ru-RU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68313" y="2349500"/>
            <a:ext cx="5072062" cy="3673475"/>
          </a:xfrm>
        </p:spPr>
        <p:txBody>
          <a:bodyPr lIns="182880" tIns="91440">
            <a:normAutofit/>
          </a:bodyPr>
          <a:lstStyle/>
          <a:p>
            <a:pPr marL="265113" indent="-265113" algn="just">
              <a:lnSpc>
                <a:spcPct val="90000"/>
              </a:lnSpc>
              <a:buFont typeface="Georgia" pitchFamily="18" charset="0"/>
              <a:buNone/>
              <a:defRPr/>
            </a:pPr>
            <a:r>
              <a:rPr lang="ru-RU" sz="1800" b="1" dirty="0" smtClean="0">
                <a:solidFill>
                  <a:srgbClr val="771F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uhausC Light"/>
              </a:rPr>
              <a:t>Утвержден Приказом Министерства</a:t>
            </a:r>
          </a:p>
          <a:p>
            <a:pPr marL="265113" indent="-265113" algn="just">
              <a:lnSpc>
                <a:spcPct val="90000"/>
              </a:lnSpc>
              <a:buFont typeface="Georgia" pitchFamily="18" charset="0"/>
              <a:buNone/>
              <a:defRPr/>
            </a:pPr>
            <a:r>
              <a:rPr lang="ru-RU" sz="1800" b="1" dirty="0" smtClean="0">
                <a:solidFill>
                  <a:srgbClr val="771F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uhausC Light"/>
              </a:rPr>
              <a:t>Образования и науки Российской</a:t>
            </a:r>
          </a:p>
          <a:p>
            <a:pPr marL="265113" indent="-265113" algn="just">
              <a:lnSpc>
                <a:spcPct val="90000"/>
              </a:lnSpc>
              <a:buFont typeface="Georgia" pitchFamily="18" charset="0"/>
              <a:buNone/>
              <a:defRPr/>
            </a:pPr>
            <a:r>
              <a:rPr lang="ru-RU" sz="1800" b="1" dirty="0" smtClean="0">
                <a:solidFill>
                  <a:srgbClr val="771F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uhausC Light"/>
              </a:rPr>
              <a:t>Федерации № 1897 от «17»  декабря</a:t>
            </a:r>
          </a:p>
          <a:p>
            <a:pPr marL="265113" indent="-265113" algn="just">
              <a:lnSpc>
                <a:spcPct val="90000"/>
              </a:lnSpc>
              <a:buFont typeface="Georgia" pitchFamily="18" charset="0"/>
              <a:buNone/>
              <a:defRPr/>
            </a:pPr>
            <a:r>
              <a:rPr lang="ru-RU" sz="1800" b="1" dirty="0" smtClean="0">
                <a:solidFill>
                  <a:srgbClr val="771F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uhausC Light"/>
              </a:rPr>
              <a:t>2010 г. </a:t>
            </a:r>
          </a:p>
          <a:p>
            <a:pPr marL="265113" indent="-265113">
              <a:lnSpc>
                <a:spcPct val="90000"/>
              </a:lnSpc>
              <a:buFont typeface="Georgia" pitchFamily="18" charset="0"/>
              <a:buNone/>
              <a:defRPr/>
            </a:pPr>
            <a:r>
              <a:rPr lang="ru-RU" sz="2600" b="1" dirty="0" smtClean="0">
                <a:solidFill>
                  <a:srgbClr val="11003A"/>
                </a:solidFill>
              </a:rPr>
              <a:t>Включает требования:</a:t>
            </a:r>
          </a:p>
          <a:p>
            <a:pPr marL="265113" indent="-265113">
              <a:lnSpc>
                <a:spcPct val="90000"/>
              </a:lnSpc>
              <a:buClr>
                <a:srgbClr val="11003A"/>
              </a:buClr>
              <a:buFont typeface="Wingdings" pitchFamily="2" charset="2"/>
              <a:buChar char="ü"/>
              <a:defRPr/>
            </a:pPr>
            <a:r>
              <a:rPr lang="ru-RU" sz="2600" b="1" dirty="0" smtClean="0">
                <a:solidFill>
                  <a:srgbClr val="11003A"/>
                </a:solidFill>
              </a:rPr>
              <a:t>К структуре </a:t>
            </a:r>
          </a:p>
          <a:p>
            <a:pPr marL="265113" indent="-265113">
              <a:lnSpc>
                <a:spcPct val="90000"/>
              </a:lnSpc>
              <a:buClr>
                <a:srgbClr val="11003A"/>
              </a:buClr>
              <a:buFont typeface="Wingdings" pitchFamily="2" charset="2"/>
              <a:buChar char="ü"/>
              <a:defRPr/>
            </a:pPr>
            <a:r>
              <a:rPr lang="ru-RU" sz="2600" b="1" dirty="0" smtClean="0">
                <a:solidFill>
                  <a:srgbClr val="11003A"/>
                </a:solidFill>
              </a:rPr>
              <a:t>К результатам освоения </a:t>
            </a:r>
          </a:p>
          <a:p>
            <a:pPr marL="265113" indent="-265113">
              <a:lnSpc>
                <a:spcPct val="90000"/>
              </a:lnSpc>
              <a:buClr>
                <a:srgbClr val="11003A"/>
              </a:buClr>
              <a:buFont typeface="Wingdings" pitchFamily="2" charset="2"/>
              <a:buChar char="ü"/>
              <a:defRPr/>
            </a:pPr>
            <a:r>
              <a:rPr lang="ru-RU" sz="2600" b="1" dirty="0" smtClean="0">
                <a:solidFill>
                  <a:srgbClr val="11003A"/>
                </a:solidFill>
              </a:rPr>
              <a:t>К условиям реализации</a:t>
            </a:r>
          </a:p>
          <a:p>
            <a:pPr marL="265113" indent="-265113">
              <a:lnSpc>
                <a:spcPct val="90000"/>
              </a:lnSpc>
              <a:buClr>
                <a:srgbClr val="11003A"/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1100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Основных образовательных программ</a:t>
            </a:r>
          </a:p>
          <a:p>
            <a:pPr marL="265113" indent="-265113">
              <a:lnSpc>
                <a:spcPct val="90000"/>
              </a:lnSpc>
              <a:buClr>
                <a:srgbClr val="11003A"/>
              </a:buClr>
              <a:buFont typeface="Georgia" pitchFamily="18" charset="0"/>
              <a:buNone/>
              <a:defRPr/>
            </a:pPr>
            <a:endParaRPr lang="ru-RU" sz="2600" b="1" dirty="0" smtClean="0">
              <a:solidFill>
                <a:srgbClr val="11003A"/>
              </a:solidFill>
            </a:endParaRPr>
          </a:p>
        </p:txBody>
      </p:sp>
      <p:pic>
        <p:nvPicPr>
          <p:cNvPr id="6" name="Рисунок 5" descr="stan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2420888"/>
            <a:ext cx="1865376" cy="288036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344913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 УУД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4" name="Содержимое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324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Georgia" pitchFamily="18" charset="0"/>
              <a:buNone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целеполагание как постановка учебной задачи на основе соотнесения того, что уже известно и усвоено учащимися, и того, что еще неизвестно;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контроль в форме сличения способа действия и его результата с заданным эталоном с целью обнаружения отклонений и отличий от эталона;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коррекция – внесение необходимых дополнений и коррективов в план и способ действия в случае расхождения эталона, реального действия и его результата; внесение изменений в результат своей деятельности, исходя из оценки этого результата самим обучающимся, учителем, товарищами</a:t>
            </a:r>
          </a:p>
          <a:p>
            <a:pPr eaLnBrk="1" hangingPunct="1">
              <a:lnSpc>
                <a:spcPct val="80000"/>
              </a:lnSpc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48680"/>
            <a:ext cx="8382000" cy="864096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298115"/>
              </p:ext>
            </p:extLst>
          </p:nvPr>
        </p:nvGraphicFramePr>
        <p:xfrm>
          <a:off x="251520" y="1340767"/>
          <a:ext cx="8712968" cy="5250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1872208"/>
                <a:gridCol w="1152128"/>
                <a:gridCol w="4248472"/>
              </a:tblGrid>
              <a:tr h="576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Название</a:t>
                      </a:r>
                      <a:r>
                        <a:rPr lang="ru-RU" sz="1000" baseline="0" dirty="0" smtClean="0">
                          <a:effectLst/>
                          <a:latin typeface="+mn-lt"/>
                          <a:ea typeface="+mn-ea"/>
                        </a:rPr>
                        <a:t> темы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828" marR="4382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Содержание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828" marR="4382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000" dirty="0">
                          <a:effectLst/>
                        </a:rPr>
                        <a:t>Количество часов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828" marR="4382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000" dirty="0" err="1">
                          <a:effectLst/>
                        </a:rPr>
                        <a:t>Метапредметные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000" dirty="0">
                          <a:effectLst/>
                        </a:rPr>
                        <a:t>Результаты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828" marR="43828" marT="0" marB="0"/>
                </a:tc>
              </a:tr>
              <a:tr h="4674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Введение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</a:rPr>
                        <a:t> в предмет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828" marR="438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Что</a:t>
                      </a:r>
                      <a:r>
                        <a:rPr lang="ru-RU" sz="1400" baseline="0" dirty="0" smtClean="0">
                          <a:effectLst/>
                        </a:rPr>
                        <a:t> изучает история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400" dirty="0">
                          <a:effectLst/>
                        </a:rPr>
                        <a:t>Измерение </a:t>
                      </a:r>
                      <a:r>
                        <a:rPr lang="ru-RU" sz="1600" dirty="0">
                          <a:effectLst/>
                        </a:rPr>
                        <a:t>времени (счет лет до н.э. и н.э.). Источники исторических знаний. Специальные исторические науки.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828" marR="4382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828" marR="4382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Познавательные</a:t>
                      </a:r>
                      <a:r>
                        <a:rPr lang="ru-RU" sz="1200" b="1" baseline="0" dirty="0" smtClean="0">
                          <a:effectLst/>
                        </a:rPr>
                        <a:t> УУД:</a:t>
                      </a:r>
                      <a:endParaRPr lang="ru-RU" sz="12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находить (в учебниках и др. источниках) достоверную информацию, необходимую для решения учебных задач;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анализировать ( в т. ч. выделять главное, делить текст на части) и обобщать, доказывать, делать выводы, определять понятия; строить логически обоснованные рассуждения – на простом и сложном уровне;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- устанавливать причинно-следственные связи на простом и сложном уровне.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Регулятивные УУД: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-определять цель, проблему в учебной деятельности;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выдвигать версии;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планировать учебную деятельность;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- работать по плану, сверяясь с целью;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находить и исправлять ошибки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-оценивать </a:t>
                      </a:r>
                      <a:r>
                        <a:rPr lang="ru-RU" sz="1200" dirty="0">
                          <a:effectLst/>
                        </a:rPr>
                        <a:t>степень и способы деятельности и достижения цели.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Коммуникативные УУД: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излагать свое мнение (в монологе, диалоге, </a:t>
                      </a:r>
                      <a:r>
                        <a:rPr lang="ru-RU" sz="1200" dirty="0" err="1">
                          <a:effectLst/>
                        </a:rPr>
                        <a:t>полилоге</a:t>
                      </a:r>
                      <a:r>
                        <a:rPr lang="ru-RU" sz="1200" dirty="0">
                          <a:effectLst/>
                        </a:rPr>
                        <a:t>), аргументируя его, подтверждая фактами.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828" marR="4382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95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217" name="Group 2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639530"/>
              </p:ext>
            </p:extLst>
          </p:nvPr>
        </p:nvGraphicFramePr>
        <p:xfrm>
          <a:off x="28575" y="909638"/>
          <a:ext cx="9141142" cy="5014595"/>
        </p:xfrm>
        <a:graphic>
          <a:graphicData uri="http://schemas.openxmlformats.org/drawingml/2006/table">
            <a:tbl>
              <a:tblPr/>
              <a:tblGrid>
                <a:gridCol w="208280"/>
                <a:gridCol w="508000"/>
                <a:gridCol w="976312"/>
                <a:gridCol w="493713"/>
                <a:gridCol w="1460500"/>
                <a:gridCol w="1685925"/>
                <a:gridCol w="1243012"/>
                <a:gridCol w="620713"/>
                <a:gridCol w="620712"/>
                <a:gridCol w="661988"/>
                <a:gridCol w="661987"/>
              </a:tblGrid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изучаемой темы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Основное содержание по теме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основных видов деятельности (на уровне учебных действий)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475">
                <a:tc rowSpan="2"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урока, тип урока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часов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Элемент содержания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к результатам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Контрольно-оценочная деятельность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Информационное сопровождение, цифровые  и электронные образовательные ресурсы**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Домашнее задание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Учащийся научится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Учащийся сможет научиться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7675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200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№1 Введение (1час)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неделя сентября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Введение в предмет. Что изучает история.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1час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 изучает история. Историческая хронология (счет лет до н.э. и н.э.). Историческая карта.  Источники исторических знаний. </a:t>
                      </a:r>
                      <a:r>
                        <a:rPr kumimoji="0" lang="ru-RU" sz="11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Вспомогательные исторические 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дисциплины.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Calibri" pitchFamily="34" charset="0"/>
                          <a:cs typeface="Century Schoolbook" pitchFamily="18" charset="0"/>
                        </a:rPr>
                        <a:t>Пользоваться учебником истории.</a:t>
                      </a:r>
                    </a:p>
                    <a:p>
                      <a:r>
                        <a:rPr kumimoji="0"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Раскрывать значение терминов история, век, исторический источник.</a:t>
                      </a:r>
                    </a:p>
                    <a:p>
                      <a:r>
                        <a:rPr kumimoji="0"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Участвовать в обсуждении вопроса о том, для чего нужно изучать историю.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Приводить примеры исторических источников,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объяснять для чего изучают историю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Диагностический контроль</a:t>
                      </a:r>
                      <a:endParaRPr kumimoji="0" lang="ru-RU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Игровые задания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Учебник,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DVD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Введение,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вопрсы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с.6-8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Требования к результатам обучения по предмету</a:t>
            </a:r>
            <a:endParaRPr lang="ru-RU" dirty="0"/>
          </a:p>
        </p:txBody>
      </p:sp>
      <p:sp>
        <p:nvSpPr>
          <p:cNvPr id="450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2000" b="1" dirty="0" smtClean="0"/>
              <a:t>Личностные результаты:</a:t>
            </a: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овладеть на уровне общего образования законченной системой исторических знаний и умений, навыками их применения в различных жизненных ситуациях;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осознать ценность исторических знаний как важнейшего компонента научной картины мира;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сформировать устойчивые установки социально-ответственного поведения;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уважительно относится к окружающим, любить Родину;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эмоционально-положительное принимать своею этническую принадлежность;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толерантность;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уметь вести диалог на основе равноправных отношений и взаимного уважения.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обучения по предмету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2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006"/>
          </a:xfrm>
        </p:spPr>
        <p:txBody>
          <a:bodyPr/>
          <a:lstStyle/>
          <a:p>
            <a:pPr marL="109537" indent="0" eaLnBrk="1" hangingPunct="1">
              <a:lnSpc>
                <a:spcPct val="80000"/>
              </a:lnSpc>
              <a:buNone/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1800" b="1" dirty="0" smtClean="0"/>
              <a:t>Регулятивные УУД</a:t>
            </a:r>
            <a:r>
              <a:rPr lang="ru-RU" sz="1800" b="1" i="1" dirty="0" smtClean="0"/>
              <a:t>:</a:t>
            </a: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уметь организовать свою деятельность, определять её цели и задачи, выбирать средства реализации цели и применять их на практике, оценивать достигнутые результаты;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уметь вести самостоятельный поиск информации;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 анализировать, преобразовать, сохранять, передавать ее с  помощью информационных технологий;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организовывать  свою жизнь в соответствии с общественно значимыми представлениями о ЗОЖ, правах и обязанностях гражданина, ценностях бытия и культуры, социального взаимодействия;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уметь оценивать с позиций социальных норм собственные поступки и поступки других людей.</a:t>
            </a:r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Требования к результатам обучения по предмету</a:t>
            </a:r>
            <a:endParaRPr lang="ru-RU" dirty="0"/>
          </a:p>
        </p:txBody>
      </p:sp>
      <p:sp>
        <p:nvSpPr>
          <p:cNvPr id="481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2200" b="1" dirty="0" smtClean="0"/>
              <a:t>Познавательные УУД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/>
              <a:t>самостоятельно делать свой выбор в мире мыслей, чувств и ценностей и отвечать за этот выбор;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/>
              <a:t>самостоятельно выделять и формулировать познавательную цель;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/>
              <a:t>осуществлять поиск необходимой информации, в том числе с помощью ИКТ;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/>
              <a:t>осознанно оформлять речевое высказывание в устной и письменной форме;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/>
              <a:t>осуществлять смысловое чтение, извлекать необходимую информацию из текстов различных жанров;</a:t>
            </a:r>
          </a:p>
          <a:p>
            <a:pPr eaLnBrk="1" hangingPunct="1">
              <a:lnSpc>
                <a:spcPct val="80000"/>
              </a:lnSpc>
            </a:pP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обучения по предмету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78" name="Содержимое 2"/>
          <p:cNvSpPr>
            <a:spLocks noGrp="1"/>
          </p:cNvSpPr>
          <p:nvPr>
            <p:ph idx="1"/>
          </p:nvPr>
        </p:nvSpPr>
        <p:spPr>
          <a:xfrm>
            <a:off x="468313" y="2276475"/>
            <a:ext cx="8229600" cy="4324350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b="1" dirty="0" smtClean="0"/>
              <a:t>Коммуникативные</a:t>
            </a:r>
            <a:r>
              <a:rPr lang="ru-RU" b="1" i="1" dirty="0" smtClean="0"/>
              <a:t> </a:t>
            </a:r>
            <a:r>
              <a:rPr lang="ru-RU" b="1" dirty="0" smtClean="0"/>
              <a:t>УУД</a:t>
            </a:r>
            <a:r>
              <a:rPr lang="ru-RU" dirty="0" smtClean="0"/>
              <a:t>:</a:t>
            </a:r>
          </a:p>
          <a:p>
            <a:pPr eaLnBrk="1" hangingPunct="1"/>
            <a:r>
              <a:rPr lang="ru-RU" dirty="0" smtClean="0"/>
              <a:t>самостоятельно организовывать учебное взаимодействие в группе, уметь общаться, распределять роли, договариваться друг с другом;</a:t>
            </a:r>
          </a:p>
          <a:p>
            <a:pPr eaLnBrk="1" hangingPunct="1"/>
            <a:r>
              <a:rPr lang="ru-RU" dirty="0" smtClean="0"/>
              <a:t>отстаивать свою точку зрения, приводить аргументы, подтверждая их фактами.</a:t>
            </a:r>
          </a:p>
        </p:txBody>
      </p:sp>
    </p:spTree>
    <p:extLst>
      <p:ext uri="{BB962C8B-B14F-4D97-AF65-F5344CB8AC3E}">
        <p14:creationId xmlns:p14="http://schemas.microsoft.com/office/powerpoint/2010/main" val="423977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081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обучения по предмету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26" name="Содержимое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324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Georgia" pitchFamily="18" charset="0"/>
              <a:buNone/>
              <a:defRPr/>
            </a:pPr>
            <a:r>
              <a:rPr lang="ru-RU" sz="1800" b="1" dirty="0" smtClean="0"/>
              <a:t>Предметные</a:t>
            </a:r>
            <a:r>
              <a:rPr lang="ru-RU" sz="1800" dirty="0" smtClean="0"/>
              <a:t> результаты образовательной деятельности обучающихся выражаются в следующем:</a:t>
            </a:r>
          </a:p>
          <a:p>
            <a:pPr>
              <a:defRPr/>
            </a:pPr>
            <a:r>
              <a:rPr lang="ru-RU" sz="1800" dirty="0" smtClean="0"/>
              <a:t>находить </a:t>
            </a:r>
            <a:r>
              <a:rPr lang="ru-RU" sz="1800" dirty="0"/>
              <a:t>(в учебниках и др. источниках) достоверную информацию, необходимую для решения учебных задач;</a:t>
            </a:r>
          </a:p>
          <a:p>
            <a:pPr>
              <a:defRPr/>
            </a:pPr>
            <a:r>
              <a:rPr lang="ru-RU" sz="1800" dirty="0" smtClean="0"/>
              <a:t>анализировать </a:t>
            </a:r>
            <a:r>
              <a:rPr lang="ru-RU" sz="1800" dirty="0"/>
              <a:t>( в т. ч. выделять главное, делить текст на части) и обобщать, доказывать, делать выводы, определять понятия; строить логически обоснованные рассуждения – на простом и сложном уровне;</a:t>
            </a:r>
          </a:p>
          <a:p>
            <a:pPr>
              <a:defRPr/>
            </a:pPr>
            <a:r>
              <a:rPr lang="ru-RU" sz="1800" dirty="0" smtClean="0"/>
              <a:t>устанавливать </a:t>
            </a:r>
            <a:r>
              <a:rPr lang="ru-RU" sz="1800" dirty="0"/>
              <a:t>причинно-следственные связи на простом и сложном </a:t>
            </a:r>
            <a:r>
              <a:rPr lang="ru-RU" sz="1800" dirty="0" smtClean="0"/>
              <a:t>уровне;</a:t>
            </a:r>
          </a:p>
          <a:p>
            <a:pPr>
              <a:defRPr/>
            </a:pPr>
            <a:r>
              <a:rPr lang="ru-RU" sz="1800" dirty="0" smtClean="0"/>
              <a:t>владеть </a:t>
            </a:r>
            <a:r>
              <a:rPr lang="ru-RU" sz="1800" dirty="0"/>
              <a:t>смысловым чтением, самостоятельно вычитывать  </a:t>
            </a:r>
            <a:r>
              <a:rPr lang="ru-RU" sz="1800" dirty="0" err="1"/>
              <a:t>фактуальную</a:t>
            </a:r>
            <a:r>
              <a:rPr lang="ru-RU" sz="1800" dirty="0"/>
              <a:t>, подтекстовую , концептуальную </a:t>
            </a:r>
            <a:r>
              <a:rPr lang="ru-RU" sz="1800" dirty="0" smtClean="0"/>
              <a:t>информацию.</a:t>
            </a:r>
          </a:p>
          <a:p>
            <a:pPr marL="109537" indent="0">
              <a:buNone/>
              <a:defRPr/>
            </a:pPr>
            <a:endParaRPr lang="ru-RU" sz="1800" b="1" dirty="0"/>
          </a:p>
          <a:p>
            <a:pPr eaLnBrk="1" hangingPunct="1">
              <a:lnSpc>
                <a:spcPct val="80000"/>
              </a:lnSpc>
              <a:buFont typeface="Georgia" pitchFamily="18" charset="0"/>
              <a:buNone/>
              <a:defRPr/>
            </a:pPr>
            <a:endParaRPr lang="ru-RU" sz="1400" dirty="0"/>
          </a:p>
          <a:p>
            <a:pPr marL="109537" indent="0">
              <a:buFont typeface="Georgia" pitchFamily="18" charset="0"/>
              <a:buNone/>
              <a:defRPr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Учебно-методическое обеспечение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78" name="Содержимое 2"/>
          <p:cNvSpPr>
            <a:spLocks noGrp="1"/>
          </p:cNvSpPr>
          <p:nvPr>
            <p:ph idx="1"/>
          </p:nvPr>
        </p:nvSpPr>
        <p:spPr>
          <a:xfrm>
            <a:off x="468313" y="1412776"/>
            <a:ext cx="8229600" cy="5188049"/>
          </a:xfrm>
        </p:spPr>
        <p:txBody>
          <a:bodyPr/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образовательный стандарт основного общего образования – М.: Просвещение, 2011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основная образовательная программа образовательного учреждения. Основная школа. - М.: Просвещение, 2011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 учебным предметам. История 5-9 классы. - М.: Просвещение, 2011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Всеобщая история. 5-9 класс. Рабочие программы. Предметная линия учебников А.А.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Вигасина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О.С.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Сороко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-Цюпы - Наталья Шевченко, Алексей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Вигасин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М.: Просвещение, 2011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Древнего мира: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Учеб.для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класса общеобразовательных  заведений/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Вигасин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А.А.,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Г.И., Свенцицкая И.С. –М.: Просвещение, 2012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Арасланова О.В. История Древнего мира: поурочные разработки к учебникам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А.А.Вигасина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 - М.: ВАКО, 2008. – 284 с.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Г.И. и др. Методическое пособие для учителя по истории Древнего мира. М.: Просвещение -  2007.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И. Рабочая тетрадь по истории Древнего мира: в 2 ч. / Г. И.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М.: Просвещение,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2012.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 для чтения по истории древнего мира / под ред. А. И.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Немировского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М., 1998;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Крючкина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Н.Б. Дидактические игры, тесты, загадки по истории Древнего мира. Методическое пособие. – М, Творческий центр «Сфера», 2003.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Петрович В.Г. и др. Уроки истории в 5 классе – М.: Творческий центр, 2004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Брандт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М.Ю. Тесты. История древнего мира. 5 класс – М.: Дрофа, 2005</a:t>
            </a:r>
          </a:p>
          <a:p>
            <a:pPr eaLnBrk="1" hangingPunct="1">
              <a:buFont typeface="Georgia" pitchFamily="18" charset="0"/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35280" cy="86409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78" name="Содержимое 2"/>
          <p:cNvSpPr>
            <a:spLocks noGrp="1"/>
          </p:cNvSpPr>
          <p:nvPr>
            <p:ph idx="1"/>
          </p:nvPr>
        </p:nvSpPr>
        <p:spPr>
          <a:xfrm>
            <a:off x="468313" y="1268760"/>
            <a:ext cx="8208143" cy="5400600"/>
          </a:xfrm>
        </p:spPr>
        <p:txBody>
          <a:bodyPr/>
          <a:lstStyle/>
          <a:p>
            <a:pPr marL="109537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 СРЕДСТВА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Аудиоколонки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Видеопроектор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Персональный компьютер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Принтер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Интерактивная доска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537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ЭКРАННО-ЗВУКОВЫЕ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 D «История Древнего мира». 5 класс. Образовательная коллекция. ООО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Кордис&amp;Медиа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2005 информационный источник сложной структуры СД-диск «История Древнего мира», 5-й класс. 2005 г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Электронное приложение к учебнику «История Древнего мира», 5 класс. – М, Просвещение.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Древнего мира. Загадки сфинкса.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МедиаХауз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истории Древнего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мира.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Всеобщая история.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класс.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Интерактивные исторические карты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Georgia" pitchFamily="18" charset="0"/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19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362383" y="764704"/>
            <a:ext cx="8382000" cy="1069975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профессиональных возможностей учителя, условий реализации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288" y="2276475"/>
            <a:ext cx="4041775" cy="457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/>
              <a:t>Сильные стороны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716463" y="2276475"/>
            <a:ext cx="4041775" cy="457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/>
              <a:t>Возможности </a:t>
            </a:r>
          </a:p>
        </p:txBody>
      </p:sp>
      <p:sp>
        <p:nvSpPr>
          <p:cNvPr id="17412" name="Содержимое 3"/>
          <p:cNvSpPr>
            <a:spLocks noGrp="1"/>
          </p:cNvSpPr>
          <p:nvPr>
            <p:ph sz="quarter" idx="2"/>
          </p:nvPr>
        </p:nvSpPr>
        <p:spPr>
          <a:xfrm>
            <a:off x="395288" y="2708275"/>
            <a:ext cx="4041775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700" b="1" dirty="0" smtClean="0"/>
              <a:t>Ясная цель</a:t>
            </a:r>
          </a:p>
          <a:p>
            <a:pPr eaLnBrk="1" hangingPunct="1">
              <a:lnSpc>
                <a:spcPct val="90000"/>
              </a:lnSpc>
            </a:pPr>
            <a:r>
              <a:rPr lang="ru-RU" sz="1700" b="1" dirty="0" smtClean="0"/>
              <a:t>Заинтересованность в деле</a:t>
            </a:r>
          </a:p>
          <a:p>
            <a:pPr eaLnBrk="1" hangingPunct="1">
              <a:lnSpc>
                <a:spcPct val="90000"/>
              </a:lnSpc>
            </a:pPr>
            <a:r>
              <a:rPr lang="ru-RU" sz="1700" b="1" dirty="0" smtClean="0"/>
              <a:t>ИКТ компетентность</a:t>
            </a:r>
          </a:p>
          <a:p>
            <a:pPr eaLnBrk="1" hangingPunct="1">
              <a:lnSpc>
                <a:spcPct val="90000"/>
              </a:lnSpc>
            </a:pPr>
            <a:r>
              <a:rPr lang="ru-RU" sz="1700" b="1" dirty="0" smtClean="0"/>
              <a:t>Сотрудничество внутри группы</a:t>
            </a:r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endParaRPr lang="ru-RU" sz="1700" b="1" dirty="0" smtClean="0"/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r>
              <a:rPr lang="ru-RU" sz="1700" b="1" dirty="0" smtClean="0"/>
              <a:t>Ограничения</a:t>
            </a:r>
            <a:endParaRPr lang="ru-RU" sz="1700" dirty="0" smtClean="0"/>
          </a:p>
          <a:p>
            <a:pPr eaLnBrk="1" hangingPunct="1">
              <a:lnSpc>
                <a:spcPct val="90000"/>
              </a:lnSpc>
            </a:pPr>
            <a:r>
              <a:rPr lang="ru-RU" sz="1700" b="1" dirty="0" smtClean="0"/>
              <a:t>Недостаточный уровень профессиональной подготовки</a:t>
            </a:r>
          </a:p>
          <a:p>
            <a:pPr eaLnBrk="1" hangingPunct="1">
              <a:lnSpc>
                <a:spcPct val="90000"/>
              </a:lnSpc>
            </a:pPr>
            <a:r>
              <a:rPr lang="ru-RU" sz="1700" b="1" dirty="0" smtClean="0"/>
              <a:t>Содержание и качество готового ресурса не всегда отвечают поставленной задаче.</a:t>
            </a:r>
          </a:p>
          <a:p>
            <a:pPr eaLnBrk="1" hangingPunct="1">
              <a:lnSpc>
                <a:spcPct val="90000"/>
              </a:lnSpc>
            </a:pPr>
            <a:r>
              <a:rPr lang="ru-RU" sz="1700" b="1" dirty="0" smtClean="0"/>
              <a:t>Нет или недостаточно опыта работы с ЭОР</a:t>
            </a:r>
          </a:p>
          <a:p>
            <a:pPr eaLnBrk="1" hangingPunct="1">
              <a:lnSpc>
                <a:spcPct val="90000"/>
              </a:lnSpc>
            </a:pPr>
            <a:endParaRPr lang="ru-RU" sz="1700" b="1" dirty="0" smtClean="0"/>
          </a:p>
        </p:txBody>
      </p:sp>
      <p:sp>
        <p:nvSpPr>
          <p:cNvPr id="17413" name="Содержимое 5"/>
          <p:cNvSpPr>
            <a:spLocks noGrp="1"/>
          </p:cNvSpPr>
          <p:nvPr>
            <p:ph sz="quarter" idx="4"/>
          </p:nvPr>
        </p:nvSpPr>
        <p:spPr>
          <a:xfrm>
            <a:off x="4716463" y="2708275"/>
            <a:ext cx="4041775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900" b="1" dirty="0" smtClean="0"/>
              <a:t>Использование готовых ресурсных баз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dirty="0" smtClean="0"/>
              <a:t>Возможность изучать существующие образцы (опыт деятельности)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dirty="0" smtClean="0"/>
              <a:t>Повышать квалификацию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dirty="0" smtClean="0"/>
              <a:t>Получать дистанционную поддержку</a:t>
            </a:r>
          </a:p>
          <a:p>
            <a:pPr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1900" b="1" dirty="0" smtClean="0"/>
              <a:t>Угрозы внешней среды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dirty="0" smtClean="0"/>
              <a:t>Административные препятствия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dirty="0" smtClean="0"/>
              <a:t>Недостаточные технические условия работы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dirty="0" smtClean="0"/>
              <a:t>Ограниченность во времени</a:t>
            </a:r>
          </a:p>
          <a:p>
            <a:pPr eaLnBrk="1" hangingPunct="1">
              <a:lnSpc>
                <a:spcPct val="80000"/>
              </a:lnSpc>
              <a:buFont typeface="Georgia" pitchFamily="18" charset="0"/>
              <a:buNone/>
            </a:pPr>
            <a:endParaRPr lang="ru-RU" sz="1900" dirty="0" smtClean="0"/>
          </a:p>
          <a:p>
            <a:pPr eaLnBrk="1" hangingPunct="1">
              <a:lnSpc>
                <a:spcPct val="80000"/>
              </a:lnSpc>
            </a:pPr>
            <a:endParaRPr lang="ru-RU" sz="1900" dirty="0" smtClean="0"/>
          </a:p>
        </p:txBody>
      </p:sp>
      <p:sp>
        <p:nvSpPr>
          <p:cNvPr id="2" name="Текст 2"/>
          <p:cNvSpPr>
            <a:spLocks noGrp="1"/>
          </p:cNvSpPr>
          <p:nvPr>
            <p:ph type="body" idx="4294967295"/>
          </p:nvPr>
        </p:nvSpPr>
        <p:spPr>
          <a:xfrm>
            <a:off x="395288" y="4221163"/>
            <a:ext cx="4041775" cy="360362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/>
          <a:p>
            <a:pPr marL="4572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900" b="1" dirty="0">
                <a:solidFill>
                  <a:schemeClr val="tx1">
                    <a:tint val="95000"/>
                  </a:schemeClr>
                </a:solidFill>
              </a:rPr>
              <a:t> ______ _______ </a:t>
            </a:r>
          </a:p>
        </p:txBody>
      </p:sp>
      <p:sp>
        <p:nvSpPr>
          <p:cNvPr id="17415" name="Текст 2"/>
          <p:cNvSpPr>
            <a:spLocks/>
          </p:cNvSpPr>
          <p:nvPr/>
        </p:nvSpPr>
        <p:spPr bwMode="auto">
          <a:xfrm>
            <a:off x="395288" y="4221163"/>
            <a:ext cx="4041775" cy="360362"/>
          </a:xfrm>
          <a:prstGeom prst="rect">
            <a:avLst/>
          </a:prstGeom>
          <a:solidFill>
            <a:srgbClr val="328E97">
              <a:alpha val="25098"/>
            </a:srgbClr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marL="44450" algn="ctr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endParaRPr lang="ru-RU" sz="1900" b="1">
              <a:solidFill>
                <a:srgbClr val="3F3F3F"/>
              </a:solidFill>
              <a:latin typeface="Georgia" pitchFamily="18" charset="0"/>
            </a:endParaRPr>
          </a:p>
        </p:txBody>
      </p:sp>
      <p:sp>
        <p:nvSpPr>
          <p:cNvPr id="6" name="Текст 4"/>
          <p:cNvSpPr>
            <a:spLocks noGrp="1"/>
          </p:cNvSpPr>
          <p:nvPr>
            <p:ph type="body" sz="half" idx="4294967295"/>
          </p:nvPr>
        </p:nvSpPr>
        <p:spPr>
          <a:xfrm>
            <a:off x="4716463" y="4724400"/>
            <a:ext cx="4041775" cy="288925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/>
          <a:p>
            <a:pPr marL="4572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900" b="1" dirty="0">
                <a:solidFill>
                  <a:schemeClr val="tx1">
                    <a:tint val="95000"/>
                  </a:schemeClr>
                </a:solidFill>
              </a:rPr>
              <a:t> __________ </a:t>
            </a:r>
          </a:p>
        </p:txBody>
      </p:sp>
      <p:sp>
        <p:nvSpPr>
          <p:cNvPr id="17417" name="Текст 4"/>
          <p:cNvSpPr>
            <a:spLocks/>
          </p:cNvSpPr>
          <p:nvPr/>
        </p:nvSpPr>
        <p:spPr bwMode="auto">
          <a:xfrm>
            <a:off x="4716463" y="4724400"/>
            <a:ext cx="4041775" cy="288925"/>
          </a:xfrm>
          <a:prstGeom prst="rect">
            <a:avLst/>
          </a:prstGeom>
          <a:solidFill>
            <a:srgbClr val="328E97">
              <a:alpha val="25098"/>
            </a:srgbClr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marL="44450" algn="ctr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r>
              <a:rPr lang="ru-RU" sz="1900" b="1">
                <a:solidFill>
                  <a:srgbClr val="3F3F3F"/>
                </a:solidFill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ресурсы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26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661648" cy="4945038"/>
          </a:xfrm>
        </p:spPr>
        <p:txBody>
          <a:bodyPr/>
          <a:lstStyle/>
          <a:p>
            <a:r>
              <a:rPr lang="ru-RU" sz="1400" dirty="0"/>
              <a:t>http://</a:t>
            </a:r>
            <a:r>
              <a:rPr lang="ru-RU" sz="1400" u="sng" dirty="0">
                <a:hlinkClick r:id="rId2"/>
              </a:rPr>
              <a:t>www.standart.edu.ru</a:t>
            </a:r>
            <a:r>
              <a:rPr lang="ru-RU" sz="1400" dirty="0"/>
              <a:t> – государственные образовательные стандарты второго </a:t>
            </a:r>
            <a:r>
              <a:rPr lang="ru-RU" sz="1400" dirty="0" smtClean="0"/>
              <a:t>поколения</a:t>
            </a:r>
            <a:endParaRPr lang="ru-RU" sz="1400" dirty="0"/>
          </a:p>
          <a:p>
            <a:r>
              <a:rPr lang="ru-RU" sz="1400" u="sng" dirty="0">
                <a:hlinkClick r:id="rId3"/>
              </a:rPr>
              <a:t>http://www.prosv.ru</a:t>
            </a:r>
            <a:r>
              <a:rPr lang="ru-RU" sz="1400" dirty="0"/>
              <a:t> – сайт издательства «Просвещение»</a:t>
            </a:r>
          </a:p>
          <a:p>
            <a:r>
              <a:rPr lang="ru-RU" sz="1400" dirty="0"/>
              <a:t>http:</a:t>
            </a:r>
            <a:r>
              <a:rPr lang="ru-RU" sz="1400" u="sng" dirty="0">
                <a:hlinkClick r:id="rId4"/>
              </a:rPr>
              <a:t>//www.history.standart.edu.ru</a:t>
            </a:r>
            <a:r>
              <a:rPr lang="ru-RU" sz="1400" dirty="0"/>
              <a:t> – предметный сайт издательства «Просвещение»</a:t>
            </a:r>
          </a:p>
          <a:p>
            <a:r>
              <a:rPr lang="ru-RU" sz="1400" u="sng" dirty="0">
                <a:hlinkClick r:id="rId5"/>
              </a:rPr>
              <a:t>http://www.internet-school.ru</a:t>
            </a:r>
            <a:r>
              <a:rPr lang="ru-RU" sz="1400" dirty="0"/>
              <a:t> – интернет-школа издательства «Просвещение»: «История»</a:t>
            </a:r>
          </a:p>
          <a:p>
            <a:r>
              <a:rPr lang="ru-RU" sz="1400" dirty="0"/>
              <a:t>http:</a:t>
            </a:r>
            <a:r>
              <a:rPr lang="ru-RU" sz="1400" u="sng" dirty="0">
                <a:hlinkClick r:id="rId4"/>
              </a:rPr>
              <a:t>//www.pish.ru</a:t>
            </a:r>
            <a:r>
              <a:rPr lang="ru-RU" sz="1400" dirty="0"/>
              <a:t> – сайт научно-методического журнала «Преподавание истории в школе»</a:t>
            </a:r>
          </a:p>
          <a:p>
            <a:r>
              <a:rPr lang="ru-RU" sz="1400" u="sng" dirty="0">
                <a:hlinkClick r:id="rId6"/>
              </a:rPr>
              <a:t>http://www</a:t>
            </a:r>
            <a:r>
              <a:rPr lang="ru-RU" sz="1400" u="sng" dirty="0"/>
              <a:t>.1</a:t>
            </a:r>
            <a:r>
              <a:rPr lang="ru-RU" sz="1400" u="sng" dirty="0">
                <a:hlinkClick r:id="rId7"/>
              </a:rPr>
              <a:t>september.ru</a:t>
            </a:r>
            <a:r>
              <a:rPr lang="ru-RU" sz="1400" dirty="0"/>
              <a:t> – газета «История», издательство «Первое сентября»</a:t>
            </a:r>
          </a:p>
          <a:p>
            <a:r>
              <a:rPr lang="ru-RU" sz="1400" u="sng" dirty="0">
                <a:hlinkClick r:id="rId8"/>
              </a:rPr>
              <a:t>http://vvvvw.som.fio.ru</a:t>
            </a:r>
            <a:r>
              <a:rPr lang="ru-RU" sz="1400" dirty="0"/>
              <a:t> – сайт Федерации Интернет-образования, сетевое объединение методистов</a:t>
            </a:r>
          </a:p>
          <a:p>
            <a:r>
              <a:rPr lang="ru-RU" sz="1400" u="sng" dirty="0">
                <a:hlinkClick r:id="rId9"/>
              </a:rPr>
              <a:t>http://www.it-n.ru</a:t>
            </a:r>
            <a:r>
              <a:rPr lang="ru-RU" sz="1400" dirty="0"/>
              <a:t> – российская версия международного проекта Сеть </a:t>
            </a:r>
            <a:r>
              <a:rPr lang="ru-RU" sz="1400" dirty="0" smtClean="0"/>
              <a:t>творческих учителей</a:t>
            </a:r>
            <a:endParaRPr lang="ru-RU" sz="1400" dirty="0"/>
          </a:p>
          <a:p>
            <a:r>
              <a:rPr lang="ru-RU" sz="1400" u="sng" dirty="0">
                <a:hlinkClick r:id="rId10"/>
              </a:rPr>
              <a:t>http://www.gumer.info/Name_Katalog.php</a:t>
            </a:r>
            <a:r>
              <a:rPr lang="ru-RU" sz="1400" dirty="0"/>
              <a:t>- библиотека книг по истории и другим общественных наукам</a:t>
            </a:r>
          </a:p>
          <a:p>
            <a:r>
              <a:rPr lang="ru-RU" sz="1400" dirty="0"/>
              <a:t>http://www.historia.ru– электронный журнал «Мир истории»</a:t>
            </a:r>
          </a:p>
          <a:p>
            <a:r>
              <a:rPr lang="ru-RU" sz="1400" u="sng" dirty="0">
                <a:hlinkClick r:id="rId11"/>
              </a:rPr>
              <a:t>http://www.historic.ru/books/index.shtml</a:t>
            </a:r>
            <a:r>
              <a:rPr lang="ru-RU" sz="1400" dirty="0"/>
              <a:t> - историческая </a:t>
            </a:r>
            <a:r>
              <a:rPr lang="ru-RU" sz="1400" dirty="0" smtClean="0"/>
              <a:t>библиотека</a:t>
            </a:r>
            <a:endParaRPr lang="ru-RU" sz="1400" dirty="0"/>
          </a:p>
          <a:p>
            <a:r>
              <a:rPr lang="ru-RU" sz="1400" u="sng" dirty="0">
                <a:hlinkClick r:id="rId12"/>
              </a:rPr>
              <a:t>http://fcior.edu.ru/</a:t>
            </a:r>
            <a:r>
              <a:rPr lang="ru-RU" sz="1400" dirty="0"/>
              <a:t> Федеральный центр информационно-образовательных ресурсов.</a:t>
            </a:r>
          </a:p>
          <a:p>
            <a:r>
              <a:rPr lang="ru-RU" sz="1400" u="sng" dirty="0">
                <a:hlinkClick r:id="rId13"/>
              </a:rPr>
              <a:t>http://school-collection.edu.ru/</a:t>
            </a:r>
            <a:r>
              <a:rPr lang="ru-RU" sz="1400" dirty="0"/>
              <a:t>  Единая коллекция цифровых образовательных ресурсов.</a:t>
            </a:r>
          </a:p>
          <a:p>
            <a:r>
              <a:rPr lang="ru-RU" sz="1400" u="sng" dirty="0">
                <a:hlinkClick r:id="rId14"/>
              </a:rPr>
              <a:t>http://museum.ru/</a:t>
            </a:r>
            <a:r>
              <a:rPr lang="ru-RU" sz="1400" dirty="0"/>
              <a:t>  Портал «Музеи России».</a:t>
            </a:r>
          </a:p>
          <a:p>
            <a:pPr marL="109537" indent="0">
              <a:buFont typeface="Georgia" pitchFamily="18" charset="0"/>
              <a:buNone/>
              <a:defRPr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7339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12472" y="764704"/>
            <a:ext cx="8183563" cy="991477"/>
          </a:xfrm>
        </p:spPr>
        <p:txBody>
          <a:bodyPr anchor="b">
            <a:noAutofit/>
          </a:bodyPr>
          <a:lstStyle/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УМК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издательства «Просвещение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 smtClean="0">
              <a:solidFill>
                <a:srgbClr val="11003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</p:txBody>
      </p:sp>
      <p:grpSp>
        <p:nvGrpSpPr>
          <p:cNvPr id="19458" name="Группа 2"/>
          <p:cNvGrpSpPr>
            <a:grpSpLocks/>
          </p:cNvGrpSpPr>
          <p:nvPr/>
        </p:nvGrpSpPr>
        <p:grpSpPr bwMode="auto">
          <a:xfrm>
            <a:off x="107950" y="1925638"/>
            <a:ext cx="5321300" cy="3694112"/>
            <a:chOff x="292178" y="2057998"/>
            <a:chExt cx="5033150" cy="363166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80210" y="3642174"/>
              <a:ext cx="2634054" cy="523220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i="1" spc="150" dirty="0">
                  <a:ln w="11430"/>
                  <a:solidFill>
                    <a:schemeClr val="accent2">
                      <a:lumMod val="75000"/>
                    </a:schemeClr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+mn-lt"/>
                  <a:cs typeface="+mn-cs"/>
                </a:rPr>
                <a:t>Для учителя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80210" y="2057998"/>
              <a:ext cx="2590774" cy="523220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i="1" spc="150" dirty="0">
                  <a:ln w="11430"/>
                  <a:solidFill>
                    <a:schemeClr val="accent2">
                      <a:lumMod val="75000"/>
                    </a:schemeClr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+mn-lt"/>
                  <a:cs typeface="+mn-cs"/>
                </a:rPr>
                <a:t>Для ученика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64252" y="2488742"/>
              <a:ext cx="4570677" cy="193990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defRPr/>
              </a:pPr>
              <a:r>
                <a:rPr lang="ru-RU" sz="2400" dirty="0">
                  <a:solidFill>
                    <a:srgbClr val="11003A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mbria" pitchFamily="18" charset="0"/>
                </a:rPr>
                <a:t>Учебник</a:t>
              </a:r>
            </a:p>
            <a:p>
              <a:pPr>
                <a:buFont typeface="Wingdings" pitchFamily="2" charset="2"/>
                <a:buChar char="ü"/>
                <a:defRPr/>
              </a:pPr>
              <a:r>
                <a:rPr lang="ru-RU" sz="2400" dirty="0">
                  <a:solidFill>
                    <a:srgbClr val="11003A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mbria" pitchFamily="18" charset="0"/>
                </a:rPr>
                <a:t> Рабочая тетрадь</a:t>
              </a:r>
            </a:p>
            <a:p>
              <a:pPr>
                <a:defRPr/>
              </a:pPr>
              <a:endParaRPr lang="ru-RU" sz="2400" dirty="0">
                <a:solidFill>
                  <a:srgbClr val="1100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endParaRPr>
            </a:p>
            <a:p>
              <a:pPr>
                <a:defRPr/>
              </a:pPr>
              <a:endParaRPr lang="ru-RU" sz="2400" dirty="0">
                <a:solidFill>
                  <a:srgbClr val="1100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endParaRPr>
            </a:p>
            <a:p>
              <a:pPr>
                <a:defRPr/>
              </a:pPr>
              <a:endParaRPr lang="ru-RU" sz="2400" dirty="0">
                <a:solidFill>
                  <a:srgbClr val="1100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92178" y="4146230"/>
              <a:ext cx="5033150" cy="1543436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ru-RU" sz="2400" spc="150" dirty="0">
                  <a:ln w="11430"/>
                  <a:solidFill>
                    <a:srgbClr val="11003A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+mn-lt"/>
                  <a:cs typeface="+mn-cs"/>
                </a:rPr>
                <a:t>Рабочая (авторская)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spc="150" dirty="0">
                  <a:ln w="11430"/>
                  <a:solidFill>
                    <a:srgbClr val="11003A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+mn-lt"/>
                  <a:cs typeface="+mn-cs"/>
                </a:rPr>
                <a:t>   программа 5-9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ru-RU" sz="2400" spc="150" dirty="0">
                  <a:ln w="11430"/>
                  <a:solidFill>
                    <a:srgbClr val="11003A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+mn-lt"/>
                  <a:cs typeface="+mn-cs"/>
                </a:rPr>
                <a:t>Поурочные разработки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ru-RU" sz="2400" spc="150" dirty="0" err="1">
                  <a:ln w="11430"/>
                  <a:solidFill>
                    <a:srgbClr val="11003A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+mn-lt"/>
                  <a:cs typeface="+mn-cs"/>
                </a:rPr>
                <a:t>Мультимедийное</a:t>
              </a:r>
              <a:r>
                <a:rPr lang="ru-RU" sz="2400" spc="150" dirty="0">
                  <a:ln w="11430"/>
                  <a:solidFill>
                    <a:srgbClr val="11003A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+mn-lt"/>
                  <a:cs typeface="+mn-cs"/>
                </a:rPr>
                <a:t> приложение</a:t>
              </a:r>
            </a:p>
          </p:txBody>
        </p:sp>
      </p:grp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052736"/>
            <a:ext cx="137809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3830397"/>
            <a:ext cx="1714500" cy="250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01765" y="2915997"/>
            <a:ext cx="131603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1626341"/>
            <a:ext cx="1594130" cy="213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381000" y="620689"/>
            <a:ext cx="8382000" cy="936104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УМК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72817"/>
            <a:ext cx="4041775" cy="648072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Положительные стороны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1772817"/>
            <a:ext cx="4041775" cy="648072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Отрицательные стороны</a:t>
            </a:r>
            <a:endParaRPr lang="ru-RU" dirty="0"/>
          </a:p>
        </p:txBody>
      </p:sp>
      <p:sp>
        <p:nvSpPr>
          <p:cNvPr id="21508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492896"/>
            <a:ext cx="4041775" cy="4101579"/>
          </a:xfrm>
        </p:spPr>
        <p:txBody>
          <a:bodyPr/>
          <a:lstStyle/>
          <a:p>
            <a:r>
              <a:rPr lang="ru-RU" dirty="0" smtClean="0"/>
              <a:t>Разнообразие видов деятельности (объяснение значений слов, работа с картой , датами,  документами, решение проблемных задач, сообщения на заданную тему)</a:t>
            </a:r>
          </a:p>
          <a:p>
            <a:r>
              <a:rPr lang="ru-RU" dirty="0" smtClean="0"/>
              <a:t>Богатый иллюстративный материал (описание рисунка)</a:t>
            </a:r>
          </a:p>
          <a:p>
            <a:r>
              <a:rPr lang="ru-RU" dirty="0" smtClean="0"/>
              <a:t>Тетради на печатной основе</a:t>
            </a:r>
          </a:p>
          <a:p>
            <a:r>
              <a:rPr lang="ru-RU" dirty="0" smtClean="0"/>
              <a:t>Интерактивные задания</a:t>
            </a:r>
          </a:p>
          <a:p>
            <a:endParaRPr lang="ru-RU" dirty="0" smtClean="0"/>
          </a:p>
        </p:txBody>
      </p:sp>
      <p:sp>
        <p:nvSpPr>
          <p:cNvPr id="21509" name="Содержимое 5"/>
          <p:cNvSpPr>
            <a:spLocks noGrp="1"/>
          </p:cNvSpPr>
          <p:nvPr>
            <p:ph sz="quarter" idx="4"/>
          </p:nvPr>
        </p:nvSpPr>
        <p:spPr>
          <a:xfrm>
            <a:off x="4716016" y="2492896"/>
            <a:ext cx="4041775" cy="3886200"/>
          </a:xfrm>
        </p:spPr>
        <p:txBody>
          <a:bodyPr/>
          <a:lstStyle/>
          <a:p>
            <a:r>
              <a:rPr lang="ru-RU" dirty="0" smtClean="0"/>
              <a:t>Отсутствуют  задания  тематического контроля</a:t>
            </a:r>
          </a:p>
          <a:p>
            <a:r>
              <a:rPr lang="ru-RU" dirty="0" smtClean="0"/>
              <a:t>Нет презентаций отдельных уроков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1"/>
          <p:cNvSpPr>
            <a:spLocks noChangeArrowheads="1"/>
          </p:cNvSpPr>
          <p:nvPr/>
        </p:nvSpPr>
        <p:spPr bwMode="auto">
          <a:xfrm>
            <a:off x="500063" y="571500"/>
            <a:ext cx="6081408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1100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Авторская концепция: </a:t>
            </a:r>
          </a:p>
          <a:p>
            <a:r>
              <a:rPr lang="ru-RU" sz="4000" b="1" dirty="0">
                <a:solidFill>
                  <a:srgbClr val="1100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b="1" dirty="0" smtClean="0">
                <a:solidFill>
                  <a:srgbClr val="1100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риоритеты</a:t>
            </a:r>
          </a:p>
          <a:p>
            <a:endParaRPr lang="ru-RU" sz="4000" b="1" dirty="0">
              <a:solidFill>
                <a:srgbClr val="1100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11003A"/>
                </a:solidFill>
                <a:latin typeface="Cambria" pitchFamily="18" charset="0"/>
              </a:rPr>
              <a:t> </a:t>
            </a:r>
            <a:r>
              <a:rPr lang="ru-RU" sz="2400" b="1" dirty="0" err="1">
                <a:solidFill>
                  <a:srgbClr val="11003A"/>
                </a:solidFill>
                <a:latin typeface="Cambria" pitchFamily="18" charset="0"/>
              </a:rPr>
              <a:t>к</a:t>
            </a:r>
            <a:r>
              <a:rPr lang="ru-RU" sz="2400" b="1" dirty="0" err="1" smtClean="0">
                <a:solidFill>
                  <a:srgbClr val="11003A"/>
                </a:solidFill>
                <a:latin typeface="Cambria" pitchFamily="18" charset="0"/>
              </a:rPr>
              <a:t>омпетентностный</a:t>
            </a:r>
            <a:r>
              <a:rPr lang="ru-RU" sz="2400" b="1" dirty="0" smtClean="0">
                <a:solidFill>
                  <a:srgbClr val="11003A"/>
                </a:solidFill>
                <a:latin typeface="Cambria" pitchFamily="18" charset="0"/>
              </a:rPr>
              <a:t> </a:t>
            </a:r>
            <a:r>
              <a:rPr lang="ru-RU" sz="2400" b="1" dirty="0">
                <a:solidFill>
                  <a:srgbClr val="11003A"/>
                </a:solidFill>
                <a:latin typeface="Cambria" pitchFamily="18" charset="0"/>
              </a:rPr>
              <a:t>подход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11003A"/>
                </a:solidFill>
                <a:latin typeface="Cambria" pitchFamily="18" charset="0"/>
              </a:rPr>
              <a:t> системный </a:t>
            </a:r>
            <a:r>
              <a:rPr lang="ru-RU" sz="2400" b="1" dirty="0">
                <a:solidFill>
                  <a:srgbClr val="11003A"/>
                </a:solidFill>
                <a:latin typeface="Cambria" pitchFamily="18" charset="0"/>
              </a:rPr>
              <a:t>подход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11003A"/>
                </a:solidFill>
                <a:latin typeface="Cambria" pitchFamily="18" charset="0"/>
              </a:rPr>
              <a:t> </a:t>
            </a:r>
            <a:r>
              <a:rPr lang="ru-RU" sz="2400" b="1" dirty="0" err="1">
                <a:solidFill>
                  <a:srgbClr val="11003A"/>
                </a:solidFill>
                <a:latin typeface="Cambria" pitchFamily="18" charset="0"/>
              </a:rPr>
              <a:t>п</a:t>
            </a:r>
            <a:r>
              <a:rPr lang="ru-RU" sz="2400" b="1" dirty="0" err="1" smtClean="0">
                <a:solidFill>
                  <a:srgbClr val="11003A"/>
                </a:solidFill>
                <a:latin typeface="Cambria" pitchFamily="18" charset="0"/>
              </a:rPr>
              <a:t>олифакторный</a:t>
            </a:r>
            <a:r>
              <a:rPr lang="ru-RU" sz="2400" b="1" dirty="0" smtClean="0">
                <a:solidFill>
                  <a:srgbClr val="11003A"/>
                </a:solidFill>
                <a:latin typeface="Cambria" pitchFamily="18" charset="0"/>
              </a:rPr>
              <a:t> </a:t>
            </a:r>
            <a:r>
              <a:rPr lang="ru-RU" sz="2400" b="1" dirty="0">
                <a:solidFill>
                  <a:srgbClr val="11003A"/>
                </a:solidFill>
                <a:latin typeface="Cambria" pitchFamily="18" charset="0"/>
              </a:rPr>
              <a:t>подход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11003A"/>
                </a:solidFill>
                <a:latin typeface="Cambria" pitchFamily="18" charset="0"/>
              </a:rPr>
              <a:t> </a:t>
            </a:r>
            <a:r>
              <a:rPr lang="ru-RU" sz="2400" b="1" dirty="0" err="1">
                <a:solidFill>
                  <a:srgbClr val="11003A"/>
                </a:solidFill>
                <a:latin typeface="Cambria" pitchFamily="18" charset="0"/>
              </a:rPr>
              <a:t>д</a:t>
            </a:r>
            <a:r>
              <a:rPr lang="ru-RU" sz="2400" b="1" dirty="0" err="1" smtClean="0">
                <a:solidFill>
                  <a:srgbClr val="11003A"/>
                </a:solidFill>
                <a:latin typeface="Cambria" pitchFamily="18" charset="0"/>
              </a:rPr>
              <a:t>еятельностный</a:t>
            </a:r>
            <a:r>
              <a:rPr lang="ru-RU" sz="2400" b="1" dirty="0" smtClean="0">
                <a:solidFill>
                  <a:srgbClr val="11003A"/>
                </a:solidFill>
                <a:latin typeface="Cambria" pitchFamily="18" charset="0"/>
              </a:rPr>
              <a:t> </a:t>
            </a:r>
            <a:r>
              <a:rPr lang="ru-RU" sz="2400" b="1" dirty="0">
                <a:solidFill>
                  <a:srgbClr val="11003A"/>
                </a:solidFill>
                <a:latin typeface="Cambria" pitchFamily="18" charset="0"/>
              </a:rPr>
              <a:t>подход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11003A"/>
                </a:solidFill>
                <a:latin typeface="Cambria" pitchFamily="18" charset="0"/>
              </a:rPr>
              <a:t> государственный </a:t>
            </a:r>
            <a:r>
              <a:rPr lang="ru-RU" sz="2400" b="1" dirty="0">
                <a:solidFill>
                  <a:srgbClr val="11003A"/>
                </a:solidFill>
                <a:latin typeface="Cambria" pitchFamily="18" charset="0"/>
              </a:rPr>
              <a:t>подход</a:t>
            </a:r>
          </a:p>
          <a:p>
            <a:pPr>
              <a:buFontTx/>
              <a:buChar char="-"/>
            </a:pPr>
            <a:endParaRPr lang="ru-RU" sz="2400" b="1" dirty="0">
              <a:solidFill>
                <a:srgbClr val="11003A"/>
              </a:solidFill>
              <a:latin typeface="Cambria" pitchFamily="18" charset="0"/>
            </a:endParaRPr>
          </a:p>
          <a:p>
            <a:pPr>
              <a:buFontTx/>
              <a:buChar char="-"/>
            </a:pPr>
            <a:endParaRPr lang="ru-RU" sz="2400" b="1" dirty="0">
              <a:solidFill>
                <a:srgbClr val="11003A"/>
              </a:solidFill>
              <a:latin typeface="Cambria" pitchFamily="18" charset="0"/>
            </a:endParaRPr>
          </a:p>
          <a:p>
            <a:r>
              <a:rPr lang="ru-RU" sz="2400" b="1" dirty="0">
                <a:solidFill>
                  <a:srgbClr val="11003A"/>
                </a:solidFill>
                <a:latin typeface="Cambria" pitchFamily="18" charset="0"/>
              </a:rPr>
              <a:t>Главная содержательная линия курса – </a:t>
            </a:r>
          </a:p>
          <a:p>
            <a:r>
              <a:rPr lang="ru-RU" sz="2400" b="1" dirty="0">
                <a:solidFill>
                  <a:srgbClr val="11003A"/>
                </a:solidFill>
                <a:latin typeface="Cambria" pitchFamily="18" charset="0"/>
              </a:rPr>
              <a:t>человек в истории.</a:t>
            </a:r>
          </a:p>
          <a:p>
            <a:endParaRPr lang="ru-RU" sz="4000" dirty="0">
              <a:solidFill>
                <a:srgbClr val="11003A"/>
              </a:solidFill>
              <a:latin typeface="Cambria" pitchFamily="18" charset="0"/>
            </a:endParaRPr>
          </a:p>
        </p:txBody>
      </p:sp>
      <p:grpSp>
        <p:nvGrpSpPr>
          <p:cNvPr id="22530" name="Группа 2"/>
          <p:cNvGrpSpPr>
            <a:grpSpLocks/>
          </p:cNvGrpSpPr>
          <p:nvPr/>
        </p:nvGrpSpPr>
        <p:grpSpPr bwMode="auto">
          <a:xfrm>
            <a:off x="4860032" y="1831975"/>
            <a:ext cx="4069656" cy="3174206"/>
            <a:chOff x="4714875" y="2214563"/>
            <a:chExt cx="4589205" cy="3224806"/>
          </a:xfrm>
        </p:grpSpPr>
        <p:pic>
          <p:nvPicPr>
            <p:cNvPr id="22531" name="Рисунок 8" descr="EK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14875" y="2214563"/>
              <a:ext cx="4114800" cy="2500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Прямоугольник 6"/>
            <p:cNvSpPr/>
            <p:nvPr/>
          </p:nvSpPr>
          <p:spPr>
            <a:xfrm>
              <a:off x="4742332" y="4916228"/>
              <a:ext cx="4561748" cy="52314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defRPr/>
              </a:pPr>
              <a:endParaRPr lang="ru-RU" sz="2800" b="1" dirty="0">
                <a:solidFill>
                  <a:srgbClr val="771F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uhausC Ligh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учителя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022"/>
          </a:xfrm>
        </p:spPr>
        <p:txBody>
          <a:bodyPr/>
          <a:lstStyle/>
          <a:p>
            <a:r>
              <a:rPr lang="ru-RU" altLang="ru-RU" dirty="0" smtClean="0"/>
              <a:t>Рабочая программа по учебному предмету – это нормативно-правовой документ, обязательный для выполнения в полном объеме, предназначенный для реализации требований ФГОС второго поколения к условиям и результату образования обучающихся второй ступени образования по конкретному предмету учебного плана гимназии.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0336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29600" cy="1085056"/>
          </a:xfrm>
        </p:spPr>
        <p:txBody>
          <a:bodyPr/>
          <a:lstStyle/>
          <a:p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рабочей программы</a:t>
            </a:r>
            <a:r>
              <a:rPr lang="ru-RU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610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Титульный лист.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записка, в которой конкретизируются общие цели основного общего образования с учетом специфики учебного предмета, курса.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Общую характеристику учебного предмета, курса.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места учебного предмета, курса в учебном плане.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ценностных ориентиров содержания учебного предмета.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Личностные,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предметные результаты освоения конкретного учебного предмета, курса.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учебного предмета, курса.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Календарно-тематическое планирование с указанием основных видов учебной деятельности обучающихся.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материально-технического обеспечения образовательного процесса.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к программе.</a:t>
            </a:r>
          </a:p>
        </p:txBody>
      </p:sp>
    </p:spTree>
    <p:extLst>
      <p:ext uri="{BB962C8B-B14F-4D97-AF65-F5344CB8AC3E}">
        <p14:creationId xmlns:p14="http://schemas.microsoft.com/office/powerpoint/2010/main" val="375621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/>
          <a:lstStyle/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Титульный</a:t>
            </a:r>
            <a:r>
              <a:rPr lang="ru-RU" alt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229600" cy="480102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dirty="0"/>
              <a:t>полное наименование образовательного учреждения;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 гриф утверждения программы (согласование с заместителем директора по УВР и директором с указанием даты);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 название учебного курса, для изучения которого написана программа;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 указание параллели, класса, где реализуется  программа;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 фамилию, имя и отчество разработчика программы (одного или нескольких),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 квалификационная категория;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 название города,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 год разработки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413899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1084</TotalTime>
  <Words>1965</Words>
  <Application>Microsoft Office PowerPoint</Application>
  <PresentationFormat>Экран (4:3)</PresentationFormat>
  <Paragraphs>366</Paragraphs>
  <Slides>30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Городская</vt:lpstr>
      <vt:lpstr>Алгоритм составления  рабочей программы</vt:lpstr>
      <vt:lpstr>Федерльный государственный образовательный стандарт основного общего образования</vt:lpstr>
      <vt:lpstr>Анализ профессиональных возможностей учителя, условий реализации </vt:lpstr>
      <vt:lpstr>УМК издательства «Просвещение»</vt:lpstr>
      <vt:lpstr>Характеристика УМК</vt:lpstr>
      <vt:lpstr>Презентация PowerPoint</vt:lpstr>
      <vt:lpstr>Рабочая программа учителя</vt:lpstr>
      <vt:lpstr>Структура рабочей программы  </vt:lpstr>
      <vt:lpstr>Титульный лист</vt:lpstr>
      <vt:lpstr>Пояснительная записка </vt:lpstr>
      <vt:lpstr>Цель изучения курса  «История древнего мира» </vt:lpstr>
      <vt:lpstr>Задачи курса </vt:lpstr>
      <vt:lpstr>Виды деятельности</vt:lpstr>
      <vt:lpstr>Критерии оценивания </vt:lpstr>
      <vt:lpstr>Формы контроля</vt:lpstr>
      <vt:lpstr>Универсальные учебные действия</vt:lpstr>
      <vt:lpstr>Метапредметные УУД</vt:lpstr>
      <vt:lpstr>Познавательные УУД</vt:lpstr>
      <vt:lpstr>Коммуникативные УУД</vt:lpstr>
      <vt:lpstr>Регулятивные УУД</vt:lpstr>
      <vt:lpstr>Тематическое планирование</vt:lpstr>
      <vt:lpstr>Презентация PowerPoint</vt:lpstr>
      <vt:lpstr>Требования к результатам обучения по предмету</vt:lpstr>
      <vt:lpstr>Требования к результатам обучения по предмету</vt:lpstr>
      <vt:lpstr>Требования к результатам обучения по предмету</vt:lpstr>
      <vt:lpstr>Требования к результатам обучения по предмету</vt:lpstr>
      <vt:lpstr>Требования к результатам обучения по предмету</vt:lpstr>
      <vt:lpstr>Учебно-методическое обеспечение</vt:lpstr>
      <vt:lpstr>Материально-техническое обеспечение</vt:lpstr>
      <vt:lpstr>Информационные ресурсы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составления  рабочей программы</dc:title>
  <dc:creator>Владимир</dc:creator>
  <cp:lastModifiedBy>sony</cp:lastModifiedBy>
  <cp:revision>77</cp:revision>
  <dcterms:created xsi:type="dcterms:W3CDTF">2014-01-13T10:47:25Z</dcterms:created>
  <dcterms:modified xsi:type="dcterms:W3CDTF">2014-10-25T16:13:11Z</dcterms:modified>
</cp:coreProperties>
</file>