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8" r:id="rId11"/>
    <p:sldId id="265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857232"/>
            <a:ext cx="7854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СПОСОБЫ  КОДИРОВАНИЯ  ИНФОРМАЦИИ</a:t>
            </a:r>
            <a:endParaRPr lang="ru-RU" sz="3200" b="1" dirty="0"/>
          </a:p>
        </p:txBody>
      </p:sp>
      <p:pic>
        <p:nvPicPr>
          <p:cNvPr id="7170" name="Picture 2" descr="http://www.instructables.com/files/deriv/FH9/5A1F/H7ANSPKF/FH95A1FH7ANSPKF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857364"/>
            <a:ext cx="4500594" cy="3786190"/>
          </a:xfrm>
          <a:prstGeom prst="rect">
            <a:avLst/>
          </a:prstGeom>
          <a:noFill/>
        </p:spPr>
      </p:pic>
      <p:sp>
        <p:nvSpPr>
          <p:cNvPr id="3" name="AutoShape 2" descr="Взаимодейтсвие устройств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10.postimg.org/y9dgia8ex/image.jpg"/>
          <p:cNvPicPr>
            <a:picLocks noChangeAspect="1" noChangeArrowheads="1"/>
          </p:cNvPicPr>
          <p:nvPr/>
        </p:nvPicPr>
        <p:blipFill>
          <a:blip r:embed="rId2" cstate="print"/>
          <a:srcRect t="34919"/>
          <a:stretch>
            <a:fillRect/>
          </a:stretch>
        </p:blipFill>
        <p:spPr bwMode="auto">
          <a:xfrm rot="222655">
            <a:off x="1623596" y="610588"/>
            <a:ext cx="5753100" cy="4000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714480" y="5572140"/>
            <a:ext cx="5540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 теперь, «поработаем разведчиками»…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428604"/>
          <a:ext cx="8001055" cy="2357455"/>
        </p:xfrm>
        <a:graphic>
          <a:graphicData uri="http://schemas.openxmlformats.org/drawingml/2006/table">
            <a:tbl>
              <a:tblPr/>
              <a:tblGrid>
                <a:gridCol w="492052"/>
                <a:gridCol w="411176"/>
                <a:gridCol w="412523"/>
                <a:gridCol w="404435"/>
                <a:gridCol w="435442"/>
                <a:gridCol w="404435"/>
                <a:gridCol w="404435"/>
                <a:gridCol w="470493"/>
                <a:gridCol w="404435"/>
                <a:gridCol w="519025"/>
                <a:gridCol w="520372"/>
                <a:gridCol w="520372"/>
                <a:gridCol w="520372"/>
                <a:gridCol w="520372"/>
                <a:gridCol w="520372"/>
                <a:gridCol w="520372"/>
                <a:gridCol w="520372"/>
              </a:tblGrid>
              <a:tr h="525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Ё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Щ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Ъ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720" y="3071810"/>
            <a:ext cx="8643999" cy="416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3адание № 1.</a:t>
            </a:r>
            <a:r>
              <a:rPr lang="ru-RU" sz="2400" dirty="0" smtClean="0"/>
              <a:t> 3акодируйте пословицу: </a:t>
            </a:r>
            <a:r>
              <a:rPr lang="ru-RU" sz="2400" b="1" dirty="0" smtClean="0"/>
              <a:t>« Семь раз отмерь, один  </a:t>
            </a:r>
          </a:p>
          <a:p>
            <a:r>
              <a:rPr lang="ru-RU" sz="2400" b="1" dirty="0" smtClean="0"/>
              <a:t>                           раз отрежь».</a:t>
            </a:r>
          </a:p>
          <a:p>
            <a:endParaRPr lang="ru-RU" sz="800" u="sng" dirty="0" smtClean="0"/>
          </a:p>
          <a:p>
            <a:r>
              <a:rPr lang="ru-RU" sz="2400" u="sng" dirty="0" smtClean="0"/>
              <a:t>3адание № 2. </a:t>
            </a:r>
            <a:r>
              <a:rPr lang="ru-RU" sz="2400" dirty="0" smtClean="0"/>
              <a:t>3акодируйте информацию, заменяя каждую букву исходного текста, следующей после неё буквой в алфавите. Фраза: </a:t>
            </a:r>
            <a:r>
              <a:rPr lang="ru-RU" sz="2400" b="1" dirty="0" smtClean="0"/>
              <a:t>«Бобр добр до бобрят»</a:t>
            </a:r>
          </a:p>
          <a:p>
            <a:endParaRPr lang="ru-RU" sz="1050" u="sng" dirty="0" smtClean="0"/>
          </a:p>
          <a:p>
            <a:r>
              <a:rPr lang="ru-RU" sz="2400" u="sng" dirty="0" smtClean="0"/>
              <a:t>3адание № 3.</a:t>
            </a:r>
            <a:r>
              <a:rPr lang="ru-RU" sz="2400" dirty="0" smtClean="0"/>
              <a:t>  Декодируй информацию: </a:t>
            </a:r>
          </a:p>
          <a:p>
            <a:r>
              <a:rPr lang="ru-RU" sz="2400" b="1" dirty="0" smtClean="0"/>
              <a:t> </a:t>
            </a:r>
            <a:r>
              <a:rPr lang="ru-RU" sz="2000" b="1" dirty="0" smtClean="0"/>
              <a:t>а).  1 _  3. 1. 19. 30. 12. 1 _ 19.13.21.26.1.6.20 _ 5.1. _ 6.19.20</a:t>
            </a:r>
            <a:endParaRPr lang="ru-RU" sz="2400" b="1" dirty="0" smtClean="0"/>
          </a:p>
          <a:p>
            <a:endParaRPr lang="ru-RU" sz="1000" b="1" dirty="0" smtClean="0"/>
          </a:p>
          <a:p>
            <a:r>
              <a:rPr lang="ru-RU" sz="2000" b="1" dirty="0" smtClean="0"/>
              <a:t>б). 1.17.17.6.20.10.20 _ 17.18.10.23.16.5.10.20 _ 3.16 _ 3.18.6.14.33 _ 6.5.28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428604"/>
            <a:ext cx="4197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u="sng" dirty="0" smtClean="0"/>
              <a:t>Выполните задания:</a:t>
            </a:r>
            <a:endParaRPr lang="ru-RU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714488"/>
            <a:ext cx="84296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2800" dirty="0" smtClean="0"/>
              <a:t>Стр. 30 № 4, 5.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 Закодируйте, используя буквы русского алфавита, </a:t>
            </a:r>
          </a:p>
          <a:p>
            <a:r>
              <a:rPr lang="ru-RU" sz="2800" dirty="0" smtClean="0"/>
              <a:t>     1). своё ФИО;</a:t>
            </a:r>
          </a:p>
          <a:p>
            <a:r>
              <a:rPr lang="ru-RU" sz="2800" dirty="0" smtClean="0"/>
              <a:t>     2). Любимую пословицу или поговорку.</a:t>
            </a:r>
          </a:p>
          <a:p>
            <a:endParaRPr lang="ru-RU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3783958"/>
            <a:ext cx="40023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А Васька слушает да ест.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00364" y="4429132"/>
            <a:ext cx="50544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Аппетит приходит во время еды.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8596" y="5000636"/>
            <a:ext cx="45955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Береги нос в большой мороз.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071802" y="5715016"/>
            <a:ext cx="3203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 ногах правды нет.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7606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Как поступает информация от источника к приемнику?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1142984"/>
            <a:ext cx="6095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400" dirty="0" smtClean="0"/>
              <a:t>С помощью условных знаков или сигналов.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2000240"/>
            <a:ext cx="52330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/>
              <a:t>Виды сигналов: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Световой;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Звуковой;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Тепловой;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Электрический;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В виде жеста, движения, слова…</a:t>
            </a:r>
            <a:endParaRPr lang="ru-RU" sz="2400" b="1" dirty="0"/>
          </a:p>
        </p:txBody>
      </p:sp>
      <p:sp>
        <p:nvSpPr>
          <p:cNvPr id="6146" name="AutoShape 2" descr="Взаимодейтсвие устройств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Взаимодейтсвие устройств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0" name="AutoShape 6" descr="Взаимодейтсвие устройств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2" name="AutoShape 8" descr="Фото на www.fotto.r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4" name="AutoShape 10" descr="Фото на www.fotto.r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6" name="AutoShape 12" descr="Фото на www.fotto.r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8" name="AutoShape 14" descr="http://im4-tub-ru.yandex.net/i?id=378611684-41-72&amp;n=2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60" name="AutoShape 16" descr="http://im4-tub-ru.yandex.net/i?id=378611684-41-72&amp;n=2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62" name="AutoShape 18" descr="http://invite4you.ru/wp-content/uploads/2013/01/9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64" name="AutoShape 20" descr="http://invite4you.ru/wp-content/uploads/2013/01/9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66" name="AutoShape 22" descr="http://invite4you.ru/wp-content/uploads/2013/01/9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68" name="AutoShape 24" descr="http://invite4you.ru/wp-content/uploads/2013/01/9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70" name="AutoShape 26" descr="http://invite4you.ru/wp-content/uploads/2013/01/9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71" name="Picture 27" descr="C:\Users\1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572008"/>
            <a:ext cx="2714644" cy="194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Код</a:t>
            </a:r>
            <a:r>
              <a:rPr lang="ru-RU" sz="2400" dirty="0" smtClean="0"/>
              <a:t> – это система условных знаков для представления информации.</a:t>
            </a:r>
          </a:p>
          <a:p>
            <a:endParaRPr lang="ru-RU" sz="2400" dirty="0" smtClean="0"/>
          </a:p>
          <a:p>
            <a:r>
              <a:rPr lang="ru-RU" sz="2400" b="1" u="sng" dirty="0" smtClean="0"/>
              <a:t>Кодирование</a:t>
            </a:r>
            <a:r>
              <a:rPr lang="ru-RU" sz="2400" dirty="0" smtClean="0"/>
              <a:t> – это представление информации с помощью некоторого кода.</a:t>
            </a:r>
            <a:endParaRPr lang="ru-RU" sz="2400" dirty="0"/>
          </a:p>
        </p:txBody>
      </p:sp>
      <p:pic>
        <p:nvPicPr>
          <p:cNvPr id="5124" name="Picture 4" descr="http://nevsedoma.com.ua/images/2007/418/diary_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571744"/>
            <a:ext cx="5691174" cy="3305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0-tub-ru.yandex.net/i?id=449739841-2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85794"/>
            <a:ext cx="2295525" cy="1428750"/>
          </a:xfrm>
          <a:prstGeom prst="rect">
            <a:avLst/>
          </a:prstGeom>
          <a:noFill/>
        </p:spPr>
      </p:pic>
      <p:pic>
        <p:nvPicPr>
          <p:cNvPr id="4100" name="Picture 4" descr="http://im0-tub-ru.yandex.net/i?id=18564260-4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643446"/>
            <a:ext cx="3000396" cy="1714502"/>
          </a:xfrm>
          <a:prstGeom prst="rect">
            <a:avLst/>
          </a:prstGeom>
          <a:noFill/>
        </p:spPr>
      </p:pic>
      <p:pic>
        <p:nvPicPr>
          <p:cNvPr id="4102" name="Picture 6" descr="http://im6-tub-ru.yandex.net/i?id=411099745-1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643314"/>
            <a:ext cx="3643338" cy="22860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8992" y="1571612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 помощью нотных знаков записывается (кодируется) любое музыкальное произведение.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Правила дорожного движения кодируются с помощью наглядных символических рисунков – дорожных знаков.</a:t>
            </a:r>
            <a:endParaRPr lang="ru-RU" sz="2400" dirty="0"/>
          </a:p>
        </p:txBody>
      </p:sp>
      <p:pic>
        <p:nvPicPr>
          <p:cNvPr id="3074" name="Picture 2" descr="http://im4-tub-ru.yandex.net/i?id=300026273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2286016" cy="2857520"/>
          </a:xfrm>
          <a:prstGeom prst="rect">
            <a:avLst/>
          </a:prstGeom>
          <a:noFill/>
        </p:spPr>
      </p:pic>
      <p:pic>
        <p:nvPicPr>
          <p:cNvPr id="3076" name="Picture 4" descr="http://im6-tub-ru.yandex.net/i?id=454819970-5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357694"/>
            <a:ext cx="2928958" cy="2071702"/>
          </a:xfrm>
          <a:prstGeom prst="rect">
            <a:avLst/>
          </a:prstGeom>
          <a:noFill/>
        </p:spPr>
      </p:pic>
      <p:pic>
        <p:nvPicPr>
          <p:cNvPr id="3078" name="Picture 6" descr="http://im5-tub-ru.yandex.net/i?id=122926435-7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1571612"/>
            <a:ext cx="1638300" cy="1428750"/>
          </a:xfrm>
          <a:prstGeom prst="rect">
            <a:avLst/>
          </a:prstGeom>
          <a:noFill/>
        </p:spPr>
      </p:pic>
      <p:pic>
        <p:nvPicPr>
          <p:cNvPr id="3080" name="Picture 8" descr="http://im6-tub-ru.yandex.net/i?id=388189910-6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4786322"/>
            <a:ext cx="962025" cy="1428750"/>
          </a:xfrm>
          <a:prstGeom prst="rect">
            <a:avLst/>
          </a:prstGeom>
          <a:noFill/>
        </p:spPr>
      </p:pic>
      <p:pic>
        <p:nvPicPr>
          <p:cNvPr id="3082" name="Picture 10" descr="http://im4-tub-ru.yandex.net/i?id=491135178-2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7554" y="3643314"/>
            <a:ext cx="1000125" cy="1428750"/>
          </a:xfrm>
          <a:prstGeom prst="rect">
            <a:avLst/>
          </a:prstGeom>
          <a:noFill/>
        </p:spPr>
      </p:pic>
      <p:pic>
        <p:nvPicPr>
          <p:cNvPr id="3084" name="Picture 12" descr="http://im5-tub-ru.yandex.net/i?id=127855905-71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46" y="1714488"/>
            <a:ext cx="2857520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Луи Брайль – французский педагог придумал специальный способ представления информации для слепых (середина </a:t>
            </a:r>
            <a:r>
              <a:rPr lang="en-US" sz="2400" dirty="0" smtClean="0"/>
              <a:t>XIX </a:t>
            </a:r>
            <a:r>
              <a:rPr lang="ru-RU" sz="2400" dirty="0" smtClean="0"/>
              <a:t>в).</a:t>
            </a:r>
          </a:p>
          <a:p>
            <a:r>
              <a:rPr lang="ru-RU" sz="2400" dirty="0" smtClean="0"/>
              <a:t>«Буквы» этого кода выдавливаются на листе плотной бумаги, одна буква занимает два столбика… Проводя пальцам по выступам незрячие люди различают буквы и могут читать…</a:t>
            </a:r>
            <a:endParaRPr lang="ru-RU" sz="2400" dirty="0"/>
          </a:p>
        </p:txBody>
      </p:sp>
      <p:pic>
        <p:nvPicPr>
          <p:cNvPr id="5" name="Picture 2" descr="http://im3-tub-ru.yandex.net/i?id=472695417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3214686"/>
            <a:ext cx="4500594" cy="3214710"/>
          </a:xfrm>
          <a:prstGeom prst="rect">
            <a:avLst/>
          </a:prstGeom>
          <a:noFill/>
        </p:spPr>
      </p:pic>
      <p:pic>
        <p:nvPicPr>
          <p:cNvPr id="2054" name="Picture 6" descr="http://www.peoples.ru/state/teacher/lui_brayl/brayl_574083379_tonnel.gi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285992"/>
            <a:ext cx="2857500" cy="4076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900igr.net/datai/informatika/Peredacha-informatsii/0014-020-Azbuka-Brajl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1480"/>
            <a:ext cx="8477250" cy="5700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памяти компьютера информация представлена в двоичном коде в виде цепочек </a:t>
            </a:r>
            <a:r>
              <a:rPr lang="ru-RU" sz="2400" b="1" dirty="0" smtClean="0"/>
              <a:t>нулей</a:t>
            </a:r>
            <a:r>
              <a:rPr lang="ru-RU" sz="2400" dirty="0" smtClean="0"/>
              <a:t> и </a:t>
            </a:r>
            <a:r>
              <a:rPr lang="ru-RU" sz="2400" b="1" dirty="0" smtClean="0"/>
              <a:t>единиц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Каждому символу, вводимому с клавиатуры, соответствует уникальная цепочка из восьми 0 и 1.</a:t>
            </a:r>
          </a:p>
          <a:p>
            <a:r>
              <a:rPr lang="ru-RU" sz="2400" u="sng" dirty="0" smtClean="0"/>
              <a:t>Например</a:t>
            </a:r>
            <a:r>
              <a:rPr lang="ru-RU" sz="2400" dirty="0" smtClean="0"/>
              <a:t>, цифра 7 имеет  двоичный код 00110111</a:t>
            </a:r>
          </a:p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71670" y="257174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А - 10000000</a:t>
            </a:r>
            <a:br>
              <a:rPr lang="ru-RU" sz="2400" dirty="0" smtClean="0"/>
            </a:br>
            <a:r>
              <a:rPr lang="ru-RU" sz="2400" dirty="0" smtClean="0"/>
              <a:t>Б - 10000001</a:t>
            </a:r>
            <a:br>
              <a:rPr lang="ru-RU" sz="2400" dirty="0" smtClean="0"/>
            </a:br>
            <a:r>
              <a:rPr lang="ru-RU" sz="2400" dirty="0" smtClean="0"/>
              <a:t>В - 10000010</a:t>
            </a:r>
            <a:br>
              <a:rPr lang="ru-RU" sz="2400" dirty="0" smtClean="0"/>
            </a:br>
            <a:r>
              <a:rPr lang="ru-RU" sz="2400" dirty="0" smtClean="0"/>
              <a:t>Д - 10000011</a:t>
            </a:r>
            <a:endParaRPr lang="ru-RU" sz="2400" dirty="0"/>
          </a:p>
        </p:txBody>
      </p:sp>
      <p:pic>
        <p:nvPicPr>
          <p:cNvPr id="21506" name="Picture 2" descr="http://www.clipart.net.ua/images/clip20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643182"/>
            <a:ext cx="3690910" cy="3848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3303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/>
              <a:t>ВИДЫ  КОДИРОВАНИЯ:</a:t>
            </a:r>
            <a:endParaRPr lang="ru-RU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428736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Графический – с помощью рисунков или значков.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Числовой – с помощью чисел.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Символьный – с помощью символов того же алфавита, что  исходный текст.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14481" y="3643314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Чтобы декодировать закодированное сообщение, необходимо знать код.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432</Words>
  <Application>Microsoft Office PowerPoint</Application>
  <PresentationFormat>Экран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ученик 1</cp:lastModifiedBy>
  <cp:revision>24</cp:revision>
  <dcterms:created xsi:type="dcterms:W3CDTF">2013-10-01T16:16:09Z</dcterms:created>
  <dcterms:modified xsi:type="dcterms:W3CDTF">2014-11-21T07:16:24Z</dcterms:modified>
</cp:coreProperties>
</file>