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67" r:id="rId5"/>
    <p:sldId id="265" r:id="rId6"/>
    <p:sldId id="259" r:id="rId7"/>
    <p:sldId id="266" r:id="rId8"/>
    <p:sldId id="260" r:id="rId9"/>
    <p:sldId id="261" r:id="rId10"/>
    <p:sldId id="269" r:id="rId11"/>
    <p:sldId id="264" r:id="rId12"/>
    <p:sldId id="262" r:id="rId13"/>
    <p:sldId id="263" r:id="rId14"/>
    <p:sldId id="272" r:id="rId15"/>
    <p:sldId id="273" r:id="rId16"/>
    <p:sldId id="271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B9DCF-24C5-4E2B-86EA-0E38D040BC60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679C0-0B6A-41DB-B101-8A0D0E5D66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0DF1FA-BDE9-4E24-B9B9-B2D62FEDE9D6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2ACCCC-8C29-49AA-AE02-C7B8007E5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8;&#1072;&#1073;&#1086;&#1090;&#1072;_&#1096;&#1082;&#1086;&#1083;&#1072;_&#1040;&#1085;&#1103;\&#1080;&#1085;&#1092;&#1086;&#1088;&#1084;&#1072;&#1090;&#1080;&#1082;&#1072;\&#1042;&#1080;&#1076;&#1077;&#1086;&#1084;&#1072;&#1090;&#1077;&#1088;&#1080;&#1072;&#1083;&#1099;%20&#1087;&#1086;%20&#1073;&#1077;&#1079;&#1086;&#1087;&#1072;&#1089;&#1085;&#1086;&#1081;%20&#1088;&#1072;&#1073;&#1086;&#1090;&#1077;%20&#1074;%20&#1089;&#1077;&#1090;&#1080;%20&#1048;&#1085;&#1090;&#1077;&#1088;&#1085;&#1077;&#1088;\&#1041;&#1077;&#1079;&#1086;&#1087;&#1072;&#1089;&#1085;&#1099;&#1081;%20&#1080;&#1085;&#1090;&#1077;&#1088;&#1085;&#1077;&#1090;%20&#1076;&#1077;&#1090;&#1103;&#1084;.mp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89j0eDglZ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66205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852936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КЛАССНЫЙ ЧАС НА ТЕМУ </a:t>
            </a:r>
            <a:br>
              <a:rPr lang="ru-RU" dirty="0" smtClean="0"/>
            </a:br>
            <a:r>
              <a:rPr lang="ru-RU" dirty="0" smtClean="0"/>
              <a:t>«МОЙ ДРУГ ИНТЕРНЕТ»</a:t>
            </a:r>
            <a:br>
              <a:rPr lang="ru-RU" dirty="0" smtClean="0"/>
            </a:br>
            <a:r>
              <a:rPr lang="ru-RU" dirty="0" smtClean="0"/>
              <a:t>5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mtClean="0"/>
              <a:t>Шевченко </a:t>
            </a:r>
            <a:r>
              <a:rPr lang="ru-RU" smtClean="0"/>
              <a:t>Т.В. </a:t>
            </a:r>
            <a:r>
              <a:rPr lang="ru-RU" dirty="0" smtClean="0"/>
              <a:t>учитель информатики</a:t>
            </a:r>
          </a:p>
          <a:p>
            <a:r>
              <a:rPr lang="ru-RU" dirty="0" smtClean="0"/>
              <a:t>МКОУ «СОШ №19» г. Новомосковск Тульская область</a:t>
            </a: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23528" y="6309320"/>
            <a:ext cx="79208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dirty="0">
              <a:solidFill>
                <a:srgbClr val="000000"/>
              </a:solidFill>
              <a:ea typeface="Verdana" charset="0"/>
              <a:cs typeface="Verdana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3568" y="632099"/>
            <a:ext cx="7890073" cy="12025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Для того, чтобы избежать отрицательных последствий общения в Интернете следует придерживаться определенных правил: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3568" y="2060848"/>
            <a:ext cx="7890073" cy="8331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just">
              <a:buFont typeface="Times New Roman" pitchFamily="16" charset="0"/>
              <a:buBlip>
                <a:blip r:embed="rId3"/>
              </a:buBlip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не нужно слепо верить в то, что собеседник говорит о себе;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3568" y="3016523"/>
            <a:ext cx="7890073" cy="8331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just">
              <a:buFont typeface="Times New Roman" pitchFamily="16" charset="0"/>
              <a:buBlip>
                <a:blip r:embed="rId3"/>
              </a:buBlip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следите за своими словами (не употребляйте грубых выражений);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83568" y="4016648"/>
            <a:ext cx="7890073" cy="8331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just">
              <a:buFont typeface="Times New Roman" pitchFamily="16" charset="0"/>
              <a:buBlip>
                <a:blip r:embed="rId3"/>
              </a:buBlip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не сообщайте незнакомому лично человеку ваш домашний адрес, телефонный номер;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83568" y="4945335"/>
            <a:ext cx="7890073" cy="4638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algn="just">
              <a:buFont typeface="Times New Roman" pitchFamily="16" charset="0"/>
              <a:buBlip>
                <a:blip r:embed="rId3"/>
              </a:buBlip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если вы чувствуете дискомфорт в общении, уходите.</a:t>
            </a: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251520" y="6381328"/>
            <a:ext cx="864096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Безопасный интернет детям!</a:t>
            </a:r>
            <a:endParaRPr lang="ru-RU" dirty="0"/>
          </a:p>
        </p:txBody>
      </p:sp>
      <p:pic>
        <p:nvPicPr>
          <p:cNvPr id="5" name="Безопасный интернет детям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772816"/>
            <a:ext cx="7272808" cy="4860540"/>
          </a:xfrm>
          <a:prstGeom prst="rect">
            <a:avLst/>
          </a:prstGeom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0" y="6237312"/>
            <a:ext cx="827584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0294"/>
            <a:ext cx="5976664" cy="641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79512" y="6453336"/>
            <a:ext cx="648072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04664"/>
            <a:ext cx="598952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51520" y="6309320"/>
            <a:ext cx="864096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Сколько времени вы проводите в сети Интернет?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636912"/>
            <a:ext cx="8153400" cy="21888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 algn="ctr">
              <a:buAutoNum type="arabicPeriod"/>
            </a:pPr>
            <a:r>
              <a:rPr lang="ru-RU" dirty="0" smtClean="0"/>
              <a:t>От 30 мин  до 1 часа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1 – 3 часа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Более трех часов</a:t>
            </a:r>
          </a:p>
          <a:p>
            <a:pPr marL="514350" indent="-514350"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 используете сеть Интернет?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514350" indent="-514350" algn="just">
              <a:buClrTx/>
              <a:buAutoNum type="arabicPeriod"/>
            </a:pPr>
            <a:r>
              <a:rPr lang="ru-RU" dirty="0" smtClean="0"/>
              <a:t>Для учебы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Посещение социальных сетей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Игра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Скачивание музыки или фильмов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Электронная почта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Просмотр видео в Интернете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Чтение новостей</a:t>
            </a:r>
          </a:p>
          <a:p>
            <a:pPr marL="514350" indent="-514350" algn="just">
              <a:buClrTx/>
              <a:buAutoNum type="arabicPeriod"/>
            </a:pPr>
            <a:r>
              <a:rPr lang="ru-RU" dirty="0" smtClean="0"/>
              <a:t>Участие в чатах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Выразите свои мысли по поводу нашего занятия, употребив только одно предложение: Я выбираю ………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Какое дерево виртуальной или реальной жизни расцветет в конце нашей беседы?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Проговаривая предложение, ребёнок прикрепляет свой листочек на одно из двух деревьев, изображённых на доске (над деревьями надпись “Интернет – мой друг”, “Интернет – мой враг”)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Вывод: мы все молодцы, потому что понимаем интернет должен стать нашим другом, а не в коем случае врагом. Посмотрите, какое красивое у нас дерево, всё с разноцветными листочками. Так и реальная жизнь должна быть цветной и красивой. </a:t>
            </a:r>
          </a:p>
          <a:p>
            <a:endParaRPr lang="ru-RU" dirty="0"/>
          </a:p>
        </p:txBody>
      </p:sp>
      <p:pic>
        <p:nvPicPr>
          <p:cNvPr id="28676" name="Picture 4" descr="http://www.webliberty.ru/wp-content/uploads/2010/11/smil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624170"/>
            <a:ext cx="1296144" cy="1233830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95536" y="6309320"/>
            <a:ext cx="86409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Социальный ролик «Безопасный интернет - детям!»  взят  с сайта: 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http://www.youtube.com/watch?v=789j0eDglZQ</a:t>
            </a: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49971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помочь детям разобраться, какую помощь приносит работа с компьютером, с Интернетом и в чём отрицательные стороны.</a:t>
            </a:r>
          </a:p>
          <a:p>
            <a:pPr>
              <a:buNone/>
            </a:pPr>
            <a:r>
              <a:rPr lang="ru-RU" b="1" dirty="0" smtClean="0"/>
              <a:t>Задачи: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дать обучающимся знания о локальной сети Интернет, учить рассуждать по теме “Интернет: друг или враг”;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учить делать выводы о негативных и позитивных сторонах виртуальной и реальной жизни;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обогащать словарный запас обучающихся; воспитывать ответственность в выборе своих приоритетов.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251520" y="6309320"/>
            <a:ext cx="720080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Странная штука жизнь виртуальная </a:t>
            </a:r>
            <a:br>
              <a:rPr lang="ru-RU" dirty="0" smtClean="0"/>
            </a:br>
            <a:r>
              <a:rPr lang="ru-RU" dirty="0" smtClean="0"/>
              <a:t>Хоть электронная – все же реальная, </a:t>
            </a:r>
            <a:br>
              <a:rPr lang="ru-RU" dirty="0" smtClean="0"/>
            </a:br>
            <a:r>
              <a:rPr lang="ru-RU" dirty="0" smtClean="0"/>
              <a:t>Здесь проще общаться, труднее обидеть, </a:t>
            </a:r>
            <a:br>
              <a:rPr lang="ru-RU" dirty="0" smtClean="0"/>
            </a:br>
            <a:r>
              <a:rPr lang="ru-RU" dirty="0" smtClean="0"/>
              <a:t>Здесь можно любить, и увы – ненавидеть,</a:t>
            </a:r>
            <a:br>
              <a:rPr lang="ru-RU" dirty="0" smtClean="0"/>
            </a:br>
            <a:r>
              <a:rPr lang="ru-RU" dirty="0" smtClean="0"/>
              <a:t>Все, правда, запутано в этом </a:t>
            </a:r>
            <a:r>
              <a:rPr lang="ru-RU" dirty="0" err="1" smtClean="0"/>
              <a:t>мирочке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Здесь чувства всегда умещаются в строчки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395536" y="6165304"/>
            <a:ext cx="864096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Интернет – это глобальная компьютерная сеть, которая связывает между собой пользователей компьютерных сетей и пользователей ПК</a:t>
            </a:r>
          </a:p>
          <a:p>
            <a:pPr algn="just">
              <a:buNone/>
            </a:pPr>
            <a:r>
              <a:rPr lang="ru-RU" dirty="0" smtClean="0"/>
              <a:t>Вы, наверное, слышали, что Интернет ещё называют Всемирной паутиной. Эта идея – Всемирной паутины – родилась в 1989 году в стенах Европейского совета по ядерным исследованиям и предложил её знаменитый британский ученый Тим </a:t>
            </a:r>
            <a:r>
              <a:rPr lang="ru-RU" dirty="0" err="1" smtClean="0"/>
              <a:t>Бернерс-Ли</a:t>
            </a:r>
            <a:r>
              <a:rPr lang="ru-RU" dirty="0" smtClean="0"/>
              <a:t>. </a:t>
            </a:r>
          </a:p>
          <a:p>
            <a:pPr algn="just">
              <a:buNone/>
            </a:pPr>
            <a:r>
              <a:rPr lang="ru-RU" dirty="0" smtClean="0"/>
              <a:t>В 1990 году состоялось первое подключение к Интернету по телефонной линии. В 90-е года Интернет проникают во все американские дома, появляются первые социальные сети. В 2000 году Интернет прочно входит в жизнь россиян.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179512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magikinet.com/wp-content/uploads/2011/01/inter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5815" y="0"/>
            <a:ext cx="2108185" cy="21602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14528" cy="99060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/>
            </a:r>
            <a:br>
              <a:rPr lang="ru-RU" b="1" u="sng" dirty="0" smtClean="0"/>
            </a:br>
            <a:r>
              <a:rPr lang="en-US" b="1" u="sng" dirty="0" smtClean="0"/>
              <a:t>WWW</a:t>
            </a:r>
            <a:r>
              <a:rPr lang="ru-RU" b="1" u="sng" dirty="0" smtClean="0"/>
              <a:t> – Всемирная паутина.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1534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В недрах Интернета  накопились огромные информационные ресурсы. Всемирная паутина является наиболее известным средством доступа к ним. Основными компонентами являются страницы, созданные при помощи языка разметки гипертекстов </a:t>
            </a:r>
            <a:r>
              <a:rPr lang="en-US" dirty="0" smtClean="0"/>
              <a:t>HTML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b="1" i="1" dirty="0" smtClean="0"/>
              <a:t>Всемирная паутина – это информационная система, основными компонентами которой являются гипертекстовые документы. Доступ к </a:t>
            </a:r>
            <a:r>
              <a:rPr lang="ru-RU" b="1" i="1" dirty="0" err="1" smtClean="0"/>
              <a:t>веб-документам</a:t>
            </a:r>
            <a:r>
              <a:rPr lang="ru-RU" b="1" i="1" dirty="0" smtClean="0"/>
              <a:t> осуществляется при помощи </a:t>
            </a:r>
            <a:r>
              <a:rPr lang="ru-RU" b="1" i="1" dirty="0" err="1" smtClean="0"/>
              <a:t>веб-серверов</a:t>
            </a:r>
            <a:r>
              <a:rPr lang="ru-RU" b="1" i="1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Для того, чтобы перемещаться по Паутине, необходима программа-браузер, способная установить соединение с сервером, на котором находиться </a:t>
            </a:r>
            <a:r>
              <a:rPr lang="ru-RU" dirty="0" err="1" smtClean="0"/>
              <a:t>веб-сайт</a:t>
            </a:r>
            <a:r>
              <a:rPr lang="ru-RU" dirty="0" smtClean="0"/>
              <a:t>, и предоставить пользователю доступ к его ресурсам.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395536" y="6309320"/>
            <a:ext cx="936104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effectLst>
            <a:glow rad="101600">
              <a:schemeClr val="accent1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ИНТЕРНЕТ _ ЭТО БЕЗГРАНИЧНЫЙ МИР ИНФОРМАЦИИ.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ЗДЕСЬ ТЫ НАЙДЕШЬ МНОГО ИНТЕРЕСНОГО И ПОЛЕЗНОГО ДЛЯ УЧЕБЫ.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 ИНТЕРНЕТЕ МОЖНО ОБЩАТЬСЯ СО ЗНАКОМЫМИ И ДАЖЕ ЗАВОДИТЬ ДРУЗЕЙ.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pic>
        <p:nvPicPr>
          <p:cNvPr id="2054" name="Picture 6" descr="http://yournewbusiness.ru/uploads/posts/2010-06/1276930785_biznes-plan-interneta.jpg"/>
          <p:cNvPicPr>
            <a:picLocks noChangeAspect="1" noChangeArrowheads="1"/>
          </p:cNvPicPr>
          <p:nvPr/>
        </p:nvPicPr>
        <p:blipFill>
          <a:blip r:embed="rId2" cstate="print"/>
          <a:srcRect l="2660" t="3698" r="41468" b="44092"/>
          <a:stretch>
            <a:fillRect/>
          </a:stretch>
        </p:blipFill>
        <p:spPr bwMode="auto">
          <a:xfrm>
            <a:off x="7668344" y="2060848"/>
            <a:ext cx="871297" cy="889079"/>
          </a:xfrm>
          <a:prstGeom prst="rect">
            <a:avLst/>
          </a:prstGeom>
          <a:noFill/>
        </p:spPr>
      </p:pic>
      <p:pic>
        <p:nvPicPr>
          <p:cNvPr id="2052" name="Picture 4" descr="http://themeday.ru/wp-content/uploads/2012/10/%D1%81%D0%BC%D0%B0%D0%B9%D0%BB%D0%B8%D0%B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939706"/>
            <a:ext cx="2664296" cy="1918294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467544" y="6381328"/>
            <a:ext cx="79208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ОБЩЕНИЯ: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640960" cy="52565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6400" b="1" u="sng" dirty="0" smtClean="0"/>
              <a:t>1.  Электронная почта.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i="1" dirty="0" smtClean="0"/>
              <a:t>Электронная почта – это система пересылки электронной корреспонденции между пользователями телекоммуникационной сети.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dirty="0" smtClean="0"/>
              <a:t>Достоинством является ее оперативность и высокое качество связи. От обычной почты ее отличает скорость доставки, круглосуточный </a:t>
            </a:r>
            <a:r>
              <a:rPr lang="ru-RU" sz="6400" dirty="0" err="1" smtClean="0"/>
              <a:t>реим</a:t>
            </a:r>
            <a:r>
              <a:rPr lang="ru-RU" sz="6400" dirty="0" smtClean="0"/>
              <a:t> работы, возможность массовой рассылки корреспонденции, сохранение полученной почты на </a:t>
            </a:r>
            <a:r>
              <a:rPr lang="ru-RU" sz="6400" dirty="0" err="1" smtClean="0"/>
              <a:t>хост-компьютере</a:t>
            </a:r>
            <a:r>
              <a:rPr lang="ru-RU" sz="6400" dirty="0" smtClean="0"/>
              <a:t> до востребования пользователем и многое другое.</a:t>
            </a:r>
          </a:p>
          <a:p>
            <a:pPr marL="0" indent="0">
              <a:spcBef>
                <a:spcPts val="0"/>
              </a:spcBef>
              <a:buNone/>
            </a:pPr>
            <a:endParaRPr lang="ru-RU" sz="6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u="sng" dirty="0" smtClean="0"/>
              <a:t>2.  Передача файлов.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dirty="0" smtClean="0"/>
              <a:t>В компьютерных сетях некоторые компьютеры в результате установки на них специальных программ становятся библиотеками файлов и предоставляют их бесплатно или условно бесплатно. Передача файлов – протокол передачи файлов с компьютера на компьютер – один из самых востребованных видов сетевых услуг.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6400" b="1" i="1" dirty="0" smtClean="0"/>
              <a:t>Передача фалов – это система передачи электронной информации, позволяющая каждому пользователю сети получить доступ к программам и документам, хранящимся на удаленном компьютере.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endParaRPr lang="ru-RU" sz="6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u="sng" dirty="0" smtClean="0"/>
              <a:t>3.  Телеконференция.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i="1" dirty="0" smtClean="0"/>
              <a:t>Телеконференция – это система обмена информацией между множеством пользователей.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dirty="0" smtClean="0"/>
              <a:t>Важную роль в телеконференции играет ведущий. На него возложена организационная функция: приглашение участников, выбор языка общения, управление ходом обсуждений, подведение итогов.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6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u="sng" dirty="0" smtClean="0"/>
              <a:t>4.  Общение </a:t>
            </a:r>
            <a:r>
              <a:rPr lang="en-US" sz="6400" b="1" u="sng" dirty="0" smtClean="0"/>
              <a:t>“on line”.</a:t>
            </a:r>
            <a:endParaRPr lang="ru-RU" sz="6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6400" b="1" i="1" dirty="0" smtClean="0"/>
              <a:t>Системы общения </a:t>
            </a:r>
            <a:r>
              <a:rPr lang="en-US" sz="6400" b="1" i="1" dirty="0" smtClean="0"/>
              <a:t>on line</a:t>
            </a:r>
            <a:r>
              <a:rPr lang="ru-RU" sz="6400" b="1" i="1" dirty="0" smtClean="0"/>
              <a:t> (</a:t>
            </a:r>
            <a:r>
              <a:rPr lang="en-US" sz="6400" b="1" i="1" dirty="0" smtClean="0"/>
              <a:t>chat</a:t>
            </a:r>
            <a:r>
              <a:rPr lang="ru-RU" sz="6400" b="1" i="1" dirty="0" smtClean="0"/>
              <a:t>, </a:t>
            </a:r>
            <a:r>
              <a:rPr lang="en-US" sz="6400" b="1" i="1" dirty="0" smtClean="0"/>
              <a:t>ICQ</a:t>
            </a:r>
            <a:r>
              <a:rPr lang="ru-RU" sz="6400" b="1" i="1" dirty="0" smtClean="0"/>
              <a:t>) – это специализированные средства, позволяющие в реальном времени организовать общение пользователей по каналам компьютерной связи.</a:t>
            </a:r>
            <a:endParaRPr lang="ru-RU" sz="6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0" y="6525344"/>
            <a:ext cx="539552" cy="3326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153400" cy="4495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Но кроме хорошего, в виртуальном мире есть и плохое. Неправильное поведение в интернете может принести вред не только тебе, но также твоим родным и близким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http://rybkovskaya.ru/wp-content/uploads/2012/08/%D1%81%D0%B5%D0%BC%D1%8C%D1%8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365103"/>
            <a:ext cx="3096344" cy="2184827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79512" y="6453336"/>
            <a:ext cx="648072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Чтобы обезопасить себя в интернете, достаточно соблюдать правила, которые содержатся в следующей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паметке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В этих правилах нет ничего трудного. Отнесись к ним внимательно и расскажи о них им свои друзьям!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cs307911.userapi.com/v307911689/742/i70K5Z755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941168"/>
            <a:ext cx="2376264" cy="1588367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179512" y="6381328"/>
            <a:ext cx="648072" cy="4766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</TotalTime>
  <Words>694</Words>
  <Application>Microsoft Office PowerPoint</Application>
  <PresentationFormat>Экран (4:3)</PresentationFormat>
  <Paragraphs>61</Paragraphs>
  <Slides>17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Обычная</vt:lpstr>
      <vt:lpstr>КЛАССНЫЙ ЧАС НА ТЕМУ  «МОЙ ДРУГ ИНТЕРНЕТ» 5 класс</vt:lpstr>
      <vt:lpstr>Слайд 2</vt:lpstr>
      <vt:lpstr>Слайд 3</vt:lpstr>
      <vt:lpstr>Слайд 4</vt:lpstr>
      <vt:lpstr> WWW – Всемирная паутина. </vt:lpstr>
      <vt:lpstr>Слайд 6</vt:lpstr>
      <vt:lpstr>СПОСОБЫ ОБЩЕНИЯ:</vt:lpstr>
      <vt:lpstr>Слайд 8</vt:lpstr>
      <vt:lpstr>Слайд 9</vt:lpstr>
      <vt:lpstr>Слайд 10</vt:lpstr>
      <vt:lpstr>Безопасный интернет детям!</vt:lpstr>
      <vt:lpstr>Слайд 12</vt:lpstr>
      <vt:lpstr>Слайд 13</vt:lpstr>
      <vt:lpstr>Сколько времени вы проводите в сети Интернет?</vt:lpstr>
      <vt:lpstr>Как вы используете сеть Интернет?</vt:lpstr>
      <vt:lpstr>Слайд 16</vt:lpstr>
      <vt:lpstr>Слайд 17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  «МОЙ ДРУГ ИНТЕРНЕТ» 5 класс</dc:title>
  <dc:creator>Эклерчик</dc:creator>
  <cp:lastModifiedBy>Эклерчик</cp:lastModifiedBy>
  <cp:revision>13</cp:revision>
  <dcterms:created xsi:type="dcterms:W3CDTF">2012-12-03T18:23:15Z</dcterms:created>
  <dcterms:modified xsi:type="dcterms:W3CDTF">2014-11-17T19:20:11Z</dcterms:modified>
</cp:coreProperties>
</file>