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3"/>
  </p:notesMasterIdLst>
  <p:sldIdLst>
    <p:sldId id="256" r:id="rId2"/>
    <p:sldId id="305" r:id="rId3"/>
    <p:sldId id="289" r:id="rId4"/>
    <p:sldId id="290" r:id="rId5"/>
    <p:sldId id="300" r:id="rId6"/>
    <p:sldId id="301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306" r:id="rId15"/>
    <p:sldId id="258" r:id="rId16"/>
    <p:sldId id="259" r:id="rId17"/>
    <p:sldId id="260" r:id="rId18"/>
    <p:sldId id="261" r:id="rId19"/>
    <p:sldId id="262" r:id="rId20"/>
    <p:sldId id="263" r:id="rId21"/>
    <p:sldId id="271" r:id="rId22"/>
    <p:sldId id="274" r:id="rId23"/>
    <p:sldId id="273" r:id="rId24"/>
    <p:sldId id="276" r:id="rId25"/>
    <p:sldId id="277" r:id="rId26"/>
    <p:sldId id="308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302" r:id="rId36"/>
    <p:sldId id="303" r:id="rId37"/>
    <p:sldId id="304" r:id="rId38"/>
    <p:sldId id="298" r:id="rId39"/>
    <p:sldId id="299" r:id="rId40"/>
    <p:sldId id="286" r:id="rId41"/>
    <p:sldId id="307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71" autoAdjust="0"/>
  </p:normalViewPr>
  <p:slideViewPr>
    <p:cSldViewPr>
      <p:cViewPr varScale="1">
        <p:scale>
          <a:sx n="67" d="100"/>
          <a:sy n="67" d="100"/>
        </p:scale>
        <p:origin x="-148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6.wmf"/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FF74EE-FCEA-4BA2-8803-DC90C6E0BCBD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81958-5892-4490-AD31-819853082E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89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F477B1D-CD23-4F60-BA82-1B82BDAB1030}" type="slidenum">
              <a:rPr lang="ru-RU" altLang="ru-RU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5</a:t>
            </a:fld>
            <a:endParaRPr lang="ru-RU" alt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871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1pPr>
            <a:lvl2pPr marL="703054" indent="-270405" defTabSz="914871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2pPr>
            <a:lvl3pPr marL="1081621" indent="-216324" defTabSz="914871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3pPr>
            <a:lvl4pPr marL="1514269" indent="-216324" defTabSz="914871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4pPr>
            <a:lvl5pPr marL="1946918" indent="-216324" defTabSz="914871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5pPr>
            <a:lvl6pPr marL="2379566" indent="-216324" defTabSz="91487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6pPr>
            <a:lvl7pPr marL="2812214" indent="-216324" defTabSz="91487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7pPr>
            <a:lvl8pPr marL="3244863" indent="-216324" defTabSz="91487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8pPr>
            <a:lvl9pPr marL="3677511" indent="-216324" defTabSz="91487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0C116A7-DF71-43ED-AE60-8EACEDD278EE}" type="slidenum">
              <a:rPr lang="ru-RU" sz="1200">
                <a:solidFill>
                  <a:prstClr val="black"/>
                </a:solidFill>
                <a:latin typeface="Arial" charset="0"/>
              </a:rPr>
              <a:pPr eaLnBrk="1" hangingPunct="1"/>
              <a:t>32</a:t>
            </a:fld>
            <a:endParaRPr lang="ru-RU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D325D3-8EA9-4A5C-9D66-C62EB5F83485}" type="slidenum">
              <a:rPr lang="ru-RU">
                <a:solidFill>
                  <a:prstClr val="black"/>
                </a:solidFill>
              </a:rPr>
              <a:pPr/>
              <a:t>33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5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871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1pPr>
            <a:lvl2pPr marL="703054" indent="-270405" defTabSz="914871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2pPr>
            <a:lvl3pPr marL="1081621" indent="-216324" defTabSz="914871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3pPr>
            <a:lvl4pPr marL="1514269" indent="-216324" defTabSz="914871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4pPr>
            <a:lvl5pPr marL="1946918" indent="-216324" defTabSz="914871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5pPr>
            <a:lvl6pPr marL="2379566" indent="-216324" defTabSz="91487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6pPr>
            <a:lvl7pPr marL="2812214" indent="-216324" defTabSz="91487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7pPr>
            <a:lvl8pPr marL="3244863" indent="-216324" defTabSz="91487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8pPr>
            <a:lvl9pPr marL="3677511" indent="-216324" defTabSz="91487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91AF6D1-3A4C-4C02-B52B-6A2901FAC042}" type="slidenum">
              <a:rPr lang="ru-RU" sz="1200">
                <a:solidFill>
                  <a:prstClr val="black"/>
                </a:solidFill>
                <a:latin typeface="Arial" charset="0"/>
              </a:rPr>
              <a:pPr eaLnBrk="1" hangingPunct="1"/>
              <a:t>34</a:t>
            </a:fld>
            <a:endParaRPr lang="ru-RU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5407D3B-9A06-4D5F-8596-4D62DA904A92}" type="slidenum">
              <a:rPr lang="ru-RU" altLang="ru-RU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6</a:t>
            </a:fld>
            <a:endParaRPr lang="ru-RU" alt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F02D6A-9635-4B34-A5C5-97EDC6C36AE1}" type="slidenum">
              <a:rPr lang="ru-RU">
                <a:solidFill>
                  <a:prstClr val="black"/>
                </a:solidFill>
              </a:rPr>
              <a:pPr/>
              <a:t>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5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EF8B2D-D477-43B4-9BFB-9D0A0D5B6D6C}" type="slidenum">
              <a:rPr lang="ru-RU">
                <a:solidFill>
                  <a:prstClr val="black"/>
                </a:solidFill>
              </a:rPr>
              <a:pPr/>
              <a:t>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2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09C37E-E4E1-485E-BA4B-FCC9E3992DFC}" type="slidenum">
              <a:rPr lang="ru-RU">
                <a:solidFill>
                  <a:prstClr val="black"/>
                </a:solidFill>
              </a:rPr>
              <a:pPr/>
              <a:t>27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2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AADD2B-65F7-41E0-9EE6-62457BBD14DC}" type="slidenum">
              <a:rPr lang="ru-RU">
                <a:solidFill>
                  <a:prstClr val="black"/>
                </a:solidFill>
              </a:rPr>
              <a:pPr/>
              <a:t>28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4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43BE3C-459F-426E-8B0B-ADC6F62741F8}" type="slidenum">
              <a:rPr lang="ru-RU">
                <a:solidFill>
                  <a:prstClr val="black"/>
                </a:solidFill>
              </a:rPr>
              <a:pPr/>
              <a:t>29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7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5C53F2-B5BC-40A2-9362-758F3A33B469}" type="slidenum">
              <a:rPr lang="ru-RU">
                <a:solidFill>
                  <a:prstClr val="black"/>
                </a:solidFill>
              </a:rPr>
              <a:pPr/>
              <a:t>30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7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26FE9A-4A8C-4CA6-9BD1-505F1F1C0D86}" type="slidenum">
              <a:rPr lang="ru-RU">
                <a:solidFill>
                  <a:prstClr val="black"/>
                </a:solidFill>
              </a:rPr>
              <a:pPr/>
              <a:t>31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4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9C2DD-D632-46F1-8BF9-9BB51AFC0EA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36614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4FA2E-5199-422A-B305-5DFA96FBCB5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46675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E6BAB-965F-4669-970D-C8E30B6053D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2409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BBDB5-EBDF-4E38-82D1-9B445F955CD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644370"/>
      </p:ext>
    </p:extLst>
  </p:cSld>
  <p:clrMapOvr>
    <a:masterClrMapping/>
  </p:clrMapOvr>
  <p:transition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22CF9-CE77-478E-BA58-47756710AFD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302787"/>
      </p:ext>
    </p:extLst>
  </p:cSld>
  <p:clrMapOvr>
    <a:masterClrMapping/>
  </p:clrMapOvr>
  <p:transition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7EEFA-6098-458E-92A0-45392BE02AE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668566"/>
      </p:ext>
    </p:extLst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7D990-893E-42A1-93A2-C56EF5E9DD3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53365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38302-D736-4203-8D92-8AA5B9B610F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71217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AC72C-46A4-43EB-9346-DAE7F6D0CC4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11629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E330B-FC12-4A3D-A897-DF46F3727E7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41893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663F5-3CEE-4366-9982-ECEC9A8CB9A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05041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62800-C527-4B41-BA87-31970290244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87247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909F8-4B79-49F0-A5BC-C4ED1A29967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56043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FF208-9B27-4903-AD08-75616AE6E7B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43340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FF"/>
            </a:gs>
            <a:gs pos="50000">
              <a:schemeClr val="bg1"/>
            </a:gs>
            <a:gs pos="100000">
              <a:srgbClr val="CCFF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2DF21E-1E61-40B5-BE06-E3D3BDDD9F65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3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4178" r:id="rId12"/>
    <p:sldLayoutId id="2147484179" r:id="rId13"/>
    <p:sldLayoutId id="2147484180" r:id="rId14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7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5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7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1" y="908720"/>
            <a:ext cx="7560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Геометрические                     тела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15816" y="4797152"/>
            <a:ext cx="37290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Подготовила : </a:t>
            </a:r>
          </a:p>
          <a:p>
            <a:r>
              <a:rPr lang="ru-RU" dirty="0" err="1" smtClean="0"/>
              <a:t>Каровайцева</a:t>
            </a:r>
            <a:r>
              <a:rPr lang="ru-RU" dirty="0" smtClean="0"/>
              <a:t> Галина Викторовна</a:t>
            </a:r>
          </a:p>
          <a:p>
            <a:r>
              <a:rPr lang="ru-RU" smtClean="0"/>
              <a:t>2014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60295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549275"/>
            <a:ext cx="7715250" cy="1468438"/>
          </a:xfrm>
        </p:spPr>
        <p:txBody>
          <a:bodyPr/>
          <a:lstStyle/>
          <a:p>
            <a:pPr marL="0" indent="0" eaLnBrk="1" hangingPunct="1">
              <a:lnSpc>
                <a:spcPct val="105000"/>
              </a:lnSpc>
              <a:buNone/>
            </a:pPr>
            <a:r>
              <a:rPr lang="ru-RU" altLang="ru-RU" sz="2800" i="1" dirty="0" smtClean="0"/>
              <a:t>Призму с основаниями </a:t>
            </a:r>
            <a:r>
              <a:rPr lang="en-US" altLang="ru-RU" sz="2800" i="1" dirty="0" smtClean="0"/>
              <a:t>A</a:t>
            </a:r>
            <a:r>
              <a:rPr lang="ru-RU" altLang="ru-RU" sz="2800" i="1" baseline="-25000" dirty="0" smtClean="0"/>
              <a:t>1</a:t>
            </a:r>
            <a:r>
              <a:rPr lang="en-US" altLang="ru-RU" sz="2800" i="1" dirty="0" smtClean="0"/>
              <a:t>A</a:t>
            </a:r>
            <a:r>
              <a:rPr lang="ru-RU" altLang="ru-RU" sz="2800" i="1" baseline="-25000" dirty="0" smtClean="0"/>
              <a:t>2</a:t>
            </a:r>
            <a:r>
              <a:rPr lang="en-US" altLang="ru-RU" sz="2800" i="1" dirty="0" smtClean="0"/>
              <a:t>…A</a:t>
            </a:r>
            <a:r>
              <a:rPr lang="en-US" altLang="ru-RU" sz="2800" i="1" baseline="-25000" dirty="0" smtClean="0"/>
              <a:t>n</a:t>
            </a:r>
            <a:r>
              <a:rPr lang="en-US" altLang="ru-RU" sz="2800" i="1" dirty="0" smtClean="0"/>
              <a:t> </a:t>
            </a:r>
            <a:r>
              <a:rPr lang="ru-RU" altLang="ru-RU" sz="2800" i="1" dirty="0" smtClean="0"/>
              <a:t>и </a:t>
            </a:r>
            <a:r>
              <a:rPr lang="en-US" altLang="ru-RU" sz="2800" i="1" dirty="0" smtClean="0"/>
              <a:t>B</a:t>
            </a:r>
            <a:r>
              <a:rPr lang="en-US" altLang="ru-RU" sz="2800" i="1" baseline="-25000" dirty="0" smtClean="0"/>
              <a:t>1</a:t>
            </a:r>
            <a:r>
              <a:rPr lang="en-US" altLang="ru-RU" sz="2800" i="1" dirty="0" smtClean="0"/>
              <a:t>B</a:t>
            </a:r>
            <a:r>
              <a:rPr lang="en-US" altLang="ru-RU" sz="2800" i="1" baseline="-25000" dirty="0" smtClean="0"/>
              <a:t>2</a:t>
            </a:r>
            <a:r>
              <a:rPr lang="en-US" altLang="ru-RU" sz="2800" i="1" dirty="0" smtClean="0"/>
              <a:t>…</a:t>
            </a:r>
            <a:r>
              <a:rPr lang="en-US" altLang="ru-RU" sz="2800" i="1" dirty="0" err="1" smtClean="0"/>
              <a:t>B</a:t>
            </a:r>
            <a:r>
              <a:rPr lang="en-US" altLang="ru-RU" sz="2800" i="1" baseline="-25000" dirty="0" err="1" smtClean="0"/>
              <a:t>n</a:t>
            </a:r>
            <a:r>
              <a:rPr lang="ru-RU" altLang="ru-RU" sz="2800" i="1" baseline="-25000" dirty="0" smtClean="0"/>
              <a:t> </a:t>
            </a:r>
            <a:r>
              <a:rPr lang="ru-RU" altLang="ru-RU" sz="2800" i="1" dirty="0" smtClean="0"/>
              <a:t>обозначают </a:t>
            </a:r>
            <a:r>
              <a:rPr lang="en-US" altLang="ru-RU" sz="2800" i="1" dirty="0" smtClean="0"/>
              <a:t>A</a:t>
            </a:r>
            <a:r>
              <a:rPr lang="ru-RU" altLang="ru-RU" sz="2800" i="1" baseline="-25000" dirty="0" smtClean="0"/>
              <a:t>1</a:t>
            </a:r>
            <a:r>
              <a:rPr lang="en-US" altLang="ru-RU" sz="2800" i="1" dirty="0" smtClean="0"/>
              <a:t>A</a:t>
            </a:r>
            <a:r>
              <a:rPr lang="ru-RU" altLang="ru-RU" sz="2800" i="1" baseline="-25000" dirty="0" smtClean="0"/>
              <a:t>2</a:t>
            </a:r>
            <a:r>
              <a:rPr lang="en-US" altLang="ru-RU" sz="2800" i="1" dirty="0" smtClean="0"/>
              <a:t>…A</a:t>
            </a:r>
            <a:r>
              <a:rPr lang="en-US" altLang="ru-RU" sz="2800" i="1" baseline="-25000" dirty="0" smtClean="0"/>
              <a:t>n</a:t>
            </a:r>
            <a:r>
              <a:rPr lang="en-US" altLang="ru-RU" sz="2800" i="1" dirty="0" smtClean="0"/>
              <a:t>B</a:t>
            </a:r>
            <a:r>
              <a:rPr lang="en-US" altLang="ru-RU" sz="2800" i="1" baseline="-25000" dirty="0" smtClean="0"/>
              <a:t>1</a:t>
            </a:r>
            <a:r>
              <a:rPr lang="en-US" altLang="ru-RU" sz="2800" i="1" dirty="0" smtClean="0"/>
              <a:t>B</a:t>
            </a:r>
            <a:r>
              <a:rPr lang="en-US" altLang="ru-RU" sz="2800" i="1" baseline="-25000" dirty="0" smtClean="0"/>
              <a:t>2</a:t>
            </a:r>
            <a:r>
              <a:rPr lang="en-US" altLang="ru-RU" sz="2800" i="1" dirty="0" smtClean="0"/>
              <a:t>…</a:t>
            </a:r>
            <a:r>
              <a:rPr lang="en-US" altLang="ru-RU" sz="2800" i="1" dirty="0" err="1" smtClean="0"/>
              <a:t>B</a:t>
            </a:r>
            <a:r>
              <a:rPr lang="en-US" altLang="ru-RU" sz="2800" i="1" baseline="-25000" dirty="0" err="1" smtClean="0"/>
              <a:t>n</a:t>
            </a:r>
            <a:r>
              <a:rPr lang="ru-RU" altLang="ru-RU" sz="2800" i="1" baseline="-25000" dirty="0" smtClean="0"/>
              <a:t> </a:t>
            </a:r>
            <a:r>
              <a:rPr lang="ru-RU" altLang="ru-RU" sz="2800" i="1" dirty="0" smtClean="0"/>
              <a:t> и называют </a:t>
            </a:r>
            <a:r>
              <a:rPr lang="en-US" altLang="ru-RU" sz="2800" b="1" i="1" dirty="0" smtClean="0">
                <a:solidFill>
                  <a:srgbClr val="FF3300"/>
                </a:solidFill>
              </a:rPr>
              <a:t>n</a:t>
            </a:r>
            <a:r>
              <a:rPr lang="ru-RU" altLang="ru-RU" sz="2800" b="1" i="1" dirty="0" smtClean="0">
                <a:solidFill>
                  <a:srgbClr val="FF3300"/>
                </a:solidFill>
              </a:rPr>
              <a:t>-угольной призмой</a:t>
            </a:r>
            <a:r>
              <a:rPr lang="ru-RU" altLang="ru-RU" sz="2800" b="1" i="1" baseline="-25000" dirty="0" smtClean="0"/>
              <a:t> </a:t>
            </a:r>
          </a:p>
        </p:txBody>
      </p:sp>
      <p:pic>
        <p:nvPicPr>
          <p:cNvPr id="19479" name="Picture 2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2216150"/>
            <a:ext cx="8147050" cy="2364978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1547664" y="5013176"/>
            <a:ext cx="2196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Наклонная призма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352337" y="5197842"/>
            <a:ext cx="2396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Прямая призма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 flipV="1">
            <a:off x="1590823" y="4458977"/>
            <a:ext cx="1180977" cy="70971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3021360" y="4509120"/>
            <a:ext cx="1334616" cy="6595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6636000" y="4509120"/>
            <a:ext cx="672304" cy="91247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59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36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800" b="1" i="1" smtClean="0"/>
              <a:t>Высота призмы</a:t>
            </a:r>
          </a:p>
        </p:txBody>
      </p:sp>
      <p:pic>
        <p:nvPicPr>
          <p:cNvPr id="21517" name="Picture 1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989138"/>
            <a:ext cx="3895725" cy="4124325"/>
          </a:xfrm>
          <a:noFill/>
        </p:spPr>
      </p:pic>
      <p:sp>
        <p:nvSpPr>
          <p:cNvPr id="2151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773238"/>
            <a:ext cx="4038600" cy="45259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altLang="ru-RU" sz="2800" i="1" dirty="0" smtClean="0"/>
              <a:t>Перпендикуляр, проведенный из какой-нибудь точки одного основания к плоскости другого основания, называется </a:t>
            </a:r>
            <a:r>
              <a:rPr lang="ru-RU" altLang="ru-RU" sz="2800" b="1" i="1" dirty="0" smtClean="0">
                <a:solidFill>
                  <a:srgbClr val="FF3300"/>
                </a:solidFill>
              </a:rPr>
              <a:t>высотой</a:t>
            </a:r>
            <a:r>
              <a:rPr lang="ru-RU" altLang="ru-RU" sz="2800" i="1" dirty="0" smtClean="0"/>
              <a:t> призмы</a:t>
            </a:r>
            <a:r>
              <a:rPr lang="en-US" altLang="ru-RU" sz="2800" i="1" dirty="0" smtClean="0"/>
              <a:t> </a:t>
            </a:r>
            <a:endParaRPr lang="ru-RU" altLang="ru-RU" sz="2800" i="1" dirty="0" smtClean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 flipV="1">
            <a:off x="1115616" y="3933056"/>
            <a:ext cx="3456384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711607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800" b="1" i="1" smtClean="0"/>
              <a:t>Правильная призма</a:t>
            </a:r>
          </a:p>
        </p:txBody>
      </p:sp>
      <p:pic>
        <p:nvPicPr>
          <p:cNvPr id="27654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862" y="1967706"/>
            <a:ext cx="2581275" cy="3790950"/>
          </a:xfrm>
          <a:noFill/>
        </p:spPr>
      </p:pic>
      <p:sp>
        <p:nvSpPr>
          <p:cNvPr id="27653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800" i="1" smtClean="0"/>
              <a:t>Прямая призма называется </a:t>
            </a:r>
            <a:r>
              <a:rPr lang="ru-RU" altLang="ru-RU" sz="2800" b="1" i="1" smtClean="0">
                <a:solidFill>
                  <a:srgbClr val="FF3300"/>
                </a:solidFill>
              </a:rPr>
              <a:t>правильной</a:t>
            </a:r>
            <a:r>
              <a:rPr lang="ru-RU" altLang="ru-RU" sz="2800" i="1" smtClean="0"/>
              <a:t>, если её основания – правильные многоугольники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i="1" smtClean="0"/>
              <a:t>У правильной призмы  все боковые грани – равные прямоугольники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H="1" flipV="1">
            <a:off x="3347864" y="4199384"/>
            <a:ext cx="1656184" cy="6697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 flipV="1">
            <a:off x="2388234" y="2564904"/>
            <a:ext cx="2615814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5065489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96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960"/>
                            </p:stCondLst>
                            <p:childTnLst>
                              <p:par>
                                <p:cTn id="1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800" b="1" i="1" smtClean="0"/>
              <a:t>Диагонали призмы</a:t>
            </a:r>
          </a:p>
        </p:txBody>
      </p:sp>
      <p:pic>
        <p:nvPicPr>
          <p:cNvPr id="34822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00808"/>
            <a:ext cx="3790950" cy="4333875"/>
          </a:xfrm>
          <a:noFill/>
        </p:spPr>
      </p:pic>
      <p:sp>
        <p:nvSpPr>
          <p:cNvPr id="3482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716463" y="2060575"/>
            <a:ext cx="40386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altLang="ru-RU" sz="2800" b="1" i="1" dirty="0" smtClean="0">
                <a:solidFill>
                  <a:srgbClr val="FF3300"/>
                </a:solidFill>
              </a:rPr>
              <a:t>Диагональю</a:t>
            </a:r>
            <a:r>
              <a:rPr lang="ru-RU" altLang="ru-RU" sz="2800" i="1" dirty="0" smtClean="0"/>
              <a:t> призмы называется отрезок, соединяющий две вершины, не принадлежащие одной грани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3419872" y="2611439"/>
            <a:ext cx="1440160" cy="91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3156992" y="2206883"/>
            <a:ext cx="170304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3836355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28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27784" y="332656"/>
            <a:ext cx="34644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Пирамида </a:t>
            </a:r>
            <a:endParaRPr lang="ru-RU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5" y="2492896"/>
            <a:ext cx="4733925" cy="2997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55576" y="1163653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smtClean="0">
                <a:solidFill>
                  <a:srgbClr val="000000"/>
                </a:solidFill>
              </a:rPr>
              <a:t>Многогранник</a:t>
            </a:r>
            <a:r>
              <a:rPr lang="ru-RU" altLang="ru-RU" sz="2400" dirty="0">
                <a:solidFill>
                  <a:srgbClr val="000000"/>
                </a:solidFill>
              </a:rPr>
              <a:t>, составленный из </a:t>
            </a:r>
            <a:r>
              <a:rPr lang="en-US" altLang="ru-RU" sz="2400" dirty="0" smtClean="0">
                <a:solidFill>
                  <a:srgbClr val="000000"/>
                </a:solidFill>
              </a:rPr>
              <a:t>n-</a:t>
            </a:r>
            <a:r>
              <a:rPr lang="ru-RU" altLang="ru-RU" sz="2400" dirty="0">
                <a:solidFill>
                  <a:srgbClr val="000000"/>
                </a:solidFill>
              </a:rPr>
              <a:t>угольника А</a:t>
            </a:r>
            <a:r>
              <a:rPr lang="ru-RU" altLang="ru-RU" sz="2400" baseline="-25000" dirty="0">
                <a:solidFill>
                  <a:srgbClr val="000000"/>
                </a:solidFill>
              </a:rPr>
              <a:t>1</a:t>
            </a:r>
            <a:r>
              <a:rPr lang="ru-RU" altLang="ru-RU" sz="2400" dirty="0">
                <a:solidFill>
                  <a:srgbClr val="000000"/>
                </a:solidFill>
              </a:rPr>
              <a:t>А</a:t>
            </a:r>
            <a:r>
              <a:rPr lang="ru-RU" altLang="ru-RU" sz="2400" baseline="-25000" dirty="0">
                <a:solidFill>
                  <a:srgbClr val="000000"/>
                </a:solidFill>
              </a:rPr>
              <a:t>2</a:t>
            </a:r>
            <a:r>
              <a:rPr lang="ru-RU" altLang="ru-RU" sz="2400" dirty="0">
                <a:solidFill>
                  <a:srgbClr val="000000"/>
                </a:solidFill>
              </a:rPr>
              <a:t>…А</a:t>
            </a:r>
            <a:r>
              <a:rPr lang="en-US" altLang="ru-RU" sz="2400" baseline="-25000" dirty="0">
                <a:solidFill>
                  <a:srgbClr val="000000"/>
                </a:solidFill>
              </a:rPr>
              <a:t>n</a:t>
            </a:r>
            <a:r>
              <a:rPr lang="ru-RU" altLang="ru-RU" sz="2400" baseline="-25000" dirty="0">
                <a:solidFill>
                  <a:srgbClr val="000000"/>
                </a:solidFill>
              </a:rPr>
              <a:t> </a:t>
            </a:r>
            <a:r>
              <a:rPr lang="ru-RU" altLang="ru-RU" sz="2400" dirty="0">
                <a:solidFill>
                  <a:srgbClr val="000000"/>
                </a:solidFill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2400" dirty="0">
                <a:solidFill>
                  <a:srgbClr val="000000"/>
                </a:solidFill>
              </a:rPr>
              <a:t>n</a:t>
            </a:r>
            <a:r>
              <a:rPr lang="ru-RU" altLang="ru-RU" sz="2400" dirty="0">
                <a:solidFill>
                  <a:srgbClr val="000000"/>
                </a:solidFill>
              </a:rPr>
              <a:t> треугольников, называется пирамидой.</a:t>
            </a:r>
          </a:p>
        </p:txBody>
      </p:sp>
    </p:spTree>
    <p:extLst>
      <p:ext uri="{BB962C8B-B14F-4D97-AF65-F5344CB8AC3E}">
        <p14:creationId xmlns:p14="http://schemas.microsoft.com/office/powerpoint/2010/main" val="19078620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Text Box 2"/>
          <p:cNvSpPr txBox="1">
            <a:spLocks noChangeArrowheads="1"/>
          </p:cNvSpPr>
          <p:nvPr/>
        </p:nvSpPr>
        <p:spPr bwMode="auto">
          <a:xfrm>
            <a:off x="4572000" y="5029200"/>
            <a:ext cx="4572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>
                <a:solidFill>
                  <a:srgbClr val="000000"/>
                </a:solidFill>
              </a:rPr>
              <a:t>Треугольная пирамида – это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тетраэдр</a:t>
            </a:r>
          </a:p>
        </p:txBody>
      </p:sp>
      <p:grpSp>
        <p:nvGrpSpPr>
          <p:cNvPr id="9219" name="Group 4"/>
          <p:cNvGrpSpPr>
            <a:grpSpLocks/>
          </p:cNvGrpSpPr>
          <p:nvPr/>
        </p:nvGrpSpPr>
        <p:grpSpPr bwMode="auto">
          <a:xfrm>
            <a:off x="4419600" y="0"/>
            <a:ext cx="4306888" cy="4529138"/>
            <a:chOff x="336" y="240"/>
            <a:chExt cx="2713" cy="2853"/>
          </a:xfrm>
        </p:grpSpPr>
        <p:sp>
          <p:nvSpPr>
            <p:cNvPr id="9237" name="AutoShape 5"/>
            <p:cNvSpPr>
              <a:spLocks noChangeArrowheads="1"/>
            </p:cNvSpPr>
            <p:nvPr/>
          </p:nvSpPr>
          <p:spPr bwMode="auto">
            <a:xfrm rot="-1653858">
              <a:off x="1464" y="432"/>
              <a:ext cx="952" cy="2268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C000"/>
                </a:solidFill>
              </a:endParaRPr>
            </a:p>
          </p:txBody>
        </p:sp>
        <p:sp>
          <p:nvSpPr>
            <p:cNvPr id="9238" name="Line 6"/>
            <p:cNvSpPr>
              <a:spLocks noChangeShapeType="1"/>
            </p:cNvSpPr>
            <p:nvPr/>
          </p:nvSpPr>
          <p:spPr bwMode="auto">
            <a:xfrm flipV="1">
              <a:off x="432" y="2346"/>
              <a:ext cx="24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239" name="Text Box 7"/>
            <p:cNvSpPr txBox="1">
              <a:spLocks noChangeArrowheads="1"/>
            </p:cNvSpPr>
            <p:nvPr/>
          </p:nvSpPr>
          <p:spPr bwMode="auto">
            <a:xfrm>
              <a:off x="1872" y="2766"/>
              <a:ext cx="27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800" b="1" smtClean="0">
                  <a:solidFill>
                    <a:srgbClr val="000000"/>
                  </a:solidFill>
                  <a:latin typeface="Times New Roman" pitchFamily="18" charset="0"/>
                </a:rPr>
                <a:t>С</a:t>
              </a:r>
            </a:p>
          </p:txBody>
        </p:sp>
        <p:sp>
          <p:nvSpPr>
            <p:cNvPr id="9240" name="Text Box 8"/>
            <p:cNvSpPr txBox="1">
              <a:spLocks noChangeArrowheads="1"/>
            </p:cNvSpPr>
            <p:nvPr/>
          </p:nvSpPr>
          <p:spPr bwMode="auto">
            <a:xfrm>
              <a:off x="336" y="2430"/>
              <a:ext cx="27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800" b="1" smtClean="0">
                  <a:solidFill>
                    <a:srgbClr val="000000"/>
                  </a:solidFill>
                  <a:latin typeface="Times New Roman" pitchFamily="18" charset="0"/>
                </a:rPr>
                <a:t>А</a:t>
              </a:r>
            </a:p>
          </p:txBody>
        </p:sp>
        <p:sp>
          <p:nvSpPr>
            <p:cNvPr id="9241" name="Text Box 9"/>
            <p:cNvSpPr txBox="1">
              <a:spLocks noChangeArrowheads="1"/>
            </p:cNvSpPr>
            <p:nvPr/>
          </p:nvSpPr>
          <p:spPr bwMode="auto">
            <a:xfrm>
              <a:off x="2771" y="2334"/>
              <a:ext cx="27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800" b="1" smtClean="0">
                  <a:solidFill>
                    <a:srgbClr val="000000"/>
                  </a:solidFill>
                  <a:latin typeface="Times New Roman" pitchFamily="18" charset="0"/>
                </a:rPr>
                <a:t>В</a:t>
              </a:r>
            </a:p>
          </p:txBody>
        </p:sp>
        <p:sp>
          <p:nvSpPr>
            <p:cNvPr id="9242" name="Text Box 10"/>
            <p:cNvSpPr txBox="1">
              <a:spLocks noChangeArrowheads="1"/>
            </p:cNvSpPr>
            <p:nvPr/>
          </p:nvSpPr>
          <p:spPr bwMode="auto">
            <a:xfrm>
              <a:off x="1152" y="240"/>
              <a:ext cx="287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 sz="3200" b="1" smtClean="0">
                  <a:solidFill>
                    <a:srgbClr val="FFFFFF"/>
                  </a:solidFill>
                </a:rPr>
                <a:t>S</a:t>
              </a:r>
              <a:endParaRPr lang="ru-RU" altLang="ru-RU" sz="3200" b="1" smtClean="0">
                <a:solidFill>
                  <a:srgbClr val="FFFFFF"/>
                </a:solidFill>
              </a:endParaRPr>
            </a:p>
          </p:txBody>
        </p:sp>
        <p:sp>
          <p:nvSpPr>
            <p:cNvPr id="9243" name="Text Box 11"/>
            <p:cNvSpPr txBox="1">
              <a:spLocks noChangeArrowheads="1"/>
            </p:cNvSpPr>
            <p:nvPr/>
          </p:nvSpPr>
          <p:spPr bwMode="auto">
            <a:xfrm>
              <a:off x="1201" y="271"/>
              <a:ext cx="26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 sz="2800" b="1" smtClean="0">
                  <a:solidFill>
                    <a:srgbClr val="000000"/>
                  </a:solidFill>
                </a:rPr>
                <a:t>S</a:t>
              </a:r>
              <a:endParaRPr lang="ru-RU" altLang="ru-RU" sz="2800" b="1" smtClean="0">
                <a:solidFill>
                  <a:srgbClr val="000000"/>
                </a:solidFill>
              </a:endParaRPr>
            </a:p>
          </p:txBody>
        </p:sp>
        <p:sp>
          <p:nvSpPr>
            <p:cNvPr id="9244" name="Freeform 12"/>
            <p:cNvSpPr>
              <a:spLocks/>
            </p:cNvSpPr>
            <p:nvPr/>
          </p:nvSpPr>
          <p:spPr bwMode="auto">
            <a:xfrm>
              <a:off x="432" y="552"/>
              <a:ext cx="1608" cy="2240"/>
            </a:xfrm>
            <a:custGeom>
              <a:avLst/>
              <a:gdLst>
                <a:gd name="T0" fmla="*/ 1608 w 1608"/>
                <a:gd name="T1" fmla="*/ 2240 h 2240"/>
                <a:gd name="T2" fmla="*/ 984 w 1608"/>
                <a:gd name="T3" fmla="*/ 0 h 2240"/>
                <a:gd name="T4" fmla="*/ 0 w 1608"/>
                <a:gd name="T5" fmla="*/ 1800 h 2240"/>
                <a:gd name="T6" fmla="*/ 1608 w 1608"/>
                <a:gd name="T7" fmla="*/ 2240 h 2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08"/>
                <a:gd name="T13" fmla="*/ 0 h 2240"/>
                <a:gd name="T14" fmla="*/ 1608 w 1608"/>
                <a:gd name="T15" fmla="*/ 2240 h 2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08" h="2240">
                  <a:moveTo>
                    <a:pt x="1608" y="2240"/>
                  </a:moveTo>
                  <a:lnTo>
                    <a:pt x="984" y="0"/>
                  </a:lnTo>
                  <a:lnTo>
                    <a:pt x="0" y="1800"/>
                  </a:lnTo>
                  <a:lnTo>
                    <a:pt x="1608" y="2240"/>
                  </a:lnTo>
                  <a:close/>
                </a:path>
              </a:pathLst>
            </a:custGeom>
            <a:solidFill>
              <a:srgbClr val="7030A0">
                <a:alpha val="5098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9220" name="Group 16"/>
          <p:cNvGrpSpPr>
            <a:grpSpLocks/>
          </p:cNvGrpSpPr>
          <p:nvPr/>
        </p:nvGrpSpPr>
        <p:grpSpPr bwMode="auto">
          <a:xfrm>
            <a:off x="304800" y="1082675"/>
            <a:ext cx="3733800" cy="3492500"/>
            <a:chOff x="2784" y="1256"/>
            <a:chExt cx="2880" cy="2488"/>
          </a:xfrm>
        </p:grpSpPr>
        <p:sp>
          <p:nvSpPr>
            <p:cNvPr id="9234" name="Freeform 14"/>
            <p:cNvSpPr>
              <a:spLocks/>
            </p:cNvSpPr>
            <p:nvPr/>
          </p:nvSpPr>
          <p:spPr bwMode="auto">
            <a:xfrm>
              <a:off x="2784" y="2920"/>
              <a:ext cx="2880" cy="776"/>
            </a:xfrm>
            <a:custGeom>
              <a:avLst/>
              <a:gdLst>
                <a:gd name="T0" fmla="*/ 2880 w 2880"/>
                <a:gd name="T1" fmla="*/ 8 h 776"/>
                <a:gd name="T2" fmla="*/ 928 w 2880"/>
                <a:gd name="T3" fmla="*/ 0 h 776"/>
                <a:gd name="T4" fmla="*/ 0 w 2880"/>
                <a:gd name="T5" fmla="*/ 776 h 776"/>
                <a:gd name="T6" fmla="*/ 0 60000 65536"/>
                <a:gd name="T7" fmla="*/ 0 60000 65536"/>
                <a:gd name="T8" fmla="*/ 0 60000 65536"/>
                <a:gd name="T9" fmla="*/ 0 w 2880"/>
                <a:gd name="T10" fmla="*/ 0 h 776"/>
                <a:gd name="T11" fmla="*/ 2880 w 2880"/>
                <a:gd name="T12" fmla="*/ 776 h 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0" h="776">
                  <a:moveTo>
                    <a:pt x="2880" y="8"/>
                  </a:moveTo>
                  <a:lnTo>
                    <a:pt x="928" y="0"/>
                  </a:lnTo>
                  <a:lnTo>
                    <a:pt x="0" y="776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235" name="Freeform 15"/>
            <p:cNvSpPr>
              <a:spLocks/>
            </p:cNvSpPr>
            <p:nvPr/>
          </p:nvSpPr>
          <p:spPr bwMode="auto">
            <a:xfrm>
              <a:off x="3696" y="1270"/>
              <a:ext cx="512" cy="1658"/>
            </a:xfrm>
            <a:custGeom>
              <a:avLst/>
              <a:gdLst>
                <a:gd name="T0" fmla="*/ 0 w 512"/>
                <a:gd name="T1" fmla="*/ 1658 h 1658"/>
                <a:gd name="T2" fmla="*/ 512 w 512"/>
                <a:gd name="T3" fmla="*/ 0 h 1658"/>
                <a:gd name="T4" fmla="*/ 0 60000 65536"/>
                <a:gd name="T5" fmla="*/ 0 60000 65536"/>
                <a:gd name="T6" fmla="*/ 0 w 512"/>
                <a:gd name="T7" fmla="*/ 0 h 1658"/>
                <a:gd name="T8" fmla="*/ 512 w 512"/>
                <a:gd name="T9" fmla="*/ 1658 h 165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2" h="1658">
                  <a:moveTo>
                    <a:pt x="0" y="1658"/>
                  </a:moveTo>
                  <a:lnTo>
                    <a:pt x="512" y="0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236" name="Freeform 13"/>
            <p:cNvSpPr>
              <a:spLocks/>
            </p:cNvSpPr>
            <p:nvPr/>
          </p:nvSpPr>
          <p:spPr bwMode="auto">
            <a:xfrm>
              <a:off x="2784" y="1256"/>
              <a:ext cx="2880" cy="2488"/>
            </a:xfrm>
            <a:custGeom>
              <a:avLst/>
              <a:gdLst>
                <a:gd name="T0" fmla="*/ 1424 w 2880"/>
                <a:gd name="T1" fmla="*/ 2 h 2488"/>
                <a:gd name="T2" fmla="*/ 0 w 2880"/>
                <a:gd name="T3" fmla="*/ 2440 h 2488"/>
                <a:gd name="T4" fmla="*/ 2112 w 2880"/>
                <a:gd name="T5" fmla="*/ 2488 h 2488"/>
                <a:gd name="T6" fmla="*/ 2112 w 2880"/>
                <a:gd name="T7" fmla="*/ 2480 h 2488"/>
                <a:gd name="T8" fmla="*/ 2112 w 2880"/>
                <a:gd name="T9" fmla="*/ 2464 h 2488"/>
                <a:gd name="T10" fmla="*/ 1424 w 2880"/>
                <a:gd name="T11" fmla="*/ 0 h 2488"/>
                <a:gd name="T12" fmla="*/ 2880 w 2880"/>
                <a:gd name="T13" fmla="*/ 1672 h 2488"/>
                <a:gd name="T14" fmla="*/ 2112 w 2880"/>
                <a:gd name="T15" fmla="*/ 2480 h 2488"/>
                <a:gd name="T16" fmla="*/ 2112 w 2880"/>
                <a:gd name="T17" fmla="*/ 2464 h 2488"/>
                <a:gd name="T18" fmla="*/ 2112 w 2880"/>
                <a:gd name="T19" fmla="*/ 2488 h 24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80"/>
                <a:gd name="T31" fmla="*/ 0 h 2488"/>
                <a:gd name="T32" fmla="*/ 2880 w 2880"/>
                <a:gd name="T33" fmla="*/ 2488 h 24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80" h="2488">
                  <a:moveTo>
                    <a:pt x="1424" y="2"/>
                  </a:moveTo>
                  <a:lnTo>
                    <a:pt x="0" y="2440"/>
                  </a:lnTo>
                  <a:lnTo>
                    <a:pt x="2112" y="2488"/>
                  </a:lnTo>
                  <a:lnTo>
                    <a:pt x="2112" y="2480"/>
                  </a:lnTo>
                  <a:lnTo>
                    <a:pt x="2112" y="2464"/>
                  </a:lnTo>
                  <a:lnTo>
                    <a:pt x="1424" y="0"/>
                  </a:lnTo>
                  <a:lnTo>
                    <a:pt x="2880" y="1672"/>
                  </a:lnTo>
                  <a:lnTo>
                    <a:pt x="2112" y="2480"/>
                  </a:lnTo>
                  <a:lnTo>
                    <a:pt x="2112" y="2464"/>
                  </a:lnTo>
                  <a:lnTo>
                    <a:pt x="2112" y="2488"/>
                  </a:lnTo>
                </a:path>
              </a:pathLst>
            </a:custGeom>
            <a:solidFill>
              <a:srgbClr val="33CCFF">
                <a:alpha val="3019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528401" name="Text Box 17"/>
          <p:cNvSpPr txBox="1">
            <a:spLocks noChangeArrowheads="1"/>
          </p:cNvSpPr>
          <p:nvPr/>
        </p:nvSpPr>
        <p:spPr bwMode="auto">
          <a:xfrm>
            <a:off x="533400" y="5045075"/>
            <a:ext cx="2743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>
                <a:solidFill>
                  <a:srgbClr val="000000"/>
                </a:solidFill>
              </a:rPr>
              <a:t>Четырехугольная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>
                <a:solidFill>
                  <a:srgbClr val="000000"/>
                </a:solidFill>
              </a:rPr>
              <a:t>пирамида</a:t>
            </a:r>
            <a:endParaRPr lang="ru-RU" sz="2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5943600" y="457200"/>
            <a:ext cx="404813" cy="3429000"/>
            <a:chOff x="2160" y="1008"/>
            <a:chExt cx="255" cy="2160"/>
          </a:xfrm>
        </p:grpSpPr>
        <p:grpSp>
          <p:nvGrpSpPr>
            <p:cNvPr id="9229" name="Group 19"/>
            <p:cNvGrpSpPr>
              <a:grpSpLocks/>
            </p:cNvGrpSpPr>
            <p:nvPr/>
          </p:nvGrpSpPr>
          <p:grpSpPr bwMode="auto">
            <a:xfrm>
              <a:off x="2208" y="1008"/>
              <a:ext cx="96" cy="1920"/>
              <a:chOff x="1200" y="1680"/>
              <a:chExt cx="96" cy="1920"/>
            </a:xfrm>
          </p:grpSpPr>
          <p:sp>
            <p:nvSpPr>
              <p:cNvPr id="9231" name="Freeform 20"/>
              <p:cNvSpPr>
                <a:spLocks/>
              </p:cNvSpPr>
              <p:nvPr/>
            </p:nvSpPr>
            <p:spPr bwMode="auto">
              <a:xfrm>
                <a:off x="1224" y="1729"/>
                <a:ext cx="48" cy="1807"/>
              </a:xfrm>
              <a:custGeom>
                <a:avLst/>
                <a:gdLst>
                  <a:gd name="T0" fmla="*/ 48 w 48"/>
                  <a:gd name="T1" fmla="*/ 0 h 1760"/>
                  <a:gd name="T2" fmla="*/ 0 w 48"/>
                  <a:gd name="T3" fmla="*/ 1807 h 1760"/>
                  <a:gd name="T4" fmla="*/ 0 60000 65536"/>
                  <a:gd name="T5" fmla="*/ 0 60000 65536"/>
                  <a:gd name="T6" fmla="*/ 0 w 48"/>
                  <a:gd name="T7" fmla="*/ 0 h 1760"/>
                  <a:gd name="T8" fmla="*/ 48 w 48"/>
                  <a:gd name="T9" fmla="*/ 1760 h 176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8" h="1760">
                    <a:moveTo>
                      <a:pt x="48" y="0"/>
                    </a:moveTo>
                    <a:lnTo>
                      <a:pt x="0" y="1760"/>
                    </a:lnTo>
                  </a:path>
                </a:pathLst>
              </a:custGeom>
              <a:noFill/>
              <a:ln w="19050" cap="flat" cmpd="sng">
                <a:solidFill>
                  <a:srgbClr val="6600CC"/>
                </a:solidFill>
                <a:prstDash val="dash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232" name="Oval 21"/>
              <p:cNvSpPr>
                <a:spLocks noChangeArrowheads="1"/>
              </p:cNvSpPr>
              <p:nvPr/>
            </p:nvSpPr>
            <p:spPr bwMode="auto">
              <a:xfrm>
                <a:off x="1248" y="1680"/>
                <a:ext cx="48" cy="4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233" name="Oval 22"/>
              <p:cNvSpPr>
                <a:spLocks noChangeArrowheads="1"/>
              </p:cNvSpPr>
              <p:nvPr/>
            </p:nvSpPr>
            <p:spPr bwMode="auto">
              <a:xfrm>
                <a:off x="1200" y="3551"/>
                <a:ext cx="48" cy="4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9230" name="Text Box 23"/>
            <p:cNvSpPr txBox="1">
              <a:spLocks noChangeArrowheads="1"/>
            </p:cNvSpPr>
            <p:nvPr/>
          </p:nvSpPr>
          <p:spPr bwMode="auto">
            <a:xfrm>
              <a:off x="2160" y="2880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400" smtClean="0">
                  <a:solidFill>
                    <a:srgbClr val="000000"/>
                  </a:solidFill>
                </a:rPr>
                <a:t>Н</a:t>
              </a:r>
            </a:p>
          </p:txBody>
        </p:sp>
      </p:grp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1957388" y="1023938"/>
            <a:ext cx="404812" cy="3259137"/>
            <a:chOff x="2160" y="1008"/>
            <a:chExt cx="240" cy="2177"/>
          </a:xfrm>
        </p:grpSpPr>
        <p:grpSp>
          <p:nvGrpSpPr>
            <p:cNvPr id="9224" name="Group 25"/>
            <p:cNvGrpSpPr>
              <a:grpSpLocks/>
            </p:cNvGrpSpPr>
            <p:nvPr/>
          </p:nvGrpSpPr>
          <p:grpSpPr bwMode="auto">
            <a:xfrm>
              <a:off x="2208" y="1008"/>
              <a:ext cx="96" cy="1920"/>
              <a:chOff x="1200" y="1680"/>
              <a:chExt cx="96" cy="1920"/>
            </a:xfrm>
          </p:grpSpPr>
          <p:sp>
            <p:nvSpPr>
              <p:cNvPr id="9226" name="Freeform 26"/>
              <p:cNvSpPr>
                <a:spLocks/>
              </p:cNvSpPr>
              <p:nvPr/>
            </p:nvSpPr>
            <p:spPr bwMode="auto">
              <a:xfrm>
                <a:off x="1224" y="1729"/>
                <a:ext cx="48" cy="1807"/>
              </a:xfrm>
              <a:custGeom>
                <a:avLst/>
                <a:gdLst>
                  <a:gd name="T0" fmla="*/ 48 w 48"/>
                  <a:gd name="T1" fmla="*/ 0 h 1760"/>
                  <a:gd name="T2" fmla="*/ 0 w 48"/>
                  <a:gd name="T3" fmla="*/ 1807 h 1760"/>
                  <a:gd name="T4" fmla="*/ 0 60000 65536"/>
                  <a:gd name="T5" fmla="*/ 0 60000 65536"/>
                  <a:gd name="T6" fmla="*/ 0 w 48"/>
                  <a:gd name="T7" fmla="*/ 0 h 1760"/>
                  <a:gd name="T8" fmla="*/ 48 w 48"/>
                  <a:gd name="T9" fmla="*/ 1760 h 176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8" h="1760">
                    <a:moveTo>
                      <a:pt x="48" y="0"/>
                    </a:moveTo>
                    <a:lnTo>
                      <a:pt x="0" y="1760"/>
                    </a:lnTo>
                  </a:path>
                </a:pathLst>
              </a:custGeom>
              <a:noFill/>
              <a:ln w="19050" cap="flat" cmpd="sng">
                <a:solidFill>
                  <a:srgbClr val="6600CC"/>
                </a:solidFill>
                <a:prstDash val="dash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227" name="Oval 27"/>
              <p:cNvSpPr>
                <a:spLocks noChangeArrowheads="1"/>
              </p:cNvSpPr>
              <p:nvPr/>
            </p:nvSpPr>
            <p:spPr bwMode="auto">
              <a:xfrm>
                <a:off x="1248" y="1680"/>
                <a:ext cx="48" cy="4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228" name="Oval 28"/>
              <p:cNvSpPr>
                <a:spLocks noChangeArrowheads="1"/>
              </p:cNvSpPr>
              <p:nvPr/>
            </p:nvSpPr>
            <p:spPr bwMode="auto">
              <a:xfrm>
                <a:off x="1200" y="3551"/>
                <a:ext cx="48" cy="4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9225" name="Text Box 29"/>
            <p:cNvSpPr txBox="1">
              <a:spLocks noChangeArrowheads="1"/>
            </p:cNvSpPr>
            <p:nvPr/>
          </p:nvSpPr>
          <p:spPr bwMode="auto">
            <a:xfrm>
              <a:off x="2160" y="2880"/>
              <a:ext cx="240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400" smtClean="0">
                  <a:solidFill>
                    <a:srgbClr val="000000"/>
                  </a:solidFill>
                </a:rPr>
                <a:t>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37620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72" name="Text Box 16"/>
          <p:cNvSpPr txBox="1">
            <a:spLocks noChangeArrowheads="1"/>
          </p:cNvSpPr>
          <p:nvPr/>
        </p:nvSpPr>
        <p:spPr bwMode="auto">
          <a:xfrm>
            <a:off x="228600" y="152400"/>
            <a:ext cx="2743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>
                <a:solidFill>
                  <a:srgbClr val="000000"/>
                </a:solidFill>
              </a:rPr>
              <a:t>Пятиугольная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>
                <a:solidFill>
                  <a:srgbClr val="000000"/>
                </a:solidFill>
              </a:rPr>
              <a:t>пирамида</a:t>
            </a:r>
            <a:endParaRPr lang="ru-RU" sz="2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3" name="Freeform 17"/>
          <p:cNvSpPr>
            <a:spLocks/>
          </p:cNvSpPr>
          <p:nvPr/>
        </p:nvSpPr>
        <p:spPr bwMode="auto">
          <a:xfrm>
            <a:off x="838200" y="3352800"/>
            <a:ext cx="3308350" cy="1447800"/>
          </a:xfrm>
          <a:custGeom>
            <a:avLst/>
            <a:gdLst>
              <a:gd name="T0" fmla="*/ 0 w 2084"/>
              <a:gd name="T1" fmla="*/ 831850 h 912"/>
              <a:gd name="T2" fmla="*/ 1054100 w 2084"/>
              <a:gd name="T3" fmla="*/ 50800 h 912"/>
              <a:gd name="T4" fmla="*/ 2209800 w 2084"/>
              <a:gd name="T5" fmla="*/ 0 h 912"/>
              <a:gd name="T6" fmla="*/ 3308350 w 2084"/>
              <a:gd name="T7" fmla="*/ 774700 h 912"/>
              <a:gd name="T8" fmla="*/ 1524000 w 2084"/>
              <a:gd name="T9" fmla="*/ 1447800 h 912"/>
              <a:gd name="T10" fmla="*/ 0 w 2084"/>
              <a:gd name="T11" fmla="*/ 838200 h 9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84"/>
              <a:gd name="T19" fmla="*/ 0 h 912"/>
              <a:gd name="T20" fmla="*/ 2084 w 2084"/>
              <a:gd name="T21" fmla="*/ 912 h 9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84" h="912">
                <a:moveTo>
                  <a:pt x="0" y="524"/>
                </a:moveTo>
                <a:lnTo>
                  <a:pt x="664" y="32"/>
                </a:lnTo>
                <a:lnTo>
                  <a:pt x="1392" y="0"/>
                </a:lnTo>
                <a:lnTo>
                  <a:pt x="2084" y="488"/>
                </a:lnTo>
                <a:lnTo>
                  <a:pt x="960" y="912"/>
                </a:lnTo>
                <a:lnTo>
                  <a:pt x="0" y="528"/>
                </a:lnTo>
              </a:path>
            </a:pathLst>
          </a:custGeom>
          <a:solidFill>
            <a:srgbClr val="33CC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054" name="Freeform 18"/>
          <p:cNvSpPr>
            <a:spLocks/>
          </p:cNvSpPr>
          <p:nvPr/>
        </p:nvSpPr>
        <p:spPr bwMode="auto">
          <a:xfrm>
            <a:off x="838200" y="908050"/>
            <a:ext cx="2139950" cy="3282950"/>
          </a:xfrm>
          <a:custGeom>
            <a:avLst/>
            <a:gdLst>
              <a:gd name="T0" fmla="*/ 2139950 w 1348"/>
              <a:gd name="T1" fmla="*/ 0 h 2068"/>
              <a:gd name="T2" fmla="*/ 0 w 1348"/>
              <a:gd name="T3" fmla="*/ 3282950 h 2068"/>
              <a:gd name="T4" fmla="*/ 0 60000 65536"/>
              <a:gd name="T5" fmla="*/ 0 60000 65536"/>
              <a:gd name="T6" fmla="*/ 0 w 1348"/>
              <a:gd name="T7" fmla="*/ 0 h 2068"/>
              <a:gd name="T8" fmla="*/ 1348 w 1348"/>
              <a:gd name="T9" fmla="*/ 2068 h 20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48" h="2068">
                <a:moveTo>
                  <a:pt x="1348" y="0"/>
                </a:moveTo>
                <a:lnTo>
                  <a:pt x="0" y="206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055" name="Freeform 19"/>
          <p:cNvSpPr>
            <a:spLocks/>
          </p:cNvSpPr>
          <p:nvPr/>
        </p:nvSpPr>
        <p:spPr bwMode="auto">
          <a:xfrm>
            <a:off x="3048000" y="914400"/>
            <a:ext cx="1098550" cy="3219450"/>
          </a:xfrm>
          <a:custGeom>
            <a:avLst/>
            <a:gdLst>
              <a:gd name="T0" fmla="*/ 0 w 692"/>
              <a:gd name="T1" fmla="*/ 0 h 2028"/>
              <a:gd name="T2" fmla="*/ 1098550 w 692"/>
              <a:gd name="T3" fmla="*/ 3219450 h 2028"/>
              <a:gd name="T4" fmla="*/ 0 60000 65536"/>
              <a:gd name="T5" fmla="*/ 0 60000 65536"/>
              <a:gd name="T6" fmla="*/ 0 w 692"/>
              <a:gd name="T7" fmla="*/ 0 h 2028"/>
              <a:gd name="T8" fmla="*/ 692 w 692"/>
              <a:gd name="T9" fmla="*/ 2028 h 202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92" h="2028">
                <a:moveTo>
                  <a:pt x="0" y="0"/>
                </a:moveTo>
                <a:lnTo>
                  <a:pt x="692" y="202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056" name="Freeform 20"/>
          <p:cNvSpPr>
            <a:spLocks/>
          </p:cNvSpPr>
          <p:nvPr/>
        </p:nvSpPr>
        <p:spPr bwMode="auto">
          <a:xfrm>
            <a:off x="3022600" y="908050"/>
            <a:ext cx="26988" cy="2444750"/>
          </a:xfrm>
          <a:custGeom>
            <a:avLst/>
            <a:gdLst>
              <a:gd name="T0" fmla="*/ 0 w 17"/>
              <a:gd name="T1" fmla="*/ 0 h 1540"/>
              <a:gd name="T2" fmla="*/ 26988 w 17"/>
              <a:gd name="T3" fmla="*/ 2444750 h 1540"/>
              <a:gd name="T4" fmla="*/ 0 60000 65536"/>
              <a:gd name="T5" fmla="*/ 0 60000 65536"/>
              <a:gd name="T6" fmla="*/ 0 w 17"/>
              <a:gd name="T7" fmla="*/ 0 h 1540"/>
              <a:gd name="T8" fmla="*/ 17 w 17"/>
              <a:gd name="T9" fmla="*/ 1540 h 15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" h="1540">
                <a:moveTo>
                  <a:pt x="0" y="0"/>
                </a:moveTo>
                <a:lnTo>
                  <a:pt x="17" y="1540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057" name="Freeform 21"/>
          <p:cNvSpPr>
            <a:spLocks/>
          </p:cNvSpPr>
          <p:nvPr/>
        </p:nvSpPr>
        <p:spPr bwMode="auto">
          <a:xfrm>
            <a:off x="1841500" y="914400"/>
            <a:ext cx="1149350" cy="2489200"/>
          </a:xfrm>
          <a:custGeom>
            <a:avLst/>
            <a:gdLst>
              <a:gd name="T0" fmla="*/ 1149350 w 724"/>
              <a:gd name="T1" fmla="*/ 0 h 1568"/>
              <a:gd name="T2" fmla="*/ 0 w 724"/>
              <a:gd name="T3" fmla="*/ 2489200 h 1568"/>
              <a:gd name="T4" fmla="*/ 0 60000 65536"/>
              <a:gd name="T5" fmla="*/ 0 60000 65536"/>
              <a:gd name="T6" fmla="*/ 0 w 724"/>
              <a:gd name="T7" fmla="*/ 0 h 1568"/>
              <a:gd name="T8" fmla="*/ 724 w 724"/>
              <a:gd name="T9" fmla="*/ 1568 h 15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24" h="1568">
                <a:moveTo>
                  <a:pt x="724" y="0"/>
                </a:moveTo>
                <a:lnTo>
                  <a:pt x="0" y="1568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058" name="Freeform 22"/>
          <p:cNvSpPr>
            <a:spLocks/>
          </p:cNvSpPr>
          <p:nvPr/>
        </p:nvSpPr>
        <p:spPr bwMode="auto">
          <a:xfrm>
            <a:off x="838200" y="3352800"/>
            <a:ext cx="3314700" cy="838200"/>
          </a:xfrm>
          <a:custGeom>
            <a:avLst/>
            <a:gdLst>
              <a:gd name="T0" fmla="*/ 0 w 2088"/>
              <a:gd name="T1" fmla="*/ 838200 h 528"/>
              <a:gd name="T2" fmla="*/ 1028700 w 2088"/>
              <a:gd name="T3" fmla="*/ 50800 h 528"/>
              <a:gd name="T4" fmla="*/ 2209800 w 2088"/>
              <a:gd name="T5" fmla="*/ 0 h 528"/>
              <a:gd name="T6" fmla="*/ 3314700 w 2088"/>
              <a:gd name="T7" fmla="*/ 78740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2088"/>
              <a:gd name="T13" fmla="*/ 0 h 528"/>
              <a:gd name="T14" fmla="*/ 2088 w 2088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88" h="528">
                <a:moveTo>
                  <a:pt x="0" y="528"/>
                </a:moveTo>
                <a:lnTo>
                  <a:pt x="648" y="32"/>
                </a:lnTo>
                <a:lnTo>
                  <a:pt x="1392" y="0"/>
                </a:lnTo>
                <a:lnTo>
                  <a:pt x="2088" y="496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059" name="Freeform 23"/>
          <p:cNvSpPr>
            <a:spLocks/>
          </p:cNvSpPr>
          <p:nvPr/>
        </p:nvSpPr>
        <p:spPr bwMode="auto">
          <a:xfrm>
            <a:off x="2362200" y="914400"/>
            <a:ext cx="647700" cy="3886200"/>
          </a:xfrm>
          <a:custGeom>
            <a:avLst/>
            <a:gdLst>
              <a:gd name="T0" fmla="*/ 647700 w 408"/>
              <a:gd name="T1" fmla="*/ 0 h 2448"/>
              <a:gd name="T2" fmla="*/ 0 w 408"/>
              <a:gd name="T3" fmla="*/ 3886200 h 2448"/>
              <a:gd name="T4" fmla="*/ 0 60000 65536"/>
              <a:gd name="T5" fmla="*/ 0 60000 65536"/>
              <a:gd name="T6" fmla="*/ 0 w 408"/>
              <a:gd name="T7" fmla="*/ 0 h 2448"/>
              <a:gd name="T8" fmla="*/ 408 w 408"/>
              <a:gd name="T9" fmla="*/ 2448 h 244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08" h="2448">
                <a:moveTo>
                  <a:pt x="408" y="0"/>
                </a:moveTo>
                <a:lnTo>
                  <a:pt x="0" y="2448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060" name="Freeform 24"/>
          <p:cNvSpPr>
            <a:spLocks/>
          </p:cNvSpPr>
          <p:nvPr/>
        </p:nvSpPr>
        <p:spPr bwMode="auto">
          <a:xfrm>
            <a:off x="838200" y="4133850"/>
            <a:ext cx="3302000" cy="666750"/>
          </a:xfrm>
          <a:custGeom>
            <a:avLst/>
            <a:gdLst>
              <a:gd name="T0" fmla="*/ 0 w 2080"/>
              <a:gd name="T1" fmla="*/ 57150 h 420"/>
              <a:gd name="T2" fmla="*/ 1524000 w 2080"/>
              <a:gd name="T3" fmla="*/ 666750 h 420"/>
              <a:gd name="T4" fmla="*/ 3302000 w 2080"/>
              <a:gd name="T5" fmla="*/ 0 h 420"/>
              <a:gd name="T6" fmla="*/ 0 60000 65536"/>
              <a:gd name="T7" fmla="*/ 0 60000 65536"/>
              <a:gd name="T8" fmla="*/ 0 60000 65536"/>
              <a:gd name="T9" fmla="*/ 0 w 2080"/>
              <a:gd name="T10" fmla="*/ 0 h 420"/>
              <a:gd name="T11" fmla="*/ 2080 w 2080"/>
              <a:gd name="T12" fmla="*/ 420 h 4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80" h="420">
                <a:moveTo>
                  <a:pt x="0" y="36"/>
                </a:moveTo>
                <a:lnTo>
                  <a:pt x="960" y="420"/>
                </a:lnTo>
                <a:lnTo>
                  <a:pt x="208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061" name="Text Box 25"/>
          <p:cNvSpPr txBox="1">
            <a:spLocks noChangeArrowheads="1"/>
          </p:cNvSpPr>
          <p:nvPr/>
        </p:nvSpPr>
        <p:spPr bwMode="auto">
          <a:xfrm>
            <a:off x="381000" y="3962400"/>
            <a:ext cx="500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smtClean="0">
                <a:solidFill>
                  <a:srgbClr val="000000"/>
                </a:solidFill>
              </a:rPr>
              <a:t>А</a:t>
            </a:r>
            <a:r>
              <a:rPr lang="ru-RU" altLang="ru-RU" sz="2400" baseline="-25000" smtClean="0">
                <a:solidFill>
                  <a:srgbClr val="000000"/>
                </a:solidFill>
              </a:rPr>
              <a:t>1</a:t>
            </a:r>
            <a:endParaRPr lang="ru-RU" altLang="ru-RU" sz="2400" smtClean="0">
              <a:solidFill>
                <a:srgbClr val="000000"/>
              </a:solidFill>
            </a:endParaRPr>
          </a:p>
        </p:txBody>
      </p:sp>
      <p:sp>
        <p:nvSpPr>
          <p:cNvPr id="2062" name="Text Box 26"/>
          <p:cNvSpPr txBox="1">
            <a:spLocks noChangeArrowheads="1"/>
          </p:cNvSpPr>
          <p:nvPr/>
        </p:nvSpPr>
        <p:spPr bwMode="auto">
          <a:xfrm>
            <a:off x="1938338" y="4648200"/>
            <a:ext cx="500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smtClean="0">
                <a:solidFill>
                  <a:srgbClr val="000000"/>
                </a:solidFill>
              </a:rPr>
              <a:t>А</a:t>
            </a:r>
            <a:r>
              <a:rPr lang="ru-RU" altLang="ru-RU" sz="2400" baseline="-25000" smtClean="0">
                <a:solidFill>
                  <a:srgbClr val="000000"/>
                </a:solidFill>
              </a:rPr>
              <a:t>2</a:t>
            </a:r>
            <a:endParaRPr lang="ru-RU" altLang="ru-RU" sz="2400" smtClean="0">
              <a:solidFill>
                <a:srgbClr val="000000"/>
              </a:solidFill>
            </a:endParaRPr>
          </a:p>
        </p:txBody>
      </p:sp>
      <p:sp>
        <p:nvSpPr>
          <p:cNvPr id="2063" name="Text Box 27"/>
          <p:cNvSpPr txBox="1">
            <a:spLocks noChangeArrowheads="1"/>
          </p:cNvSpPr>
          <p:nvPr/>
        </p:nvSpPr>
        <p:spPr bwMode="auto">
          <a:xfrm>
            <a:off x="1447800" y="2971800"/>
            <a:ext cx="511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smtClean="0">
                <a:solidFill>
                  <a:srgbClr val="000000"/>
                </a:solidFill>
              </a:rPr>
              <a:t>А</a:t>
            </a:r>
            <a:r>
              <a:rPr lang="en-US" altLang="ru-RU" sz="2400" b="1" baseline="-25000" smtClean="0">
                <a:solidFill>
                  <a:srgbClr val="000000"/>
                </a:solidFill>
              </a:rPr>
              <a:t>n</a:t>
            </a:r>
            <a:endParaRPr lang="ru-RU" altLang="ru-RU" sz="2400" b="1" smtClean="0">
              <a:solidFill>
                <a:srgbClr val="000000"/>
              </a:solidFill>
            </a:endParaRPr>
          </a:p>
        </p:txBody>
      </p:sp>
      <p:sp>
        <p:nvSpPr>
          <p:cNvPr id="2064" name="Text Box 28"/>
          <p:cNvSpPr txBox="1">
            <a:spLocks noChangeArrowheads="1"/>
          </p:cNvSpPr>
          <p:nvPr/>
        </p:nvSpPr>
        <p:spPr bwMode="auto">
          <a:xfrm>
            <a:off x="2819400" y="381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smtClean="0">
                <a:solidFill>
                  <a:srgbClr val="000000"/>
                </a:solidFill>
              </a:rPr>
              <a:t>Р</a:t>
            </a:r>
          </a:p>
        </p:txBody>
      </p:sp>
      <p:sp>
        <p:nvSpPr>
          <p:cNvPr id="2065" name="Text Box 29"/>
          <p:cNvSpPr txBox="1">
            <a:spLocks noChangeArrowheads="1"/>
          </p:cNvSpPr>
          <p:nvPr/>
        </p:nvSpPr>
        <p:spPr bwMode="auto">
          <a:xfrm>
            <a:off x="3962400" y="4038600"/>
            <a:ext cx="500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smtClean="0">
                <a:solidFill>
                  <a:srgbClr val="000000"/>
                </a:solidFill>
              </a:rPr>
              <a:t>А</a:t>
            </a:r>
            <a:r>
              <a:rPr lang="en-US" altLang="ru-RU" sz="2400" baseline="-25000" smtClean="0">
                <a:solidFill>
                  <a:srgbClr val="000000"/>
                </a:solidFill>
              </a:rPr>
              <a:t>3</a:t>
            </a:r>
            <a:endParaRPr lang="ru-RU" altLang="ru-RU" sz="2400" smtClean="0">
              <a:solidFill>
                <a:srgbClr val="000000"/>
              </a:solidFill>
            </a:endParaRPr>
          </a:p>
        </p:txBody>
      </p:sp>
      <p:graphicFrame>
        <p:nvGraphicFramePr>
          <p:cNvPr id="2050" name="Object 30"/>
          <p:cNvGraphicFramePr>
            <a:graphicFrameLocks noChangeAspect="1"/>
          </p:cNvGraphicFramePr>
          <p:nvPr/>
        </p:nvGraphicFramePr>
        <p:xfrm>
          <a:off x="3905250" y="2559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Формула" r:id="rId3" imgW="114120" imgH="215640" progId="Equation.3">
                  <p:embed/>
                </p:oleObj>
              </mc:Choice>
              <mc:Fallback>
                <p:oleObj name="Формула" r:id="rId3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250" y="2559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6" name="Oval 31"/>
          <p:cNvSpPr>
            <a:spLocks noChangeArrowheads="1"/>
          </p:cNvSpPr>
          <p:nvPr/>
        </p:nvSpPr>
        <p:spPr bwMode="auto">
          <a:xfrm>
            <a:off x="2971800" y="838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2067" name="Freeform 32"/>
          <p:cNvSpPr>
            <a:spLocks/>
          </p:cNvSpPr>
          <p:nvPr/>
        </p:nvSpPr>
        <p:spPr bwMode="auto">
          <a:xfrm>
            <a:off x="838200" y="908050"/>
            <a:ext cx="3308350" cy="3892550"/>
          </a:xfrm>
          <a:custGeom>
            <a:avLst/>
            <a:gdLst>
              <a:gd name="T0" fmla="*/ 0 w 2084"/>
              <a:gd name="T1" fmla="*/ 3282950 h 2452"/>
              <a:gd name="T2" fmla="*/ 1524000 w 2084"/>
              <a:gd name="T3" fmla="*/ 3892550 h 2452"/>
              <a:gd name="T4" fmla="*/ 3308350 w 2084"/>
              <a:gd name="T5" fmla="*/ 3213099 h 2452"/>
              <a:gd name="T6" fmla="*/ 2190750 w 2084"/>
              <a:gd name="T7" fmla="*/ 0 h 2452"/>
              <a:gd name="T8" fmla="*/ 2171700 w 2084"/>
              <a:gd name="T9" fmla="*/ 6350 h 2452"/>
              <a:gd name="T10" fmla="*/ 2146300 w 2084"/>
              <a:gd name="T11" fmla="*/ 0 h 2452"/>
              <a:gd name="T12" fmla="*/ 0 w 2084"/>
              <a:gd name="T13" fmla="*/ 3282950 h 24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84"/>
              <a:gd name="T22" fmla="*/ 0 h 2452"/>
              <a:gd name="T23" fmla="*/ 2084 w 2084"/>
              <a:gd name="T24" fmla="*/ 2452 h 245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84" h="2452">
                <a:moveTo>
                  <a:pt x="0" y="2068"/>
                </a:moveTo>
                <a:lnTo>
                  <a:pt x="960" y="2452"/>
                </a:lnTo>
                <a:lnTo>
                  <a:pt x="2084" y="2024"/>
                </a:lnTo>
                <a:lnTo>
                  <a:pt x="1380" y="0"/>
                </a:lnTo>
                <a:lnTo>
                  <a:pt x="1368" y="4"/>
                </a:lnTo>
                <a:lnTo>
                  <a:pt x="1352" y="0"/>
                </a:lnTo>
                <a:lnTo>
                  <a:pt x="0" y="2068"/>
                </a:lnTo>
                <a:close/>
              </a:path>
            </a:pathLst>
          </a:custGeom>
          <a:solidFill>
            <a:srgbClr val="33CCFF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2819400" y="838200"/>
            <a:ext cx="404813" cy="3429000"/>
            <a:chOff x="2160" y="1008"/>
            <a:chExt cx="255" cy="2160"/>
          </a:xfrm>
        </p:grpSpPr>
        <p:grpSp>
          <p:nvGrpSpPr>
            <p:cNvPr id="2080" name="Group 34"/>
            <p:cNvGrpSpPr>
              <a:grpSpLocks/>
            </p:cNvGrpSpPr>
            <p:nvPr/>
          </p:nvGrpSpPr>
          <p:grpSpPr bwMode="auto">
            <a:xfrm>
              <a:off x="2208" y="1008"/>
              <a:ext cx="96" cy="1920"/>
              <a:chOff x="1200" y="1680"/>
              <a:chExt cx="96" cy="1920"/>
            </a:xfrm>
          </p:grpSpPr>
          <p:sp>
            <p:nvSpPr>
              <p:cNvPr id="2082" name="Freeform 35"/>
              <p:cNvSpPr>
                <a:spLocks/>
              </p:cNvSpPr>
              <p:nvPr/>
            </p:nvSpPr>
            <p:spPr bwMode="auto">
              <a:xfrm>
                <a:off x="1224" y="1729"/>
                <a:ext cx="48" cy="1807"/>
              </a:xfrm>
              <a:custGeom>
                <a:avLst/>
                <a:gdLst>
                  <a:gd name="T0" fmla="*/ 48 w 48"/>
                  <a:gd name="T1" fmla="*/ 0 h 1760"/>
                  <a:gd name="T2" fmla="*/ 0 w 48"/>
                  <a:gd name="T3" fmla="*/ 1807 h 1760"/>
                  <a:gd name="T4" fmla="*/ 0 60000 65536"/>
                  <a:gd name="T5" fmla="*/ 0 60000 65536"/>
                  <a:gd name="T6" fmla="*/ 0 w 48"/>
                  <a:gd name="T7" fmla="*/ 0 h 1760"/>
                  <a:gd name="T8" fmla="*/ 48 w 48"/>
                  <a:gd name="T9" fmla="*/ 1760 h 176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8" h="1760">
                    <a:moveTo>
                      <a:pt x="48" y="0"/>
                    </a:moveTo>
                    <a:lnTo>
                      <a:pt x="0" y="1760"/>
                    </a:lnTo>
                  </a:path>
                </a:pathLst>
              </a:custGeom>
              <a:noFill/>
              <a:ln w="19050" cap="flat" cmpd="sng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83" name="Oval 36"/>
              <p:cNvSpPr>
                <a:spLocks noChangeArrowheads="1"/>
              </p:cNvSpPr>
              <p:nvPr/>
            </p:nvSpPr>
            <p:spPr bwMode="auto">
              <a:xfrm>
                <a:off x="1248" y="1680"/>
                <a:ext cx="48" cy="4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84" name="Oval 37"/>
              <p:cNvSpPr>
                <a:spLocks noChangeArrowheads="1"/>
              </p:cNvSpPr>
              <p:nvPr/>
            </p:nvSpPr>
            <p:spPr bwMode="auto">
              <a:xfrm>
                <a:off x="1200" y="3551"/>
                <a:ext cx="48" cy="4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081" name="Text Box 38"/>
            <p:cNvSpPr txBox="1">
              <a:spLocks noChangeArrowheads="1"/>
            </p:cNvSpPr>
            <p:nvPr/>
          </p:nvSpPr>
          <p:spPr bwMode="auto">
            <a:xfrm>
              <a:off x="2160" y="2880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400" smtClean="0">
                  <a:solidFill>
                    <a:srgbClr val="000000"/>
                  </a:solidFill>
                </a:rPr>
                <a:t>Н</a:t>
              </a:r>
            </a:p>
          </p:txBody>
        </p:sp>
      </p:grpSp>
      <p:sp>
        <p:nvSpPr>
          <p:cNvPr id="2069" name="Freeform 45"/>
          <p:cNvSpPr>
            <a:spLocks/>
          </p:cNvSpPr>
          <p:nvPr/>
        </p:nvSpPr>
        <p:spPr bwMode="auto">
          <a:xfrm>
            <a:off x="4267200" y="2105025"/>
            <a:ext cx="4191000" cy="4067175"/>
          </a:xfrm>
          <a:custGeom>
            <a:avLst/>
            <a:gdLst>
              <a:gd name="T0" fmla="*/ 0 w 2640"/>
              <a:gd name="T1" fmla="*/ 3305175 h 2562"/>
              <a:gd name="T2" fmla="*/ 1371600 w 2640"/>
              <a:gd name="T3" fmla="*/ 4067175 h 2562"/>
              <a:gd name="T4" fmla="*/ 3200400 w 2640"/>
              <a:gd name="T5" fmla="*/ 3990975 h 2562"/>
              <a:gd name="T6" fmla="*/ 4191000 w 2640"/>
              <a:gd name="T7" fmla="*/ 3152775 h 2562"/>
              <a:gd name="T8" fmla="*/ 1914525 w 2640"/>
              <a:gd name="T9" fmla="*/ 0 h 2562"/>
              <a:gd name="T10" fmla="*/ 0 w 2640"/>
              <a:gd name="T11" fmla="*/ 3305175 h 256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640"/>
              <a:gd name="T19" fmla="*/ 0 h 2562"/>
              <a:gd name="T20" fmla="*/ 2640 w 2640"/>
              <a:gd name="T21" fmla="*/ 2562 h 256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640" h="2562">
                <a:moveTo>
                  <a:pt x="0" y="2082"/>
                </a:moveTo>
                <a:lnTo>
                  <a:pt x="864" y="2562"/>
                </a:lnTo>
                <a:lnTo>
                  <a:pt x="2016" y="2514"/>
                </a:lnTo>
                <a:lnTo>
                  <a:pt x="2640" y="1986"/>
                </a:lnTo>
                <a:lnTo>
                  <a:pt x="1206" y="0"/>
                </a:lnTo>
                <a:lnTo>
                  <a:pt x="0" y="2082"/>
                </a:lnTo>
                <a:close/>
              </a:path>
            </a:pathLst>
          </a:custGeom>
          <a:solidFill>
            <a:srgbClr val="00CC99">
              <a:alpha val="3019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070" name="Freeform 47"/>
          <p:cNvSpPr>
            <a:spLocks/>
          </p:cNvSpPr>
          <p:nvPr/>
        </p:nvSpPr>
        <p:spPr bwMode="auto">
          <a:xfrm>
            <a:off x="5638800" y="2133600"/>
            <a:ext cx="1828800" cy="4038600"/>
          </a:xfrm>
          <a:custGeom>
            <a:avLst/>
            <a:gdLst>
              <a:gd name="T0" fmla="*/ 0 w 1152"/>
              <a:gd name="T1" fmla="*/ 4038600 h 2544"/>
              <a:gd name="T2" fmla="*/ 552450 w 1152"/>
              <a:gd name="T3" fmla="*/ 0 h 2544"/>
              <a:gd name="T4" fmla="*/ 1828800 w 1152"/>
              <a:gd name="T5" fmla="*/ 3962400 h 2544"/>
              <a:gd name="T6" fmla="*/ 0 60000 65536"/>
              <a:gd name="T7" fmla="*/ 0 60000 65536"/>
              <a:gd name="T8" fmla="*/ 0 60000 65536"/>
              <a:gd name="T9" fmla="*/ 0 w 1152"/>
              <a:gd name="T10" fmla="*/ 0 h 2544"/>
              <a:gd name="T11" fmla="*/ 1152 w 1152"/>
              <a:gd name="T12" fmla="*/ 2544 h 25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2" h="2544">
                <a:moveTo>
                  <a:pt x="0" y="2544"/>
                </a:moveTo>
                <a:lnTo>
                  <a:pt x="348" y="0"/>
                </a:lnTo>
                <a:lnTo>
                  <a:pt x="1152" y="2496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071" name="Freeform 48"/>
          <p:cNvSpPr>
            <a:spLocks/>
          </p:cNvSpPr>
          <p:nvPr/>
        </p:nvSpPr>
        <p:spPr bwMode="auto">
          <a:xfrm>
            <a:off x="4267200" y="4826000"/>
            <a:ext cx="4191000" cy="584200"/>
          </a:xfrm>
          <a:custGeom>
            <a:avLst/>
            <a:gdLst>
              <a:gd name="T0" fmla="*/ 0 w 2640"/>
              <a:gd name="T1" fmla="*/ 584200 h 368"/>
              <a:gd name="T2" fmla="*/ 965200 w 2640"/>
              <a:gd name="T3" fmla="*/ 25400 h 368"/>
              <a:gd name="T4" fmla="*/ 2565400 w 2640"/>
              <a:gd name="T5" fmla="*/ 0 h 368"/>
              <a:gd name="T6" fmla="*/ 4191000 w 2640"/>
              <a:gd name="T7" fmla="*/ 431800 h 368"/>
              <a:gd name="T8" fmla="*/ 0 60000 65536"/>
              <a:gd name="T9" fmla="*/ 0 60000 65536"/>
              <a:gd name="T10" fmla="*/ 0 60000 65536"/>
              <a:gd name="T11" fmla="*/ 0 60000 65536"/>
              <a:gd name="T12" fmla="*/ 0 w 2640"/>
              <a:gd name="T13" fmla="*/ 0 h 368"/>
              <a:gd name="T14" fmla="*/ 2640 w 2640"/>
              <a:gd name="T15" fmla="*/ 368 h 3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40" h="368">
                <a:moveTo>
                  <a:pt x="0" y="368"/>
                </a:moveTo>
                <a:lnTo>
                  <a:pt x="608" y="16"/>
                </a:lnTo>
                <a:lnTo>
                  <a:pt x="1616" y="0"/>
                </a:lnTo>
                <a:lnTo>
                  <a:pt x="2640" y="272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072" name="Freeform 49"/>
          <p:cNvSpPr>
            <a:spLocks/>
          </p:cNvSpPr>
          <p:nvPr/>
        </p:nvSpPr>
        <p:spPr bwMode="auto">
          <a:xfrm>
            <a:off x="5232400" y="2095500"/>
            <a:ext cx="1625600" cy="2755900"/>
          </a:xfrm>
          <a:custGeom>
            <a:avLst/>
            <a:gdLst>
              <a:gd name="T0" fmla="*/ 0 w 1024"/>
              <a:gd name="T1" fmla="*/ 2755900 h 1736"/>
              <a:gd name="T2" fmla="*/ 949325 w 1024"/>
              <a:gd name="T3" fmla="*/ 0 h 1736"/>
              <a:gd name="T4" fmla="*/ 1625600 w 1024"/>
              <a:gd name="T5" fmla="*/ 2705100 h 1736"/>
              <a:gd name="T6" fmla="*/ 0 60000 65536"/>
              <a:gd name="T7" fmla="*/ 0 60000 65536"/>
              <a:gd name="T8" fmla="*/ 0 60000 65536"/>
              <a:gd name="T9" fmla="*/ 0 w 1024"/>
              <a:gd name="T10" fmla="*/ 0 h 1736"/>
              <a:gd name="T11" fmla="*/ 1024 w 1024"/>
              <a:gd name="T12" fmla="*/ 1736 h 17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4" h="1736">
                <a:moveTo>
                  <a:pt x="0" y="1736"/>
                </a:moveTo>
                <a:lnTo>
                  <a:pt x="598" y="0"/>
                </a:lnTo>
                <a:lnTo>
                  <a:pt x="1024" y="1704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5995988" y="2057400"/>
            <a:ext cx="404812" cy="3654425"/>
            <a:chOff x="2160" y="1008"/>
            <a:chExt cx="255" cy="2140"/>
          </a:xfrm>
        </p:grpSpPr>
        <p:grpSp>
          <p:nvGrpSpPr>
            <p:cNvPr id="2075" name="Group 51"/>
            <p:cNvGrpSpPr>
              <a:grpSpLocks/>
            </p:cNvGrpSpPr>
            <p:nvPr/>
          </p:nvGrpSpPr>
          <p:grpSpPr bwMode="auto">
            <a:xfrm>
              <a:off x="2208" y="1008"/>
              <a:ext cx="96" cy="1920"/>
              <a:chOff x="1200" y="1680"/>
              <a:chExt cx="96" cy="1920"/>
            </a:xfrm>
          </p:grpSpPr>
          <p:sp>
            <p:nvSpPr>
              <p:cNvPr id="2077" name="Freeform 52"/>
              <p:cNvSpPr>
                <a:spLocks/>
              </p:cNvSpPr>
              <p:nvPr/>
            </p:nvSpPr>
            <p:spPr bwMode="auto">
              <a:xfrm>
                <a:off x="1224" y="1729"/>
                <a:ext cx="48" cy="1807"/>
              </a:xfrm>
              <a:custGeom>
                <a:avLst/>
                <a:gdLst>
                  <a:gd name="T0" fmla="*/ 48 w 48"/>
                  <a:gd name="T1" fmla="*/ 0 h 1760"/>
                  <a:gd name="T2" fmla="*/ 0 w 48"/>
                  <a:gd name="T3" fmla="*/ 1807 h 1760"/>
                  <a:gd name="T4" fmla="*/ 0 60000 65536"/>
                  <a:gd name="T5" fmla="*/ 0 60000 65536"/>
                  <a:gd name="T6" fmla="*/ 0 w 48"/>
                  <a:gd name="T7" fmla="*/ 0 h 1760"/>
                  <a:gd name="T8" fmla="*/ 48 w 48"/>
                  <a:gd name="T9" fmla="*/ 1760 h 176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8" h="1760">
                    <a:moveTo>
                      <a:pt x="48" y="0"/>
                    </a:moveTo>
                    <a:lnTo>
                      <a:pt x="0" y="1760"/>
                    </a:lnTo>
                  </a:path>
                </a:pathLst>
              </a:custGeom>
              <a:noFill/>
              <a:ln w="19050" cap="flat" cmpd="sng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78" name="Oval 53"/>
              <p:cNvSpPr>
                <a:spLocks noChangeArrowheads="1"/>
              </p:cNvSpPr>
              <p:nvPr/>
            </p:nvSpPr>
            <p:spPr bwMode="auto">
              <a:xfrm>
                <a:off x="1248" y="1680"/>
                <a:ext cx="48" cy="4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79" name="Oval 54"/>
              <p:cNvSpPr>
                <a:spLocks noChangeArrowheads="1"/>
              </p:cNvSpPr>
              <p:nvPr/>
            </p:nvSpPr>
            <p:spPr bwMode="auto">
              <a:xfrm>
                <a:off x="1200" y="3551"/>
                <a:ext cx="48" cy="4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076" name="Text Box 55"/>
            <p:cNvSpPr txBox="1">
              <a:spLocks noChangeArrowheads="1"/>
            </p:cNvSpPr>
            <p:nvPr/>
          </p:nvSpPr>
          <p:spPr bwMode="auto">
            <a:xfrm>
              <a:off x="2160" y="2880"/>
              <a:ext cx="255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400" smtClean="0">
                  <a:solidFill>
                    <a:srgbClr val="000000"/>
                  </a:solidFill>
                </a:rPr>
                <a:t>Н</a:t>
              </a:r>
            </a:p>
          </p:txBody>
        </p:sp>
      </p:grpSp>
      <p:sp>
        <p:nvSpPr>
          <p:cNvPr id="531512" name="Text Box 56"/>
          <p:cNvSpPr txBox="1">
            <a:spLocks noChangeArrowheads="1"/>
          </p:cNvSpPr>
          <p:nvPr/>
        </p:nvSpPr>
        <p:spPr bwMode="auto">
          <a:xfrm>
            <a:off x="5562600" y="685800"/>
            <a:ext cx="2743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>
                <a:solidFill>
                  <a:srgbClr val="000000"/>
                </a:solidFill>
              </a:rPr>
              <a:t>Шестиугольная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>
                <a:solidFill>
                  <a:srgbClr val="000000"/>
                </a:solidFill>
              </a:rPr>
              <a:t>пирамида</a:t>
            </a:r>
            <a:endParaRPr lang="ru-RU" sz="2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32013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reeform 25"/>
          <p:cNvSpPr>
            <a:spLocks/>
          </p:cNvSpPr>
          <p:nvPr/>
        </p:nvSpPr>
        <p:spPr bwMode="auto">
          <a:xfrm>
            <a:off x="3962400" y="2095500"/>
            <a:ext cx="4292600" cy="4216400"/>
          </a:xfrm>
          <a:custGeom>
            <a:avLst/>
            <a:gdLst>
              <a:gd name="T0" fmla="*/ 0 w 2704"/>
              <a:gd name="T1" fmla="*/ 3378200 h 2656"/>
              <a:gd name="T2" fmla="*/ 1168400 w 2704"/>
              <a:gd name="T3" fmla="*/ 4216400 h 2656"/>
              <a:gd name="T4" fmla="*/ 3200400 w 2704"/>
              <a:gd name="T5" fmla="*/ 4191000 h 2656"/>
              <a:gd name="T6" fmla="*/ 4292600 w 2704"/>
              <a:gd name="T7" fmla="*/ 3479800 h 2656"/>
              <a:gd name="T8" fmla="*/ 2209800 w 2704"/>
              <a:gd name="T9" fmla="*/ 0 h 2656"/>
              <a:gd name="T10" fmla="*/ 0 w 2704"/>
              <a:gd name="T11" fmla="*/ 3378200 h 26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704"/>
              <a:gd name="T19" fmla="*/ 0 h 2656"/>
              <a:gd name="T20" fmla="*/ 2704 w 2704"/>
              <a:gd name="T21" fmla="*/ 2656 h 265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704" h="2656">
                <a:moveTo>
                  <a:pt x="0" y="2128"/>
                </a:moveTo>
                <a:lnTo>
                  <a:pt x="736" y="2656"/>
                </a:lnTo>
                <a:lnTo>
                  <a:pt x="2016" y="2640"/>
                </a:lnTo>
                <a:lnTo>
                  <a:pt x="2704" y="2192"/>
                </a:lnTo>
                <a:lnTo>
                  <a:pt x="1392" y="0"/>
                </a:lnTo>
                <a:lnTo>
                  <a:pt x="0" y="2128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solidFill>
              <a:schemeClr val="tx2"/>
            </a:solidFill>
            <a:round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43" name="Freeform 26"/>
          <p:cNvSpPr>
            <a:spLocks/>
          </p:cNvSpPr>
          <p:nvPr/>
        </p:nvSpPr>
        <p:spPr bwMode="auto">
          <a:xfrm>
            <a:off x="5130800" y="2124075"/>
            <a:ext cx="2057400" cy="4187825"/>
          </a:xfrm>
          <a:custGeom>
            <a:avLst/>
            <a:gdLst>
              <a:gd name="T0" fmla="*/ 0 w 1296"/>
              <a:gd name="T1" fmla="*/ 4187825 h 2638"/>
              <a:gd name="T2" fmla="*/ 1041400 w 1296"/>
              <a:gd name="T3" fmla="*/ 0 h 2638"/>
              <a:gd name="T4" fmla="*/ 2057400 w 1296"/>
              <a:gd name="T5" fmla="*/ 4162425 h 2638"/>
              <a:gd name="T6" fmla="*/ 0 60000 65536"/>
              <a:gd name="T7" fmla="*/ 0 60000 65536"/>
              <a:gd name="T8" fmla="*/ 0 60000 65536"/>
              <a:gd name="T9" fmla="*/ 0 w 1296"/>
              <a:gd name="T10" fmla="*/ 0 h 2638"/>
              <a:gd name="T11" fmla="*/ 1296 w 1296"/>
              <a:gd name="T12" fmla="*/ 2638 h 26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6" h="2638">
                <a:moveTo>
                  <a:pt x="0" y="2638"/>
                </a:moveTo>
                <a:lnTo>
                  <a:pt x="656" y="0"/>
                </a:lnTo>
                <a:lnTo>
                  <a:pt x="1296" y="2622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44" name="Freeform 27"/>
          <p:cNvSpPr>
            <a:spLocks/>
          </p:cNvSpPr>
          <p:nvPr/>
        </p:nvSpPr>
        <p:spPr bwMode="auto">
          <a:xfrm>
            <a:off x="3987800" y="4813300"/>
            <a:ext cx="4267200" cy="762000"/>
          </a:xfrm>
          <a:custGeom>
            <a:avLst/>
            <a:gdLst>
              <a:gd name="T0" fmla="*/ 0 w 2688"/>
              <a:gd name="T1" fmla="*/ 635000 h 480"/>
              <a:gd name="T2" fmla="*/ 1270000 w 2688"/>
              <a:gd name="T3" fmla="*/ 0 h 480"/>
              <a:gd name="T4" fmla="*/ 3124200 w 2688"/>
              <a:gd name="T5" fmla="*/ 0 h 480"/>
              <a:gd name="T6" fmla="*/ 4267200 w 2688"/>
              <a:gd name="T7" fmla="*/ 762000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2688"/>
              <a:gd name="T13" fmla="*/ 0 h 480"/>
              <a:gd name="T14" fmla="*/ 2688 w 2688"/>
              <a:gd name="T15" fmla="*/ 480 h 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88" h="480">
                <a:moveTo>
                  <a:pt x="0" y="400"/>
                </a:moveTo>
                <a:lnTo>
                  <a:pt x="800" y="0"/>
                </a:lnTo>
                <a:lnTo>
                  <a:pt x="1968" y="0"/>
                </a:lnTo>
                <a:lnTo>
                  <a:pt x="2688" y="480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45" name="Freeform 28"/>
          <p:cNvSpPr>
            <a:spLocks/>
          </p:cNvSpPr>
          <p:nvPr/>
        </p:nvSpPr>
        <p:spPr bwMode="auto">
          <a:xfrm>
            <a:off x="5232400" y="2095500"/>
            <a:ext cx="1778000" cy="2755900"/>
          </a:xfrm>
          <a:custGeom>
            <a:avLst/>
            <a:gdLst>
              <a:gd name="T0" fmla="*/ 0 w 1120"/>
              <a:gd name="T1" fmla="*/ 2755900 h 1736"/>
              <a:gd name="T2" fmla="*/ 949325 w 1120"/>
              <a:gd name="T3" fmla="*/ 0 h 1736"/>
              <a:gd name="T4" fmla="*/ 1778000 w 1120"/>
              <a:gd name="T5" fmla="*/ 2692400 h 1736"/>
              <a:gd name="T6" fmla="*/ 0 60000 65536"/>
              <a:gd name="T7" fmla="*/ 0 60000 65536"/>
              <a:gd name="T8" fmla="*/ 0 60000 65536"/>
              <a:gd name="T9" fmla="*/ 0 w 1120"/>
              <a:gd name="T10" fmla="*/ 0 h 1736"/>
              <a:gd name="T11" fmla="*/ 1120 w 1120"/>
              <a:gd name="T12" fmla="*/ 1736 h 17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0" h="1736">
                <a:moveTo>
                  <a:pt x="0" y="1736"/>
                </a:moveTo>
                <a:lnTo>
                  <a:pt x="598" y="0"/>
                </a:lnTo>
                <a:lnTo>
                  <a:pt x="1120" y="1696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5943600" y="2057400"/>
            <a:ext cx="404813" cy="3856038"/>
            <a:chOff x="2160" y="1008"/>
            <a:chExt cx="215" cy="2123"/>
          </a:xfrm>
        </p:grpSpPr>
        <p:grpSp>
          <p:nvGrpSpPr>
            <p:cNvPr id="10250" name="Group 30"/>
            <p:cNvGrpSpPr>
              <a:grpSpLocks/>
            </p:cNvGrpSpPr>
            <p:nvPr/>
          </p:nvGrpSpPr>
          <p:grpSpPr bwMode="auto">
            <a:xfrm>
              <a:off x="2208" y="1008"/>
              <a:ext cx="96" cy="1920"/>
              <a:chOff x="1200" y="1680"/>
              <a:chExt cx="96" cy="1920"/>
            </a:xfrm>
          </p:grpSpPr>
          <p:sp>
            <p:nvSpPr>
              <p:cNvPr id="10252" name="Freeform 31"/>
              <p:cNvSpPr>
                <a:spLocks/>
              </p:cNvSpPr>
              <p:nvPr/>
            </p:nvSpPr>
            <p:spPr bwMode="auto">
              <a:xfrm>
                <a:off x="1224" y="1729"/>
                <a:ext cx="48" cy="1807"/>
              </a:xfrm>
              <a:custGeom>
                <a:avLst/>
                <a:gdLst>
                  <a:gd name="T0" fmla="*/ 48 w 48"/>
                  <a:gd name="T1" fmla="*/ 0 h 1760"/>
                  <a:gd name="T2" fmla="*/ 0 w 48"/>
                  <a:gd name="T3" fmla="*/ 1807 h 1760"/>
                  <a:gd name="T4" fmla="*/ 0 60000 65536"/>
                  <a:gd name="T5" fmla="*/ 0 60000 65536"/>
                  <a:gd name="T6" fmla="*/ 0 w 48"/>
                  <a:gd name="T7" fmla="*/ 0 h 1760"/>
                  <a:gd name="T8" fmla="*/ 48 w 48"/>
                  <a:gd name="T9" fmla="*/ 1760 h 176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8" h="1760">
                    <a:moveTo>
                      <a:pt x="48" y="0"/>
                    </a:moveTo>
                    <a:lnTo>
                      <a:pt x="0" y="1760"/>
                    </a:lnTo>
                  </a:path>
                </a:pathLst>
              </a:custGeom>
              <a:noFill/>
              <a:ln w="19050" cap="flat" cmpd="sng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53" name="Oval 32"/>
              <p:cNvSpPr>
                <a:spLocks noChangeArrowheads="1"/>
              </p:cNvSpPr>
              <p:nvPr/>
            </p:nvSpPr>
            <p:spPr bwMode="auto">
              <a:xfrm>
                <a:off x="1248" y="1680"/>
                <a:ext cx="48" cy="4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54" name="Oval 33"/>
              <p:cNvSpPr>
                <a:spLocks noChangeArrowheads="1"/>
              </p:cNvSpPr>
              <p:nvPr/>
            </p:nvSpPr>
            <p:spPr bwMode="auto">
              <a:xfrm>
                <a:off x="1200" y="3551"/>
                <a:ext cx="48" cy="4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251" name="Text Box 34"/>
            <p:cNvSpPr txBox="1">
              <a:spLocks noChangeArrowheads="1"/>
            </p:cNvSpPr>
            <p:nvPr/>
          </p:nvSpPr>
          <p:spPr bwMode="auto">
            <a:xfrm>
              <a:off x="2160" y="2880"/>
              <a:ext cx="215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400" smtClean="0">
                  <a:solidFill>
                    <a:srgbClr val="000000"/>
                  </a:solidFill>
                </a:rPr>
                <a:t>Н</a:t>
              </a:r>
            </a:p>
          </p:txBody>
        </p:sp>
      </p:grpSp>
      <p:sp>
        <p:nvSpPr>
          <p:cNvPr id="532515" name="Text Box 35"/>
          <p:cNvSpPr txBox="1">
            <a:spLocks noChangeArrowheads="1"/>
          </p:cNvSpPr>
          <p:nvPr/>
        </p:nvSpPr>
        <p:spPr bwMode="auto">
          <a:xfrm>
            <a:off x="76200" y="76200"/>
            <a:ext cx="9067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>
                <a:solidFill>
                  <a:srgbClr val="000000"/>
                </a:solidFill>
              </a:rPr>
              <a:t>Пирамида называется </a:t>
            </a:r>
            <a:r>
              <a:rPr lang="ru-RU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правильной</a:t>
            </a:r>
            <a:r>
              <a:rPr lang="ru-RU" sz="2400">
                <a:solidFill>
                  <a:srgbClr val="000000"/>
                </a:solidFill>
              </a:rPr>
              <a:t>, если ее основание- правильный многоугольник, а отрезок, соединяющий вершину с центром основания, является ее высотой.</a:t>
            </a:r>
            <a:endParaRPr lang="ru-RU" sz="2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32517" name="Text Box 37"/>
          <p:cNvSpPr txBox="1">
            <a:spLocks noChangeArrowheads="1"/>
          </p:cNvSpPr>
          <p:nvPr/>
        </p:nvSpPr>
        <p:spPr bwMode="auto">
          <a:xfrm>
            <a:off x="76200" y="1295400"/>
            <a:ext cx="88882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smtClean="0">
                <a:solidFill>
                  <a:srgbClr val="000000"/>
                </a:solidFill>
              </a:rPr>
              <a:t>Центром правильного многоугольника называется центр вписанной (или описанной около него окружности).</a:t>
            </a:r>
          </a:p>
        </p:txBody>
      </p:sp>
      <p:sp>
        <p:nvSpPr>
          <p:cNvPr id="10249" name="Oval 38"/>
          <p:cNvSpPr>
            <a:spLocks noChangeArrowheads="1"/>
          </p:cNvSpPr>
          <p:nvPr/>
        </p:nvSpPr>
        <p:spPr bwMode="auto">
          <a:xfrm>
            <a:off x="3962400" y="4724400"/>
            <a:ext cx="4267200" cy="1676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7" y="4724400"/>
            <a:ext cx="2664296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Центр многоугольника</a:t>
            </a:r>
            <a:endParaRPr lang="ru-RU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2858242" y="5105400"/>
            <a:ext cx="3175735" cy="3948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34144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2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7" grpId="0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reeform 3"/>
          <p:cNvSpPr>
            <a:spLocks/>
          </p:cNvSpPr>
          <p:nvPr/>
        </p:nvSpPr>
        <p:spPr bwMode="auto">
          <a:xfrm>
            <a:off x="5130800" y="2124075"/>
            <a:ext cx="2057400" cy="4187825"/>
          </a:xfrm>
          <a:custGeom>
            <a:avLst/>
            <a:gdLst>
              <a:gd name="T0" fmla="*/ 0 w 1296"/>
              <a:gd name="T1" fmla="*/ 4187825 h 2638"/>
              <a:gd name="T2" fmla="*/ 1041400 w 1296"/>
              <a:gd name="T3" fmla="*/ 0 h 2638"/>
              <a:gd name="T4" fmla="*/ 2057400 w 1296"/>
              <a:gd name="T5" fmla="*/ 4162425 h 2638"/>
              <a:gd name="T6" fmla="*/ 0 60000 65536"/>
              <a:gd name="T7" fmla="*/ 0 60000 65536"/>
              <a:gd name="T8" fmla="*/ 0 60000 65536"/>
              <a:gd name="T9" fmla="*/ 0 w 1296"/>
              <a:gd name="T10" fmla="*/ 0 h 2638"/>
              <a:gd name="T11" fmla="*/ 1296 w 1296"/>
              <a:gd name="T12" fmla="*/ 2638 h 26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6" h="2638">
                <a:moveTo>
                  <a:pt x="0" y="2638"/>
                </a:moveTo>
                <a:lnTo>
                  <a:pt x="656" y="0"/>
                </a:lnTo>
                <a:lnTo>
                  <a:pt x="1296" y="2622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1267" name="Freeform 4"/>
          <p:cNvSpPr>
            <a:spLocks/>
          </p:cNvSpPr>
          <p:nvPr/>
        </p:nvSpPr>
        <p:spPr bwMode="auto">
          <a:xfrm>
            <a:off x="3987800" y="4813300"/>
            <a:ext cx="4267200" cy="762000"/>
          </a:xfrm>
          <a:custGeom>
            <a:avLst/>
            <a:gdLst>
              <a:gd name="T0" fmla="*/ 0 w 2688"/>
              <a:gd name="T1" fmla="*/ 635000 h 480"/>
              <a:gd name="T2" fmla="*/ 1270000 w 2688"/>
              <a:gd name="T3" fmla="*/ 0 h 480"/>
              <a:gd name="T4" fmla="*/ 3073400 w 2688"/>
              <a:gd name="T5" fmla="*/ 0 h 480"/>
              <a:gd name="T6" fmla="*/ 4267200 w 2688"/>
              <a:gd name="T7" fmla="*/ 762000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2688"/>
              <a:gd name="T13" fmla="*/ 0 h 480"/>
              <a:gd name="T14" fmla="*/ 2688 w 2688"/>
              <a:gd name="T15" fmla="*/ 480 h 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88" h="480">
                <a:moveTo>
                  <a:pt x="0" y="400"/>
                </a:moveTo>
                <a:lnTo>
                  <a:pt x="800" y="0"/>
                </a:lnTo>
                <a:lnTo>
                  <a:pt x="1936" y="0"/>
                </a:lnTo>
                <a:lnTo>
                  <a:pt x="2688" y="480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1268" name="Freeform 5"/>
          <p:cNvSpPr>
            <a:spLocks/>
          </p:cNvSpPr>
          <p:nvPr/>
        </p:nvSpPr>
        <p:spPr bwMode="auto">
          <a:xfrm>
            <a:off x="5232400" y="2095500"/>
            <a:ext cx="1828800" cy="2755900"/>
          </a:xfrm>
          <a:custGeom>
            <a:avLst/>
            <a:gdLst>
              <a:gd name="T0" fmla="*/ 0 w 1152"/>
              <a:gd name="T1" fmla="*/ 2755900 h 1736"/>
              <a:gd name="T2" fmla="*/ 949325 w 1152"/>
              <a:gd name="T3" fmla="*/ 0 h 1736"/>
              <a:gd name="T4" fmla="*/ 1828800 w 1152"/>
              <a:gd name="T5" fmla="*/ 2717800 h 1736"/>
              <a:gd name="T6" fmla="*/ 0 60000 65536"/>
              <a:gd name="T7" fmla="*/ 0 60000 65536"/>
              <a:gd name="T8" fmla="*/ 0 60000 65536"/>
              <a:gd name="T9" fmla="*/ 0 w 1152"/>
              <a:gd name="T10" fmla="*/ 0 h 1736"/>
              <a:gd name="T11" fmla="*/ 1152 w 1152"/>
              <a:gd name="T12" fmla="*/ 1736 h 17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2" h="1736">
                <a:moveTo>
                  <a:pt x="0" y="1736"/>
                </a:moveTo>
                <a:lnTo>
                  <a:pt x="598" y="0"/>
                </a:lnTo>
                <a:lnTo>
                  <a:pt x="1152" y="1712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33516" name="Text Box 12"/>
          <p:cNvSpPr txBox="1">
            <a:spLocks noChangeArrowheads="1"/>
          </p:cNvSpPr>
          <p:nvPr/>
        </p:nvSpPr>
        <p:spPr bwMode="auto">
          <a:xfrm>
            <a:off x="76200" y="76200"/>
            <a:ext cx="9067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все боковые ребра правильной пирамиды равны, а боковые грани являются равными равнобедренными треугольниками.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33518" name="Oval 14"/>
          <p:cNvSpPr>
            <a:spLocks noChangeArrowheads="1"/>
          </p:cNvSpPr>
          <p:nvPr/>
        </p:nvSpPr>
        <p:spPr bwMode="auto">
          <a:xfrm>
            <a:off x="3962400" y="4724400"/>
            <a:ext cx="4267200" cy="1676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6096000" y="2133600"/>
            <a:ext cx="1066800" cy="4114800"/>
            <a:chOff x="3840" y="1344"/>
            <a:chExt cx="672" cy="2592"/>
          </a:xfrm>
        </p:grpSpPr>
        <p:sp>
          <p:nvSpPr>
            <p:cNvPr id="11302" name="Line 15"/>
            <p:cNvSpPr>
              <a:spLocks noChangeShapeType="1"/>
            </p:cNvSpPr>
            <p:nvPr/>
          </p:nvSpPr>
          <p:spPr bwMode="auto">
            <a:xfrm flipH="1" flipV="1">
              <a:off x="3840" y="3456"/>
              <a:ext cx="672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1303" name="Freeform 16"/>
            <p:cNvSpPr>
              <a:spLocks/>
            </p:cNvSpPr>
            <p:nvPr/>
          </p:nvSpPr>
          <p:spPr bwMode="auto">
            <a:xfrm>
              <a:off x="3840" y="1344"/>
              <a:ext cx="672" cy="2592"/>
            </a:xfrm>
            <a:custGeom>
              <a:avLst/>
              <a:gdLst>
                <a:gd name="T0" fmla="*/ 672 w 672"/>
                <a:gd name="T1" fmla="*/ 2592 h 2592"/>
                <a:gd name="T2" fmla="*/ 48 w 672"/>
                <a:gd name="T3" fmla="*/ 0 h 2592"/>
                <a:gd name="T4" fmla="*/ 0 w 672"/>
                <a:gd name="T5" fmla="*/ 2112 h 2592"/>
                <a:gd name="T6" fmla="*/ 672 w 672"/>
                <a:gd name="T7" fmla="*/ 2592 h 25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2"/>
                <a:gd name="T13" fmla="*/ 0 h 2592"/>
                <a:gd name="T14" fmla="*/ 672 w 672"/>
                <a:gd name="T15" fmla="*/ 2592 h 25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2" h="2592">
                  <a:moveTo>
                    <a:pt x="672" y="2592"/>
                  </a:moveTo>
                  <a:lnTo>
                    <a:pt x="48" y="0"/>
                  </a:lnTo>
                  <a:lnTo>
                    <a:pt x="0" y="2112"/>
                  </a:lnTo>
                  <a:lnTo>
                    <a:pt x="672" y="2592"/>
                  </a:lnTo>
                  <a:close/>
                </a:path>
              </a:pathLst>
            </a:custGeom>
            <a:solidFill>
              <a:srgbClr val="FF0000">
                <a:alpha val="6117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3962400" y="2146300"/>
            <a:ext cx="2184400" cy="3340100"/>
            <a:chOff x="2496" y="1352"/>
            <a:chExt cx="1376" cy="2104"/>
          </a:xfrm>
        </p:grpSpPr>
        <p:sp>
          <p:nvSpPr>
            <p:cNvPr id="11300" name="Freeform 17"/>
            <p:cNvSpPr>
              <a:spLocks/>
            </p:cNvSpPr>
            <p:nvPr/>
          </p:nvSpPr>
          <p:spPr bwMode="auto">
            <a:xfrm>
              <a:off x="2496" y="1352"/>
              <a:ext cx="1376" cy="2096"/>
            </a:xfrm>
            <a:custGeom>
              <a:avLst/>
              <a:gdLst>
                <a:gd name="T0" fmla="*/ 0 w 1376"/>
                <a:gd name="T1" fmla="*/ 2096 h 2096"/>
                <a:gd name="T2" fmla="*/ 1376 w 1376"/>
                <a:gd name="T3" fmla="*/ 0 h 2096"/>
                <a:gd name="T4" fmla="*/ 1328 w 1376"/>
                <a:gd name="T5" fmla="*/ 2096 h 2096"/>
                <a:gd name="T6" fmla="*/ 0 w 1376"/>
                <a:gd name="T7" fmla="*/ 2096 h 20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76"/>
                <a:gd name="T13" fmla="*/ 0 h 2096"/>
                <a:gd name="T14" fmla="*/ 1376 w 1376"/>
                <a:gd name="T15" fmla="*/ 2096 h 20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76" h="2096">
                  <a:moveTo>
                    <a:pt x="0" y="2096"/>
                  </a:moveTo>
                  <a:lnTo>
                    <a:pt x="1376" y="0"/>
                  </a:lnTo>
                  <a:lnTo>
                    <a:pt x="1328" y="2096"/>
                  </a:lnTo>
                  <a:lnTo>
                    <a:pt x="0" y="2096"/>
                  </a:lnTo>
                  <a:close/>
                </a:path>
              </a:pathLst>
            </a:custGeom>
            <a:solidFill>
              <a:srgbClr val="0000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1301" name="Line 18"/>
            <p:cNvSpPr>
              <a:spLocks noChangeShapeType="1"/>
            </p:cNvSpPr>
            <p:nvPr/>
          </p:nvSpPr>
          <p:spPr bwMode="auto">
            <a:xfrm flipH="1" flipV="1">
              <a:off x="2496" y="3456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1273" name="Group 6"/>
          <p:cNvGrpSpPr>
            <a:grpSpLocks/>
          </p:cNvGrpSpPr>
          <p:nvPr/>
        </p:nvGrpSpPr>
        <p:grpSpPr bwMode="auto">
          <a:xfrm>
            <a:off x="5943600" y="2057400"/>
            <a:ext cx="404813" cy="3856038"/>
            <a:chOff x="2160" y="1008"/>
            <a:chExt cx="215" cy="2123"/>
          </a:xfrm>
        </p:grpSpPr>
        <p:grpSp>
          <p:nvGrpSpPr>
            <p:cNvPr id="11295" name="Group 7"/>
            <p:cNvGrpSpPr>
              <a:grpSpLocks/>
            </p:cNvGrpSpPr>
            <p:nvPr/>
          </p:nvGrpSpPr>
          <p:grpSpPr bwMode="auto">
            <a:xfrm>
              <a:off x="2208" y="1008"/>
              <a:ext cx="96" cy="1920"/>
              <a:chOff x="1200" y="1680"/>
              <a:chExt cx="96" cy="1920"/>
            </a:xfrm>
          </p:grpSpPr>
          <p:sp>
            <p:nvSpPr>
              <p:cNvPr id="11297" name="Freeform 8"/>
              <p:cNvSpPr>
                <a:spLocks/>
              </p:cNvSpPr>
              <p:nvPr/>
            </p:nvSpPr>
            <p:spPr bwMode="auto">
              <a:xfrm>
                <a:off x="1224" y="1729"/>
                <a:ext cx="48" cy="1807"/>
              </a:xfrm>
              <a:custGeom>
                <a:avLst/>
                <a:gdLst>
                  <a:gd name="T0" fmla="*/ 48 w 48"/>
                  <a:gd name="T1" fmla="*/ 0 h 1760"/>
                  <a:gd name="T2" fmla="*/ 0 w 48"/>
                  <a:gd name="T3" fmla="*/ 1807 h 1760"/>
                  <a:gd name="T4" fmla="*/ 0 60000 65536"/>
                  <a:gd name="T5" fmla="*/ 0 60000 65536"/>
                  <a:gd name="T6" fmla="*/ 0 w 48"/>
                  <a:gd name="T7" fmla="*/ 0 h 1760"/>
                  <a:gd name="T8" fmla="*/ 48 w 48"/>
                  <a:gd name="T9" fmla="*/ 1760 h 176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8" h="1760">
                    <a:moveTo>
                      <a:pt x="48" y="0"/>
                    </a:moveTo>
                    <a:lnTo>
                      <a:pt x="0" y="1760"/>
                    </a:lnTo>
                  </a:path>
                </a:pathLst>
              </a:custGeom>
              <a:noFill/>
              <a:ln w="19050" cap="flat" cmpd="sng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98" name="Oval 9"/>
              <p:cNvSpPr>
                <a:spLocks noChangeArrowheads="1"/>
              </p:cNvSpPr>
              <p:nvPr/>
            </p:nvSpPr>
            <p:spPr bwMode="auto">
              <a:xfrm>
                <a:off x="1248" y="1680"/>
                <a:ext cx="48" cy="4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99" name="Oval 10"/>
              <p:cNvSpPr>
                <a:spLocks noChangeArrowheads="1"/>
              </p:cNvSpPr>
              <p:nvPr/>
            </p:nvSpPr>
            <p:spPr bwMode="auto">
              <a:xfrm>
                <a:off x="1200" y="3551"/>
                <a:ext cx="48" cy="4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1296" name="Text Box 11"/>
            <p:cNvSpPr txBox="1">
              <a:spLocks noChangeArrowheads="1"/>
            </p:cNvSpPr>
            <p:nvPr/>
          </p:nvSpPr>
          <p:spPr bwMode="auto">
            <a:xfrm>
              <a:off x="2160" y="2880"/>
              <a:ext cx="215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400" smtClean="0">
                  <a:solidFill>
                    <a:srgbClr val="000000"/>
                  </a:solidFill>
                </a:rPr>
                <a:t>Н</a:t>
              </a:r>
            </a:p>
          </p:txBody>
        </p:sp>
      </p:grpSp>
      <p:sp>
        <p:nvSpPr>
          <p:cNvPr id="11274" name="Text Box 28"/>
          <p:cNvSpPr txBox="1">
            <a:spLocks noChangeArrowheads="1"/>
          </p:cNvSpPr>
          <p:nvPr/>
        </p:nvSpPr>
        <p:spPr bwMode="auto">
          <a:xfrm>
            <a:off x="3505200" y="5181600"/>
            <a:ext cx="500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smtClean="0">
                <a:solidFill>
                  <a:srgbClr val="000000"/>
                </a:solidFill>
              </a:rPr>
              <a:t>А</a:t>
            </a:r>
            <a:r>
              <a:rPr lang="ru-RU" altLang="ru-RU" sz="2400" baseline="-25000" smtClean="0">
                <a:solidFill>
                  <a:srgbClr val="000000"/>
                </a:solidFill>
              </a:rPr>
              <a:t>1</a:t>
            </a:r>
            <a:endParaRPr lang="ru-RU" altLang="ru-RU" sz="2400" smtClean="0">
              <a:solidFill>
                <a:srgbClr val="000000"/>
              </a:solidFill>
            </a:endParaRPr>
          </a:p>
        </p:txBody>
      </p:sp>
      <p:sp>
        <p:nvSpPr>
          <p:cNvPr id="11275" name="Text Box 29"/>
          <p:cNvSpPr txBox="1">
            <a:spLocks noChangeArrowheads="1"/>
          </p:cNvSpPr>
          <p:nvPr/>
        </p:nvSpPr>
        <p:spPr bwMode="auto">
          <a:xfrm>
            <a:off x="4800600" y="6248400"/>
            <a:ext cx="500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smtClean="0">
                <a:solidFill>
                  <a:srgbClr val="000000"/>
                </a:solidFill>
              </a:rPr>
              <a:t>А</a:t>
            </a:r>
            <a:r>
              <a:rPr lang="ru-RU" altLang="ru-RU" sz="2400" baseline="-25000" smtClean="0">
                <a:solidFill>
                  <a:srgbClr val="000000"/>
                </a:solidFill>
              </a:rPr>
              <a:t>2</a:t>
            </a:r>
            <a:endParaRPr lang="ru-RU" altLang="ru-RU" sz="2400" smtClean="0">
              <a:solidFill>
                <a:srgbClr val="000000"/>
              </a:solidFill>
            </a:endParaRPr>
          </a:p>
        </p:txBody>
      </p:sp>
      <p:sp>
        <p:nvSpPr>
          <p:cNvPr id="11276" name="Text Box 30"/>
          <p:cNvSpPr txBox="1">
            <a:spLocks noChangeArrowheads="1"/>
          </p:cNvSpPr>
          <p:nvPr/>
        </p:nvSpPr>
        <p:spPr bwMode="auto">
          <a:xfrm>
            <a:off x="7086600" y="6248400"/>
            <a:ext cx="500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smtClean="0">
                <a:solidFill>
                  <a:srgbClr val="000000"/>
                </a:solidFill>
              </a:rPr>
              <a:t>А</a:t>
            </a:r>
            <a:r>
              <a:rPr lang="ru-RU" altLang="ru-RU" sz="2400" baseline="-25000" smtClean="0">
                <a:solidFill>
                  <a:srgbClr val="000000"/>
                </a:solidFill>
              </a:rPr>
              <a:t>3</a:t>
            </a:r>
            <a:endParaRPr lang="ru-RU" altLang="ru-RU" sz="2400" smtClean="0">
              <a:solidFill>
                <a:srgbClr val="000000"/>
              </a:solidFill>
            </a:endParaRPr>
          </a:p>
        </p:txBody>
      </p:sp>
      <p:sp>
        <p:nvSpPr>
          <p:cNvPr id="11277" name="Text Box 31"/>
          <p:cNvSpPr txBox="1">
            <a:spLocks noChangeArrowheads="1"/>
          </p:cNvSpPr>
          <p:nvPr/>
        </p:nvSpPr>
        <p:spPr bwMode="auto">
          <a:xfrm>
            <a:off x="8229600" y="5257800"/>
            <a:ext cx="500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smtClean="0">
                <a:solidFill>
                  <a:srgbClr val="000000"/>
                </a:solidFill>
              </a:rPr>
              <a:t>А</a:t>
            </a:r>
            <a:r>
              <a:rPr lang="ru-RU" altLang="ru-RU" sz="2400" baseline="-25000" smtClean="0">
                <a:solidFill>
                  <a:srgbClr val="000000"/>
                </a:solidFill>
              </a:rPr>
              <a:t>4</a:t>
            </a:r>
            <a:endParaRPr lang="ru-RU" altLang="ru-RU" sz="2400" smtClean="0">
              <a:solidFill>
                <a:srgbClr val="000000"/>
              </a:solidFill>
            </a:endParaRPr>
          </a:p>
        </p:txBody>
      </p:sp>
      <p:sp>
        <p:nvSpPr>
          <p:cNvPr id="11278" name="Text Box 32"/>
          <p:cNvSpPr txBox="1">
            <a:spLocks noChangeArrowheads="1"/>
          </p:cNvSpPr>
          <p:nvPr/>
        </p:nvSpPr>
        <p:spPr bwMode="auto">
          <a:xfrm>
            <a:off x="7010400" y="4419600"/>
            <a:ext cx="500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smtClean="0">
                <a:solidFill>
                  <a:srgbClr val="000000"/>
                </a:solidFill>
              </a:rPr>
              <a:t>А</a:t>
            </a:r>
            <a:r>
              <a:rPr lang="ru-RU" altLang="ru-RU" sz="2400" baseline="-25000" smtClean="0">
                <a:solidFill>
                  <a:srgbClr val="000000"/>
                </a:solidFill>
              </a:rPr>
              <a:t>5</a:t>
            </a:r>
            <a:endParaRPr lang="ru-RU" altLang="ru-RU" sz="2400" smtClean="0">
              <a:solidFill>
                <a:srgbClr val="000000"/>
              </a:solidFill>
            </a:endParaRPr>
          </a:p>
        </p:txBody>
      </p:sp>
      <p:sp>
        <p:nvSpPr>
          <p:cNvPr id="11279" name="Text Box 33"/>
          <p:cNvSpPr txBox="1">
            <a:spLocks noChangeArrowheads="1"/>
          </p:cNvSpPr>
          <p:nvPr/>
        </p:nvSpPr>
        <p:spPr bwMode="auto">
          <a:xfrm>
            <a:off x="4833938" y="4419600"/>
            <a:ext cx="500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smtClean="0">
                <a:solidFill>
                  <a:srgbClr val="000000"/>
                </a:solidFill>
              </a:rPr>
              <a:t>А</a:t>
            </a:r>
            <a:r>
              <a:rPr lang="ru-RU" altLang="ru-RU" sz="2400" baseline="-25000" smtClean="0">
                <a:solidFill>
                  <a:srgbClr val="000000"/>
                </a:solidFill>
              </a:rPr>
              <a:t>6</a:t>
            </a:r>
            <a:endParaRPr lang="ru-RU" altLang="ru-RU" sz="2400" smtClean="0">
              <a:solidFill>
                <a:srgbClr val="000000"/>
              </a:solidFill>
            </a:endParaRPr>
          </a:p>
        </p:txBody>
      </p: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5867400" y="5105400"/>
            <a:ext cx="457200" cy="558800"/>
            <a:chOff x="3696" y="3216"/>
            <a:chExt cx="288" cy="352"/>
          </a:xfrm>
        </p:grpSpPr>
        <p:sp>
          <p:nvSpPr>
            <p:cNvPr id="11293" name="Freeform 34"/>
            <p:cNvSpPr>
              <a:spLocks/>
            </p:cNvSpPr>
            <p:nvPr/>
          </p:nvSpPr>
          <p:spPr bwMode="auto">
            <a:xfrm>
              <a:off x="3840" y="3216"/>
              <a:ext cx="144" cy="352"/>
            </a:xfrm>
            <a:custGeom>
              <a:avLst/>
              <a:gdLst>
                <a:gd name="T0" fmla="*/ 0 w 144"/>
                <a:gd name="T1" fmla="*/ 0 h 352"/>
                <a:gd name="T2" fmla="*/ 144 w 144"/>
                <a:gd name="T3" fmla="*/ 96 h 352"/>
                <a:gd name="T4" fmla="*/ 144 w 144"/>
                <a:gd name="T5" fmla="*/ 352 h 352"/>
                <a:gd name="T6" fmla="*/ 0 60000 65536"/>
                <a:gd name="T7" fmla="*/ 0 60000 65536"/>
                <a:gd name="T8" fmla="*/ 0 60000 65536"/>
                <a:gd name="T9" fmla="*/ 0 w 144"/>
                <a:gd name="T10" fmla="*/ 0 h 352"/>
                <a:gd name="T11" fmla="*/ 144 w 144"/>
                <a:gd name="T12" fmla="*/ 352 h 3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352">
                  <a:moveTo>
                    <a:pt x="0" y="0"/>
                  </a:moveTo>
                  <a:lnTo>
                    <a:pt x="144" y="96"/>
                  </a:lnTo>
                  <a:lnTo>
                    <a:pt x="144" y="35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1294" name="Freeform 35"/>
            <p:cNvSpPr>
              <a:spLocks/>
            </p:cNvSpPr>
            <p:nvPr/>
          </p:nvSpPr>
          <p:spPr bwMode="auto">
            <a:xfrm>
              <a:off x="3696" y="3216"/>
              <a:ext cx="144" cy="240"/>
            </a:xfrm>
            <a:custGeom>
              <a:avLst/>
              <a:gdLst>
                <a:gd name="T0" fmla="*/ 144 w 144"/>
                <a:gd name="T1" fmla="*/ 0 h 240"/>
                <a:gd name="T2" fmla="*/ 0 w 144"/>
                <a:gd name="T3" fmla="*/ 0 h 240"/>
                <a:gd name="T4" fmla="*/ 0 w 144"/>
                <a:gd name="T5" fmla="*/ 240 h 240"/>
                <a:gd name="T6" fmla="*/ 0 60000 65536"/>
                <a:gd name="T7" fmla="*/ 0 60000 65536"/>
                <a:gd name="T8" fmla="*/ 0 60000 65536"/>
                <a:gd name="T9" fmla="*/ 0 w 144"/>
                <a:gd name="T10" fmla="*/ 0 h 240"/>
                <a:gd name="T11" fmla="*/ 144 w 144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240">
                  <a:moveTo>
                    <a:pt x="144" y="0"/>
                  </a:moveTo>
                  <a:lnTo>
                    <a:pt x="0" y="0"/>
                  </a:lnTo>
                  <a:lnTo>
                    <a:pt x="0" y="24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533541" name="Freeform 37"/>
          <p:cNvSpPr>
            <a:spLocks/>
          </p:cNvSpPr>
          <p:nvPr/>
        </p:nvSpPr>
        <p:spPr bwMode="auto">
          <a:xfrm>
            <a:off x="6015038" y="3632200"/>
            <a:ext cx="233362" cy="635000"/>
          </a:xfrm>
          <a:custGeom>
            <a:avLst/>
            <a:gdLst>
              <a:gd name="T0" fmla="*/ 4762 w 147"/>
              <a:gd name="T1" fmla="*/ 0 h 400"/>
              <a:gd name="T2" fmla="*/ 233362 w 147"/>
              <a:gd name="T3" fmla="*/ 228600 h 400"/>
              <a:gd name="T4" fmla="*/ 4762 w 147"/>
              <a:gd name="T5" fmla="*/ 381000 h 400"/>
              <a:gd name="T6" fmla="*/ 207962 w 147"/>
              <a:gd name="T7" fmla="*/ 635000 h 400"/>
              <a:gd name="T8" fmla="*/ 0 60000 65536"/>
              <a:gd name="T9" fmla="*/ 0 60000 65536"/>
              <a:gd name="T10" fmla="*/ 0 60000 65536"/>
              <a:gd name="T11" fmla="*/ 0 60000 65536"/>
              <a:gd name="T12" fmla="*/ 0 w 147"/>
              <a:gd name="T13" fmla="*/ 0 h 400"/>
              <a:gd name="T14" fmla="*/ 147 w 147"/>
              <a:gd name="T15" fmla="*/ 400 h 4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7" h="400">
                <a:moveTo>
                  <a:pt x="3" y="0"/>
                </a:moveTo>
                <a:cubicBezTo>
                  <a:pt x="30" y="24"/>
                  <a:pt x="147" y="104"/>
                  <a:pt x="147" y="144"/>
                </a:cubicBezTo>
                <a:cubicBezTo>
                  <a:pt x="147" y="184"/>
                  <a:pt x="6" y="197"/>
                  <a:pt x="3" y="240"/>
                </a:cubicBezTo>
                <a:cubicBezTo>
                  <a:pt x="0" y="283"/>
                  <a:pt x="104" y="367"/>
                  <a:pt x="131" y="4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grpSp>
        <p:nvGrpSpPr>
          <p:cNvPr id="7" name="Group 44"/>
          <p:cNvGrpSpPr>
            <a:grpSpLocks/>
          </p:cNvGrpSpPr>
          <p:nvPr/>
        </p:nvGrpSpPr>
        <p:grpSpPr bwMode="auto">
          <a:xfrm>
            <a:off x="4953000" y="5359400"/>
            <a:ext cx="1676400" cy="635000"/>
            <a:chOff x="3120" y="3376"/>
            <a:chExt cx="1056" cy="400"/>
          </a:xfrm>
        </p:grpSpPr>
        <p:grpSp>
          <p:nvGrpSpPr>
            <p:cNvPr id="11287" name="Group 40"/>
            <p:cNvGrpSpPr>
              <a:grpSpLocks/>
            </p:cNvGrpSpPr>
            <p:nvPr/>
          </p:nvGrpSpPr>
          <p:grpSpPr bwMode="auto">
            <a:xfrm>
              <a:off x="3120" y="3376"/>
              <a:ext cx="96" cy="176"/>
              <a:chOff x="3120" y="3376"/>
              <a:chExt cx="96" cy="176"/>
            </a:xfrm>
          </p:grpSpPr>
          <p:sp>
            <p:nvSpPr>
              <p:cNvPr id="11291" name="Line 38"/>
              <p:cNvSpPr>
                <a:spLocks noChangeShapeType="1"/>
              </p:cNvSpPr>
              <p:nvPr/>
            </p:nvSpPr>
            <p:spPr bwMode="auto">
              <a:xfrm>
                <a:off x="3120" y="3408"/>
                <a:ext cx="4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92" name="Freeform 39"/>
              <p:cNvSpPr>
                <a:spLocks/>
              </p:cNvSpPr>
              <p:nvPr/>
            </p:nvSpPr>
            <p:spPr bwMode="auto">
              <a:xfrm>
                <a:off x="3152" y="3376"/>
                <a:ext cx="64" cy="176"/>
              </a:xfrm>
              <a:custGeom>
                <a:avLst/>
                <a:gdLst>
                  <a:gd name="T0" fmla="*/ 0 w 64"/>
                  <a:gd name="T1" fmla="*/ 0 h 176"/>
                  <a:gd name="T2" fmla="*/ 64 w 64"/>
                  <a:gd name="T3" fmla="*/ 176 h 176"/>
                  <a:gd name="T4" fmla="*/ 0 60000 65536"/>
                  <a:gd name="T5" fmla="*/ 0 60000 65536"/>
                  <a:gd name="T6" fmla="*/ 0 w 64"/>
                  <a:gd name="T7" fmla="*/ 0 h 176"/>
                  <a:gd name="T8" fmla="*/ 64 w 64"/>
                  <a:gd name="T9" fmla="*/ 176 h 17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4" h="176">
                    <a:moveTo>
                      <a:pt x="0" y="0"/>
                    </a:moveTo>
                    <a:lnTo>
                      <a:pt x="64" y="176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288" name="Group 41"/>
            <p:cNvGrpSpPr>
              <a:grpSpLocks/>
            </p:cNvGrpSpPr>
            <p:nvPr/>
          </p:nvGrpSpPr>
          <p:grpSpPr bwMode="auto">
            <a:xfrm flipV="1">
              <a:off x="4080" y="3600"/>
              <a:ext cx="96" cy="176"/>
              <a:chOff x="3120" y="3376"/>
              <a:chExt cx="96" cy="176"/>
            </a:xfrm>
          </p:grpSpPr>
          <p:sp>
            <p:nvSpPr>
              <p:cNvPr id="11289" name="Line 42"/>
              <p:cNvSpPr>
                <a:spLocks noChangeShapeType="1"/>
              </p:cNvSpPr>
              <p:nvPr/>
            </p:nvSpPr>
            <p:spPr bwMode="auto">
              <a:xfrm>
                <a:off x="3120" y="3408"/>
                <a:ext cx="4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90" name="Freeform 43"/>
              <p:cNvSpPr>
                <a:spLocks/>
              </p:cNvSpPr>
              <p:nvPr/>
            </p:nvSpPr>
            <p:spPr bwMode="auto">
              <a:xfrm>
                <a:off x="3152" y="3376"/>
                <a:ext cx="64" cy="176"/>
              </a:xfrm>
              <a:custGeom>
                <a:avLst/>
                <a:gdLst>
                  <a:gd name="T0" fmla="*/ 0 w 64"/>
                  <a:gd name="T1" fmla="*/ 0 h 176"/>
                  <a:gd name="T2" fmla="*/ 64 w 64"/>
                  <a:gd name="T3" fmla="*/ 176 h 176"/>
                  <a:gd name="T4" fmla="*/ 0 60000 65536"/>
                  <a:gd name="T5" fmla="*/ 0 60000 65536"/>
                  <a:gd name="T6" fmla="*/ 0 w 64"/>
                  <a:gd name="T7" fmla="*/ 0 h 176"/>
                  <a:gd name="T8" fmla="*/ 64 w 64"/>
                  <a:gd name="T9" fmla="*/ 176 h 17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4" h="176">
                    <a:moveTo>
                      <a:pt x="0" y="0"/>
                    </a:moveTo>
                    <a:lnTo>
                      <a:pt x="64" y="176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33549" name="Freeform 45"/>
          <p:cNvSpPr>
            <a:spLocks/>
          </p:cNvSpPr>
          <p:nvPr/>
        </p:nvSpPr>
        <p:spPr bwMode="auto">
          <a:xfrm>
            <a:off x="5105400" y="2209800"/>
            <a:ext cx="1066800" cy="4114800"/>
          </a:xfrm>
          <a:custGeom>
            <a:avLst/>
            <a:gdLst>
              <a:gd name="T0" fmla="*/ 990600 w 672"/>
              <a:gd name="T1" fmla="*/ 3276600 h 2592"/>
              <a:gd name="T2" fmla="*/ 0 w 672"/>
              <a:gd name="T3" fmla="*/ 4114800 h 2592"/>
              <a:gd name="T4" fmla="*/ 1066800 w 672"/>
              <a:gd name="T5" fmla="*/ 0 h 2592"/>
              <a:gd name="T6" fmla="*/ 990600 w 672"/>
              <a:gd name="T7" fmla="*/ 3352800 h 2592"/>
              <a:gd name="T8" fmla="*/ 0 60000 65536"/>
              <a:gd name="T9" fmla="*/ 0 60000 65536"/>
              <a:gd name="T10" fmla="*/ 0 60000 65536"/>
              <a:gd name="T11" fmla="*/ 0 60000 65536"/>
              <a:gd name="T12" fmla="*/ 0 w 672"/>
              <a:gd name="T13" fmla="*/ 0 h 2592"/>
              <a:gd name="T14" fmla="*/ 672 w 672"/>
              <a:gd name="T15" fmla="*/ 2592 h 25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2" h="2592">
                <a:moveTo>
                  <a:pt x="624" y="2064"/>
                </a:moveTo>
                <a:lnTo>
                  <a:pt x="0" y="2592"/>
                </a:lnTo>
                <a:lnTo>
                  <a:pt x="672" y="0"/>
                </a:lnTo>
                <a:lnTo>
                  <a:pt x="624" y="2112"/>
                </a:lnTo>
              </a:path>
            </a:pathLst>
          </a:custGeom>
          <a:solidFill>
            <a:srgbClr val="FFFF00">
              <a:alpha val="50980"/>
            </a:srgbClr>
          </a:solidFill>
          <a:ln w="9525" cap="flat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1284" name="Freeform 2"/>
          <p:cNvSpPr>
            <a:spLocks/>
          </p:cNvSpPr>
          <p:nvPr/>
        </p:nvSpPr>
        <p:spPr bwMode="auto">
          <a:xfrm>
            <a:off x="3962400" y="2095500"/>
            <a:ext cx="4267200" cy="4216400"/>
          </a:xfrm>
          <a:custGeom>
            <a:avLst/>
            <a:gdLst>
              <a:gd name="T0" fmla="*/ 0 w 2688"/>
              <a:gd name="T1" fmla="*/ 3378200 h 2656"/>
              <a:gd name="T2" fmla="*/ 1168400 w 2688"/>
              <a:gd name="T3" fmla="*/ 4216400 h 2656"/>
              <a:gd name="T4" fmla="*/ 3200400 w 2688"/>
              <a:gd name="T5" fmla="*/ 4191000 h 2656"/>
              <a:gd name="T6" fmla="*/ 4267200 w 2688"/>
              <a:gd name="T7" fmla="*/ 3479800 h 2656"/>
              <a:gd name="T8" fmla="*/ 2209800 w 2688"/>
              <a:gd name="T9" fmla="*/ 0 h 2656"/>
              <a:gd name="T10" fmla="*/ 0 w 2688"/>
              <a:gd name="T11" fmla="*/ 3378200 h 26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688"/>
              <a:gd name="T19" fmla="*/ 0 h 2656"/>
              <a:gd name="T20" fmla="*/ 2688 w 2688"/>
              <a:gd name="T21" fmla="*/ 2656 h 265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688" h="2656">
                <a:moveTo>
                  <a:pt x="0" y="2128"/>
                </a:moveTo>
                <a:lnTo>
                  <a:pt x="736" y="2656"/>
                </a:lnTo>
                <a:lnTo>
                  <a:pt x="2016" y="2640"/>
                </a:lnTo>
                <a:lnTo>
                  <a:pt x="2688" y="2192"/>
                </a:lnTo>
                <a:lnTo>
                  <a:pt x="1392" y="0"/>
                </a:lnTo>
                <a:lnTo>
                  <a:pt x="0" y="2128"/>
                </a:lnTo>
                <a:close/>
              </a:path>
            </a:pathLst>
          </a:custGeom>
          <a:solidFill>
            <a:srgbClr val="00CC99">
              <a:alpha val="3019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1285" name="Text Box 27"/>
          <p:cNvSpPr txBox="1">
            <a:spLocks noChangeArrowheads="1"/>
          </p:cNvSpPr>
          <p:nvPr/>
        </p:nvSpPr>
        <p:spPr bwMode="auto">
          <a:xfrm>
            <a:off x="6019800" y="16764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smtClean="0">
                <a:solidFill>
                  <a:srgbClr val="000000"/>
                </a:solidFill>
              </a:rPr>
              <a:t>Р</a:t>
            </a:r>
          </a:p>
        </p:txBody>
      </p:sp>
      <p:sp>
        <p:nvSpPr>
          <p:cNvPr id="11286" name="Oval 24"/>
          <p:cNvSpPr>
            <a:spLocks noChangeArrowheads="1"/>
          </p:cNvSpPr>
          <p:nvPr/>
        </p:nvSpPr>
        <p:spPr bwMode="auto">
          <a:xfrm>
            <a:off x="6096000" y="2057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7481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335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33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33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33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3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3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33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33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3518" grpId="0" animBg="1"/>
      <p:bldP spid="533541" grpId="0" animBg="1"/>
      <p:bldP spid="53354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reeform 2"/>
          <p:cNvSpPr>
            <a:spLocks/>
          </p:cNvSpPr>
          <p:nvPr/>
        </p:nvSpPr>
        <p:spPr bwMode="auto">
          <a:xfrm>
            <a:off x="5130800" y="2124075"/>
            <a:ext cx="2057400" cy="4187825"/>
          </a:xfrm>
          <a:custGeom>
            <a:avLst/>
            <a:gdLst>
              <a:gd name="T0" fmla="*/ 0 w 1296"/>
              <a:gd name="T1" fmla="*/ 4187825 h 2638"/>
              <a:gd name="T2" fmla="*/ 1041400 w 1296"/>
              <a:gd name="T3" fmla="*/ 0 h 2638"/>
              <a:gd name="T4" fmla="*/ 2057400 w 1296"/>
              <a:gd name="T5" fmla="*/ 4162425 h 2638"/>
              <a:gd name="T6" fmla="*/ 0 60000 65536"/>
              <a:gd name="T7" fmla="*/ 0 60000 65536"/>
              <a:gd name="T8" fmla="*/ 0 60000 65536"/>
              <a:gd name="T9" fmla="*/ 0 w 1296"/>
              <a:gd name="T10" fmla="*/ 0 h 2638"/>
              <a:gd name="T11" fmla="*/ 1296 w 1296"/>
              <a:gd name="T12" fmla="*/ 2638 h 26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6" h="2638">
                <a:moveTo>
                  <a:pt x="0" y="2638"/>
                </a:moveTo>
                <a:lnTo>
                  <a:pt x="656" y="0"/>
                </a:lnTo>
                <a:lnTo>
                  <a:pt x="1296" y="2622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2291" name="Freeform 3"/>
          <p:cNvSpPr>
            <a:spLocks/>
          </p:cNvSpPr>
          <p:nvPr/>
        </p:nvSpPr>
        <p:spPr bwMode="auto">
          <a:xfrm>
            <a:off x="3987800" y="4813300"/>
            <a:ext cx="4267200" cy="762000"/>
          </a:xfrm>
          <a:custGeom>
            <a:avLst/>
            <a:gdLst>
              <a:gd name="T0" fmla="*/ 0 w 2688"/>
              <a:gd name="T1" fmla="*/ 635000 h 480"/>
              <a:gd name="T2" fmla="*/ 1270000 w 2688"/>
              <a:gd name="T3" fmla="*/ 0 h 480"/>
              <a:gd name="T4" fmla="*/ 3073400 w 2688"/>
              <a:gd name="T5" fmla="*/ 0 h 480"/>
              <a:gd name="T6" fmla="*/ 4267200 w 2688"/>
              <a:gd name="T7" fmla="*/ 762000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2688"/>
              <a:gd name="T13" fmla="*/ 0 h 480"/>
              <a:gd name="T14" fmla="*/ 2688 w 2688"/>
              <a:gd name="T15" fmla="*/ 480 h 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88" h="480">
                <a:moveTo>
                  <a:pt x="0" y="400"/>
                </a:moveTo>
                <a:lnTo>
                  <a:pt x="800" y="0"/>
                </a:lnTo>
                <a:lnTo>
                  <a:pt x="1936" y="0"/>
                </a:lnTo>
                <a:lnTo>
                  <a:pt x="2688" y="480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2292" name="Freeform 4"/>
          <p:cNvSpPr>
            <a:spLocks/>
          </p:cNvSpPr>
          <p:nvPr/>
        </p:nvSpPr>
        <p:spPr bwMode="auto">
          <a:xfrm>
            <a:off x="5232400" y="2095500"/>
            <a:ext cx="1828800" cy="2755900"/>
          </a:xfrm>
          <a:custGeom>
            <a:avLst/>
            <a:gdLst>
              <a:gd name="T0" fmla="*/ 0 w 1152"/>
              <a:gd name="T1" fmla="*/ 2755900 h 1736"/>
              <a:gd name="T2" fmla="*/ 949325 w 1152"/>
              <a:gd name="T3" fmla="*/ 0 h 1736"/>
              <a:gd name="T4" fmla="*/ 1828800 w 1152"/>
              <a:gd name="T5" fmla="*/ 2717800 h 1736"/>
              <a:gd name="T6" fmla="*/ 0 60000 65536"/>
              <a:gd name="T7" fmla="*/ 0 60000 65536"/>
              <a:gd name="T8" fmla="*/ 0 60000 65536"/>
              <a:gd name="T9" fmla="*/ 0 w 1152"/>
              <a:gd name="T10" fmla="*/ 0 h 1736"/>
              <a:gd name="T11" fmla="*/ 1152 w 1152"/>
              <a:gd name="T12" fmla="*/ 1736 h 17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2" h="1736">
                <a:moveTo>
                  <a:pt x="0" y="1736"/>
                </a:moveTo>
                <a:lnTo>
                  <a:pt x="598" y="0"/>
                </a:lnTo>
                <a:lnTo>
                  <a:pt x="1152" y="1712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34533" name="Text Box 5"/>
          <p:cNvSpPr txBox="1">
            <a:spLocks noChangeArrowheads="1"/>
          </p:cNvSpPr>
          <p:nvPr/>
        </p:nvSpPr>
        <p:spPr bwMode="auto">
          <a:xfrm>
            <a:off x="76200" y="76200"/>
            <a:ext cx="9067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>
                <a:solidFill>
                  <a:srgbClr val="000000"/>
                </a:solidFill>
              </a:rPr>
              <a:t>Высота боковой грани правильной пирамиды, проведенная из ее вершины, называется</a:t>
            </a:r>
            <a:r>
              <a:rPr lang="ru-RU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апофемой.</a:t>
            </a:r>
            <a:endParaRPr lang="ru-RU" sz="2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294" name="Oval 6"/>
          <p:cNvSpPr>
            <a:spLocks noChangeArrowheads="1"/>
          </p:cNvSpPr>
          <p:nvPr/>
        </p:nvSpPr>
        <p:spPr bwMode="auto">
          <a:xfrm>
            <a:off x="3962400" y="4724400"/>
            <a:ext cx="4267200" cy="1676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grpSp>
        <p:nvGrpSpPr>
          <p:cNvPr id="12295" name="Group 13"/>
          <p:cNvGrpSpPr>
            <a:grpSpLocks/>
          </p:cNvGrpSpPr>
          <p:nvPr/>
        </p:nvGrpSpPr>
        <p:grpSpPr bwMode="auto">
          <a:xfrm>
            <a:off x="5943600" y="2057400"/>
            <a:ext cx="404813" cy="3856038"/>
            <a:chOff x="2160" y="1008"/>
            <a:chExt cx="215" cy="2123"/>
          </a:xfrm>
        </p:grpSpPr>
        <p:grpSp>
          <p:nvGrpSpPr>
            <p:cNvPr id="12315" name="Group 14"/>
            <p:cNvGrpSpPr>
              <a:grpSpLocks/>
            </p:cNvGrpSpPr>
            <p:nvPr/>
          </p:nvGrpSpPr>
          <p:grpSpPr bwMode="auto">
            <a:xfrm>
              <a:off x="2208" y="1008"/>
              <a:ext cx="96" cy="1920"/>
              <a:chOff x="1200" y="1680"/>
              <a:chExt cx="96" cy="1920"/>
            </a:xfrm>
          </p:grpSpPr>
          <p:sp>
            <p:nvSpPr>
              <p:cNvPr id="12317" name="Freeform 15"/>
              <p:cNvSpPr>
                <a:spLocks/>
              </p:cNvSpPr>
              <p:nvPr/>
            </p:nvSpPr>
            <p:spPr bwMode="auto">
              <a:xfrm>
                <a:off x="1224" y="1729"/>
                <a:ext cx="48" cy="1807"/>
              </a:xfrm>
              <a:custGeom>
                <a:avLst/>
                <a:gdLst>
                  <a:gd name="T0" fmla="*/ 48 w 48"/>
                  <a:gd name="T1" fmla="*/ 0 h 1760"/>
                  <a:gd name="T2" fmla="*/ 0 w 48"/>
                  <a:gd name="T3" fmla="*/ 1807 h 1760"/>
                  <a:gd name="T4" fmla="*/ 0 60000 65536"/>
                  <a:gd name="T5" fmla="*/ 0 60000 65536"/>
                  <a:gd name="T6" fmla="*/ 0 w 48"/>
                  <a:gd name="T7" fmla="*/ 0 h 1760"/>
                  <a:gd name="T8" fmla="*/ 48 w 48"/>
                  <a:gd name="T9" fmla="*/ 1760 h 176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8" h="1760">
                    <a:moveTo>
                      <a:pt x="48" y="0"/>
                    </a:moveTo>
                    <a:lnTo>
                      <a:pt x="0" y="1760"/>
                    </a:lnTo>
                  </a:path>
                </a:pathLst>
              </a:custGeom>
              <a:noFill/>
              <a:ln w="19050" cap="flat" cmpd="sng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18" name="Oval 16"/>
              <p:cNvSpPr>
                <a:spLocks noChangeArrowheads="1"/>
              </p:cNvSpPr>
              <p:nvPr/>
            </p:nvSpPr>
            <p:spPr bwMode="auto">
              <a:xfrm>
                <a:off x="1248" y="1680"/>
                <a:ext cx="48" cy="4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19" name="Oval 17"/>
              <p:cNvSpPr>
                <a:spLocks noChangeArrowheads="1"/>
              </p:cNvSpPr>
              <p:nvPr/>
            </p:nvSpPr>
            <p:spPr bwMode="auto">
              <a:xfrm>
                <a:off x="1200" y="3551"/>
                <a:ext cx="48" cy="4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2316" name="Text Box 18"/>
            <p:cNvSpPr txBox="1">
              <a:spLocks noChangeArrowheads="1"/>
            </p:cNvSpPr>
            <p:nvPr/>
          </p:nvSpPr>
          <p:spPr bwMode="auto">
            <a:xfrm>
              <a:off x="2160" y="2880"/>
              <a:ext cx="215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400" smtClean="0">
                  <a:solidFill>
                    <a:srgbClr val="000000"/>
                  </a:solidFill>
                </a:rPr>
                <a:t>Н</a:t>
              </a:r>
            </a:p>
          </p:txBody>
        </p:sp>
      </p:grpSp>
      <p:sp>
        <p:nvSpPr>
          <p:cNvPr id="12296" name="Text Box 19"/>
          <p:cNvSpPr txBox="1">
            <a:spLocks noChangeArrowheads="1"/>
          </p:cNvSpPr>
          <p:nvPr/>
        </p:nvSpPr>
        <p:spPr bwMode="auto">
          <a:xfrm>
            <a:off x="3505200" y="5181600"/>
            <a:ext cx="500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smtClean="0">
                <a:solidFill>
                  <a:srgbClr val="000000"/>
                </a:solidFill>
              </a:rPr>
              <a:t>А</a:t>
            </a:r>
            <a:r>
              <a:rPr lang="ru-RU" altLang="ru-RU" sz="2400" baseline="-25000" smtClean="0">
                <a:solidFill>
                  <a:srgbClr val="000000"/>
                </a:solidFill>
              </a:rPr>
              <a:t>1</a:t>
            </a:r>
            <a:endParaRPr lang="ru-RU" altLang="ru-RU" sz="2400" smtClean="0">
              <a:solidFill>
                <a:srgbClr val="000000"/>
              </a:solidFill>
            </a:endParaRPr>
          </a:p>
        </p:txBody>
      </p:sp>
      <p:sp>
        <p:nvSpPr>
          <p:cNvPr id="12297" name="Text Box 20"/>
          <p:cNvSpPr txBox="1">
            <a:spLocks noChangeArrowheads="1"/>
          </p:cNvSpPr>
          <p:nvPr/>
        </p:nvSpPr>
        <p:spPr bwMode="auto">
          <a:xfrm>
            <a:off x="4800600" y="6248400"/>
            <a:ext cx="500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smtClean="0">
                <a:solidFill>
                  <a:srgbClr val="000000"/>
                </a:solidFill>
              </a:rPr>
              <a:t>А</a:t>
            </a:r>
            <a:r>
              <a:rPr lang="ru-RU" altLang="ru-RU" sz="2400" baseline="-25000" smtClean="0">
                <a:solidFill>
                  <a:srgbClr val="000000"/>
                </a:solidFill>
              </a:rPr>
              <a:t>2</a:t>
            </a:r>
            <a:endParaRPr lang="ru-RU" altLang="ru-RU" sz="2400" smtClean="0">
              <a:solidFill>
                <a:srgbClr val="000000"/>
              </a:solidFill>
            </a:endParaRPr>
          </a:p>
        </p:txBody>
      </p:sp>
      <p:sp>
        <p:nvSpPr>
          <p:cNvPr id="12298" name="Text Box 21"/>
          <p:cNvSpPr txBox="1">
            <a:spLocks noChangeArrowheads="1"/>
          </p:cNvSpPr>
          <p:nvPr/>
        </p:nvSpPr>
        <p:spPr bwMode="auto">
          <a:xfrm>
            <a:off x="7086600" y="6248400"/>
            <a:ext cx="500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smtClean="0">
                <a:solidFill>
                  <a:srgbClr val="000000"/>
                </a:solidFill>
              </a:rPr>
              <a:t>А</a:t>
            </a:r>
            <a:r>
              <a:rPr lang="ru-RU" altLang="ru-RU" sz="2400" baseline="-25000" smtClean="0">
                <a:solidFill>
                  <a:srgbClr val="000000"/>
                </a:solidFill>
              </a:rPr>
              <a:t>3</a:t>
            </a:r>
            <a:endParaRPr lang="ru-RU" altLang="ru-RU" sz="2400" smtClean="0">
              <a:solidFill>
                <a:srgbClr val="000000"/>
              </a:solidFill>
            </a:endParaRPr>
          </a:p>
        </p:txBody>
      </p:sp>
      <p:sp>
        <p:nvSpPr>
          <p:cNvPr id="12299" name="Text Box 22"/>
          <p:cNvSpPr txBox="1">
            <a:spLocks noChangeArrowheads="1"/>
          </p:cNvSpPr>
          <p:nvPr/>
        </p:nvSpPr>
        <p:spPr bwMode="auto">
          <a:xfrm>
            <a:off x="8229600" y="5257800"/>
            <a:ext cx="500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smtClean="0">
                <a:solidFill>
                  <a:srgbClr val="000000"/>
                </a:solidFill>
              </a:rPr>
              <a:t>А</a:t>
            </a:r>
            <a:r>
              <a:rPr lang="ru-RU" altLang="ru-RU" sz="2400" baseline="-25000" smtClean="0">
                <a:solidFill>
                  <a:srgbClr val="000000"/>
                </a:solidFill>
              </a:rPr>
              <a:t>4</a:t>
            </a:r>
            <a:endParaRPr lang="ru-RU" altLang="ru-RU" sz="2400" smtClean="0">
              <a:solidFill>
                <a:srgbClr val="000000"/>
              </a:solidFill>
            </a:endParaRPr>
          </a:p>
        </p:txBody>
      </p:sp>
      <p:sp>
        <p:nvSpPr>
          <p:cNvPr id="12300" name="Text Box 23"/>
          <p:cNvSpPr txBox="1">
            <a:spLocks noChangeArrowheads="1"/>
          </p:cNvSpPr>
          <p:nvPr/>
        </p:nvSpPr>
        <p:spPr bwMode="auto">
          <a:xfrm>
            <a:off x="7010400" y="4419600"/>
            <a:ext cx="500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smtClean="0">
                <a:solidFill>
                  <a:srgbClr val="000000"/>
                </a:solidFill>
              </a:rPr>
              <a:t>А</a:t>
            </a:r>
            <a:r>
              <a:rPr lang="ru-RU" altLang="ru-RU" sz="2400" baseline="-25000" smtClean="0">
                <a:solidFill>
                  <a:srgbClr val="000000"/>
                </a:solidFill>
              </a:rPr>
              <a:t>5</a:t>
            </a:r>
            <a:endParaRPr lang="ru-RU" altLang="ru-RU" sz="2400" smtClean="0">
              <a:solidFill>
                <a:srgbClr val="000000"/>
              </a:solidFill>
            </a:endParaRPr>
          </a:p>
        </p:txBody>
      </p:sp>
      <p:sp>
        <p:nvSpPr>
          <p:cNvPr id="12301" name="Text Box 24"/>
          <p:cNvSpPr txBox="1">
            <a:spLocks noChangeArrowheads="1"/>
          </p:cNvSpPr>
          <p:nvPr/>
        </p:nvSpPr>
        <p:spPr bwMode="auto">
          <a:xfrm>
            <a:off x="4833938" y="4419600"/>
            <a:ext cx="500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smtClean="0">
                <a:solidFill>
                  <a:srgbClr val="000000"/>
                </a:solidFill>
              </a:rPr>
              <a:t>А</a:t>
            </a:r>
            <a:r>
              <a:rPr lang="ru-RU" altLang="ru-RU" sz="2400" baseline="-25000" smtClean="0">
                <a:solidFill>
                  <a:srgbClr val="000000"/>
                </a:solidFill>
              </a:rPr>
              <a:t>6</a:t>
            </a:r>
            <a:endParaRPr lang="ru-RU" altLang="ru-RU" sz="2400" smtClean="0">
              <a:solidFill>
                <a:srgbClr val="000000"/>
              </a:solidFill>
            </a:endParaRPr>
          </a:p>
        </p:txBody>
      </p:sp>
      <p:sp>
        <p:nvSpPr>
          <p:cNvPr id="534568" name="Freeform 40"/>
          <p:cNvSpPr>
            <a:spLocks/>
          </p:cNvSpPr>
          <p:nvPr/>
        </p:nvSpPr>
        <p:spPr bwMode="auto">
          <a:xfrm>
            <a:off x="3962400" y="2120900"/>
            <a:ext cx="2184400" cy="4191000"/>
          </a:xfrm>
          <a:custGeom>
            <a:avLst/>
            <a:gdLst>
              <a:gd name="T0" fmla="*/ 1162050 w 1376"/>
              <a:gd name="T1" fmla="*/ 4175125 h 2640"/>
              <a:gd name="T2" fmla="*/ 1193800 w 1376"/>
              <a:gd name="T3" fmla="*/ 4064000 h 2640"/>
              <a:gd name="T4" fmla="*/ 2184400 w 1376"/>
              <a:gd name="T5" fmla="*/ 101600 h 2640"/>
              <a:gd name="T6" fmla="*/ 2184400 w 1376"/>
              <a:gd name="T7" fmla="*/ 0 h 2640"/>
              <a:gd name="T8" fmla="*/ 0 w 1376"/>
              <a:gd name="T9" fmla="*/ 3365500 h 2640"/>
              <a:gd name="T10" fmla="*/ 1168400 w 1376"/>
              <a:gd name="T11" fmla="*/ 4191000 h 26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76"/>
              <a:gd name="T19" fmla="*/ 0 h 2640"/>
              <a:gd name="T20" fmla="*/ 1376 w 1376"/>
              <a:gd name="T21" fmla="*/ 2640 h 264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76" h="2640">
                <a:moveTo>
                  <a:pt x="732" y="2630"/>
                </a:moveTo>
                <a:lnTo>
                  <a:pt x="752" y="2560"/>
                </a:lnTo>
                <a:lnTo>
                  <a:pt x="1376" y="64"/>
                </a:lnTo>
                <a:lnTo>
                  <a:pt x="1376" y="0"/>
                </a:lnTo>
                <a:lnTo>
                  <a:pt x="0" y="2120"/>
                </a:lnTo>
                <a:lnTo>
                  <a:pt x="736" y="2640"/>
                </a:lnTo>
              </a:path>
            </a:pathLst>
          </a:custGeom>
          <a:solidFill>
            <a:srgbClr val="0000FF">
              <a:alpha val="4313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4495800" y="2171700"/>
            <a:ext cx="1651000" cy="3829050"/>
            <a:chOff x="2832" y="1368"/>
            <a:chExt cx="1040" cy="2412"/>
          </a:xfrm>
        </p:grpSpPr>
        <p:sp>
          <p:nvSpPr>
            <p:cNvPr id="12313" name="Freeform 41"/>
            <p:cNvSpPr>
              <a:spLocks/>
            </p:cNvSpPr>
            <p:nvPr/>
          </p:nvSpPr>
          <p:spPr bwMode="auto">
            <a:xfrm>
              <a:off x="2832" y="1368"/>
              <a:ext cx="1040" cy="2328"/>
            </a:xfrm>
            <a:custGeom>
              <a:avLst/>
              <a:gdLst>
                <a:gd name="T0" fmla="*/ 1040 w 1040"/>
                <a:gd name="T1" fmla="*/ 0 h 2328"/>
                <a:gd name="T2" fmla="*/ 0 w 1040"/>
                <a:gd name="T3" fmla="*/ 2328 h 2328"/>
                <a:gd name="T4" fmla="*/ 0 60000 65536"/>
                <a:gd name="T5" fmla="*/ 0 60000 65536"/>
                <a:gd name="T6" fmla="*/ 0 w 1040"/>
                <a:gd name="T7" fmla="*/ 0 h 2328"/>
                <a:gd name="T8" fmla="*/ 1040 w 1040"/>
                <a:gd name="T9" fmla="*/ 2328 h 232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40" h="2328">
                  <a:moveTo>
                    <a:pt x="1040" y="0"/>
                  </a:moveTo>
                  <a:lnTo>
                    <a:pt x="0" y="2328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2314" name="Freeform 42"/>
            <p:cNvSpPr>
              <a:spLocks/>
            </p:cNvSpPr>
            <p:nvPr/>
          </p:nvSpPr>
          <p:spPr bwMode="auto">
            <a:xfrm>
              <a:off x="2910" y="3534"/>
              <a:ext cx="120" cy="246"/>
            </a:xfrm>
            <a:custGeom>
              <a:avLst/>
              <a:gdLst>
                <a:gd name="T0" fmla="*/ 0 w 120"/>
                <a:gd name="T1" fmla="*/ 0 h 246"/>
                <a:gd name="T2" fmla="*/ 120 w 120"/>
                <a:gd name="T3" fmla="*/ 84 h 246"/>
                <a:gd name="T4" fmla="*/ 54 w 120"/>
                <a:gd name="T5" fmla="*/ 246 h 246"/>
                <a:gd name="T6" fmla="*/ 0 60000 65536"/>
                <a:gd name="T7" fmla="*/ 0 60000 65536"/>
                <a:gd name="T8" fmla="*/ 0 60000 65536"/>
                <a:gd name="T9" fmla="*/ 0 w 120"/>
                <a:gd name="T10" fmla="*/ 0 h 246"/>
                <a:gd name="T11" fmla="*/ 120 w 120"/>
                <a:gd name="T12" fmla="*/ 246 h 2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" h="246">
                  <a:moveTo>
                    <a:pt x="0" y="0"/>
                  </a:moveTo>
                  <a:lnTo>
                    <a:pt x="120" y="84"/>
                  </a:lnTo>
                  <a:lnTo>
                    <a:pt x="54" y="24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6184900" y="2197100"/>
            <a:ext cx="279400" cy="4114800"/>
            <a:chOff x="3896" y="1384"/>
            <a:chExt cx="176" cy="2592"/>
          </a:xfrm>
        </p:grpSpPr>
        <p:sp>
          <p:nvSpPr>
            <p:cNvPr id="12311" name="Freeform 45"/>
            <p:cNvSpPr>
              <a:spLocks/>
            </p:cNvSpPr>
            <p:nvPr/>
          </p:nvSpPr>
          <p:spPr bwMode="auto">
            <a:xfrm>
              <a:off x="3896" y="1384"/>
              <a:ext cx="16" cy="2592"/>
            </a:xfrm>
            <a:custGeom>
              <a:avLst/>
              <a:gdLst>
                <a:gd name="T0" fmla="*/ 0 w 16"/>
                <a:gd name="T1" fmla="*/ 0 h 2592"/>
                <a:gd name="T2" fmla="*/ 16 w 16"/>
                <a:gd name="T3" fmla="*/ 2592 h 2592"/>
                <a:gd name="T4" fmla="*/ 0 60000 65536"/>
                <a:gd name="T5" fmla="*/ 0 60000 65536"/>
                <a:gd name="T6" fmla="*/ 0 w 16"/>
                <a:gd name="T7" fmla="*/ 0 h 2592"/>
                <a:gd name="T8" fmla="*/ 16 w 16"/>
                <a:gd name="T9" fmla="*/ 2592 h 259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2592">
                  <a:moveTo>
                    <a:pt x="0" y="0"/>
                  </a:moveTo>
                  <a:lnTo>
                    <a:pt x="16" y="2592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2312" name="Freeform 46"/>
            <p:cNvSpPr>
              <a:spLocks/>
            </p:cNvSpPr>
            <p:nvPr/>
          </p:nvSpPr>
          <p:spPr bwMode="auto">
            <a:xfrm>
              <a:off x="3928" y="3784"/>
              <a:ext cx="144" cy="160"/>
            </a:xfrm>
            <a:custGeom>
              <a:avLst/>
              <a:gdLst>
                <a:gd name="T0" fmla="*/ 0 w 144"/>
                <a:gd name="T1" fmla="*/ 0 h 160"/>
                <a:gd name="T2" fmla="*/ 144 w 144"/>
                <a:gd name="T3" fmla="*/ 0 h 160"/>
                <a:gd name="T4" fmla="*/ 144 w 144"/>
                <a:gd name="T5" fmla="*/ 160 h 160"/>
                <a:gd name="T6" fmla="*/ 0 60000 65536"/>
                <a:gd name="T7" fmla="*/ 0 60000 65536"/>
                <a:gd name="T8" fmla="*/ 0 60000 65536"/>
                <a:gd name="T9" fmla="*/ 0 w 144"/>
                <a:gd name="T10" fmla="*/ 0 h 160"/>
                <a:gd name="T11" fmla="*/ 144 w 144"/>
                <a:gd name="T12" fmla="*/ 160 h 1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60">
                  <a:moveTo>
                    <a:pt x="0" y="0"/>
                  </a:moveTo>
                  <a:lnTo>
                    <a:pt x="144" y="0"/>
                  </a:lnTo>
                  <a:lnTo>
                    <a:pt x="144" y="16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Group 48"/>
          <p:cNvGrpSpPr>
            <a:grpSpLocks/>
          </p:cNvGrpSpPr>
          <p:nvPr/>
        </p:nvGrpSpPr>
        <p:grpSpPr bwMode="auto">
          <a:xfrm rot="-1386347">
            <a:off x="6980238" y="1985963"/>
            <a:ext cx="279400" cy="3962400"/>
            <a:chOff x="3896" y="1384"/>
            <a:chExt cx="176" cy="2592"/>
          </a:xfrm>
        </p:grpSpPr>
        <p:sp>
          <p:nvSpPr>
            <p:cNvPr id="12309" name="Freeform 49"/>
            <p:cNvSpPr>
              <a:spLocks/>
            </p:cNvSpPr>
            <p:nvPr/>
          </p:nvSpPr>
          <p:spPr bwMode="auto">
            <a:xfrm>
              <a:off x="3896" y="1384"/>
              <a:ext cx="16" cy="2592"/>
            </a:xfrm>
            <a:custGeom>
              <a:avLst/>
              <a:gdLst>
                <a:gd name="T0" fmla="*/ 0 w 16"/>
                <a:gd name="T1" fmla="*/ 0 h 2592"/>
                <a:gd name="T2" fmla="*/ 16 w 16"/>
                <a:gd name="T3" fmla="*/ 2592 h 2592"/>
                <a:gd name="T4" fmla="*/ 0 60000 65536"/>
                <a:gd name="T5" fmla="*/ 0 60000 65536"/>
                <a:gd name="T6" fmla="*/ 0 w 16"/>
                <a:gd name="T7" fmla="*/ 0 h 2592"/>
                <a:gd name="T8" fmla="*/ 16 w 16"/>
                <a:gd name="T9" fmla="*/ 2592 h 259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2592">
                  <a:moveTo>
                    <a:pt x="0" y="0"/>
                  </a:moveTo>
                  <a:lnTo>
                    <a:pt x="16" y="2592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2310" name="Freeform 50"/>
            <p:cNvSpPr>
              <a:spLocks/>
            </p:cNvSpPr>
            <p:nvPr/>
          </p:nvSpPr>
          <p:spPr bwMode="auto">
            <a:xfrm>
              <a:off x="3928" y="3784"/>
              <a:ext cx="144" cy="160"/>
            </a:xfrm>
            <a:custGeom>
              <a:avLst/>
              <a:gdLst>
                <a:gd name="T0" fmla="*/ 0 w 144"/>
                <a:gd name="T1" fmla="*/ 0 h 160"/>
                <a:gd name="T2" fmla="*/ 144 w 144"/>
                <a:gd name="T3" fmla="*/ 0 h 160"/>
                <a:gd name="T4" fmla="*/ 144 w 144"/>
                <a:gd name="T5" fmla="*/ 160 h 160"/>
                <a:gd name="T6" fmla="*/ 0 60000 65536"/>
                <a:gd name="T7" fmla="*/ 0 60000 65536"/>
                <a:gd name="T8" fmla="*/ 0 60000 65536"/>
                <a:gd name="T9" fmla="*/ 0 w 144"/>
                <a:gd name="T10" fmla="*/ 0 h 160"/>
                <a:gd name="T11" fmla="*/ 144 w 144"/>
                <a:gd name="T12" fmla="*/ 160 h 1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60">
                  <a:moveTo>
                    <a:pt x="0" y="0"/>
                  </a:moveTo>
                  <a:lnTo>
                    <a:pt x="144" y="0"/>
                  </a:lnTo>
                  <a:lnTo>
                    <a:pt x="144" y="16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2306" name="Freeform 36"/>
          <p:cNvSpPr>
            <a:spLocks/>
          </p:cNvSpPr>
          <p:nvPr/>
        </p:nvSpPr>
        <p:spPr bwMode="auto">
          <a:xfrm>
            <a:off x="3962400" y="2095500"/>
            <a:ext cx="4267200" cy="4216400"/>
          </a:xfrm>
          <a:custGeom>
            <a:avLst/>
            <a:gdLst>
              <a:gd name="T0" fmla="*/ 0 w 2688"/>
              <a:gd name="T1" fmla="*/ 3378200 h 2656"/>
              <a:gd name="T2" fmla="*/ 1168400 w 2688"/>
              <a:gd name="T3" fmla="*/ 4216400 h 2656"/>
              <a:gd name="T4" fmla="*/ 3200400 w 2688"/>
              <a:gd name="T5" fmla="*/ 4191000 h 2656"/>
              <a:gd name="T6" fmla="*/ 4267200 w 2688"/>
              <a:gd name="T7" fmla="*/ 3479800 h 2656"/>
              <a:gd name="T8" fmla="*/ 2209800 w 2688"/>
              <a:gd name="T9" fmla="*/ 0 h 2656"/>
              <a:gd name="T10" fmla="*/ 0 w 2688"/>
              <a:gd name="T11" fmla="*/ 3378200 h 26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688"/>
              <a:gd name="T19" fmla="*/ 0 h 2656"/>
              <a:gd name="T20" fmla="*/ 2688 w 2688"/>
              <a:gd name="T21" fmla="*/ 2656 h 265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688" h="2656">
                <a:moveTo>
                  <a:pt x="0" y="2128"/>
                </a:moveTo>
                <a:lnTo>
                  <a:pt x="736" y="2656"/>
                </a:lnTo>
                <a:lnTo>
                  <a:pt x="2016" y="2640"/>
                </a:lnTo>
                <a:lnTo>
                  <a:pt x="2688" y="2192"/>
                </a:lnTo>
                <a:lnTo>
                  <a:pt x="1392" y="0"/>
                </a:lnTo>
                <a:lnTo>
                  <a:pt x="0" y="2128"/>
                </a:lnTo>
                <a:close/>
              </a:path>
            </a:pathLst>
          </a:custGeom>
          <a:solidFill>
            <a:srgbClr val="00CC99">
              <a:alpha val="3019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2307" name="Text Box 37"/>
          <p:cNvSpPr txBox="1">
            <a:spLocks noChangeArrowheads="1"/>
          </p:cNvSpPr>
          <p:nvPr/>
        </p:nvSpPr>
        <p:spPr bwMode="auto">
          <a:xfrm>
            <a:off x="6019800" y="16764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smtClean="0">
                <a:solidFill>
                  <a:srgbClr val="000000"/>
                </a:solidFill>
              </a:rPr>
              <a:t>Р</a:t>
            </a:r>
          </a:p>
        </p:txBody>
      </p:sp>
      <p:sp>
        <p:nvSpPr>
          <p:cNvPr id="12308" name="Oval 38"/>
          <p:cNvSpPr>
            <a:spLocks noChangeArrowheads="1"/>
          </p:cNvSpPr>
          <p:nvPr/>
        </p:nvSpPr>
        <p:spPr bwMode="auto">
          <a:xfrm>
            <a:off x="6096000" y="2057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8624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4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34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568" grpId="0" animBg="1"/>
      <p:bldP spid="53456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47664" y="1024405"/>
            <a:ext cx="58326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dirty="0" smtClean="0">
                <a:ln w="24500" cmpd="dbl">
                  <a:solidFill>
                    <a:srgbClr val="8DC6FF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  параллелепипед</a:t>
            </a:r>
            <a:endParaRPr lang="ru-RU" sz="4000" b="1" dirty="0">
              <a:ln w="24500" cmpd="dbl">
                <a:solidFill>
                  <a:srgbClr val="8DC6FF">
                    <a:shade val="85000"/>
                    <a:satMod val="155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1810616" y="1864396"/>
            <a:ext cx="864096" cy="8297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6305">
            <a:off x="3517394" y="1973830"/>
            <a:ext cx="1176337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>
            <a:off x="5724128" y="1767909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66349" y="2694104"/>
            <a:ext cx="2175275" cy="92333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Наклонный</a:t>
            </a:r>
          </a:p>
          <a:p>
            <a:r>
              <a:rPr lang="ru-RU" dirty="0" smtClean="0"/>
              <a:t>Все грани- </a:t>
            </a:r>
          </a:p>
          <a:p>
            <a:r>
              <a:rPr lang="ru-RU" dirty="0" smtClean="0"/>
              <a:t>параллелограммы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275854" y="3075563"/>
            <a:ext cx="2088233" cy="1477328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Прямой</a:t>
            </a:r>
          </a:p>
          <a:p>
            <a:r>
              <a:rPr lang="ru-RU" dirty="0" smtClean="0"/>
              <a:t>Боковые грани- прямоугольники,</a:t>
            </a:r>
          </a:p>
          <a:p>
            <a:r>
              <a:rPr lang="ru-RU" dirty="0" smtClean="0"/>
              <a:t>основания-</a:t>
            </a:r>
            <a:r>
              <a:rPr lang="ru-RU" dirty="0" err="1" smtClean="0"/>
              <a:t>парал</a:t>
            </a:r>
            <a:endParaRPr lang="ru-RU" dirty="0" smtClean="0"/>
          </a:p>
          <a:p>
            <a:r>
              <a:rPr lang="ru-RU" dirty="0" err="1" smtClean="0"/>
              <a:t>лелограммы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084168" y="2701285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Прямоугольный</a:t>
            </a:r>
          </a:p>
          <a:p>
            <a:r>
              <a:rPr lang="ru-RU" dirty="0" smtClean="0"/>
              <a:t>Все грани- прямоугольники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470" y="4700576"/>
            <a:ext cx="1447800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475" y="3902437"/>
            <a:ext cx="1571625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" y="4077072"/>
            <a:ext cx="1552575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41796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1" name="Group 2"/>
          <p:cNvGrpSpPr>
            <a:grpSpLocks/>
          </p:cNvGrpSpPr>
          <p:nvPr/>
        </p:nvGrpSpPr>
        <p:grpSpPr bwMode="auto">
          <a:xfrm>
            <a:off x="152400" y="3962400"/>
            <a:ext cx="6096000" cy="1905000"/>
            <a:chOff x="96" y="2400"/>
            <a:chExt cx="3840" cy="1200"/>
          </a:xfrm>
        </p:grpSpPr>
        <p:grpSp>
          <p:nvGrpSpPr>
            <p:cNvPr id="4140" name="Group 3"/>
            <p:cNvGrpSpPr>
              <a:grpSpLocks/>
            </p:cNvGrpSpPr>
            <p:nvPr/>
          </p:nvGrpSpPr>
          <p:grpSpPr bwMode="auto">
            <a:xfrm>
              <a:off x="96" y="2400"/>
              <a:ext cx="3840" cy="1200"/>
              <a:chOff x="336" y="2024"/>
              <a:chExt cx="4280" cy="1152"/>
            </a:xfrm>
          </p:grpSpPr>
          <p:sp>
            <p:nvSpPr>
              <p:cNvPr id="4141" name="Freeform 4"/>
              <p:cNvSpPr>
                <a:spLocks/>
              </p:cNvSpPr>
              <p:nvPr/>
            </p:nvSpPr>
            <p:spPr bwMode="auto">
              <a:xfrm>
                <a:off x="336" y="2040"/>
                <a:ext cx="4280" cy="1136"/>
              </a:xfrm>
              <a:custGeom>
                <a:avLst/>
                <a:gdLst>
                  <a:gd name="T0" fmla="*/ 0 w 4280"/>
                  <a:gd name="T1" fmla="*/ 1088 h 1136"/>
                  <a:gd name="T2" fmla="*/ 904 w 4280"/>
                  <a:gd name="T3" fmla="*/ 80 h 1136"/>
                  <a:gd name="T4" fmla="*/ 4280 w 4280"/>
                  <a:gd name="T5" fmla="*/ 0 h 1136"/>
                  <a:gd name="T6" fmla="*/ 3432 w 4280"/>
                  <a:gd name="T7" fmla="*/ 1088 h 1136"/>
                  <a:gd name="T8" fmla="*/ 6 w 4280"/>
                  <a:gd name="T9" fmla="*/ 1091 h 1136"/>
                  <a:gd name="T10" fmla="*/ 6 w 4280"/>
                  <a:gd name="T11" fmla="*/ 1123 h 1136"/>
                  <a:gd name="T12" fmla="*/ 3448 w 4280"/>
                  <a:gd name="T13" fmla="*/ 1120 h 1136"/>
                  <a:gd name="T14" fmla="*/ 3448 w 4280"/>
                  <a:gd name="T15" fmla="*/ 1136 h 1136"/>
                  <a:gd name="T16" fmla="*/ 3464 w 4280"/>
                  <a:gd name="T17" fmla="*/ 1104 h 1136"/>
                  <a:gd name="T18" fmla="*/ 3448 w 4280"/>
                  <a:gd name="T19" fmla="*/ 1104 h 1136"/>
                  <a:gd name="T20" fmla="*/ 4264 w 4280"/>
                  <a:gd name="T21" fmla="*/ 48 h 1136"/>
                  <a:gd name="T22" fmla="*/ 4264 w 4280"/>
                  <a:gd name="T23" fmla="*/ 48 h 1136"/>
                  <a:gd name="T24" fmla="*/ 3448 w 4280"/>
                  <a:gd name="T25" fmla="*/ 1088 h 1136"/>
                  <a:gd name="T26" fmla="*/ 6 w 4280"/>
                  <a:gd name="T27" fmla="*/ 1091 h 11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280"/>
                  <a:gd name="T43" fmla="*/ 0 h 1136"/>
                  <a:gd name="T44" fmla="*/ 4280 w 4280"/>
                  <a:gd name="T45" fmla="*/ 1136 h 11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280" h="1136">
                    <a:moveTo>
                      <a:pt x="0" y="1088"/>
                    </a:moveTo>
                    <a:lnTo>
                      <a:pt x="904" y="80"/>
                    </a:lnTo>
                    <a:lnTo>
                      <a:pt x="4280" y="0"/>
                    </a:lnTo>
                    <a:lnTo>
                      <a:pt x="3432" y="1088"/>
                    </a:lnTo>
                    <a:lnTo>
                      <a:pt x="6" y="1091"/>
                    </a:lnTo>
                    <a:lnTo>
                      <a:pt x="6" y="1123"/>
                    </a:lnTo>
                    <a:lnTo>
                      <a:pt x="3448" y="1120"/>
                    </a:lnTo>
                    <a:lnTo>
                      <a:pt x="3448" y="1136"/>
                    </a:lnTo>
                    <a:lnTo>
                      <a:pt x="3464" y="1104"/>
                    </a:lnTo>
                    <a:lnTo>
                      <a:pt x="3448" y="1104"/>
                    </a:lnTo>
                    <a:lnTo>
                      <a:pt x="4264" y="48"/>
                    </a:lnTo>
                    <a:lnTo>
                      <a:pt x="3448" y="1088"/>
                    </a:lnTo>
                    <a:lnTo>
                      <a:pt x="6" y="1091"/>
                    </a:lnTo>
                  </a:path>
                </a:pathLst>
              </a:custGeom>
              <a:solidFill>
                <a:srgbClr val="FF66CC">
                  <a:alpha val="41176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42" name="Freeform 5"/>
              <p:cNvSpPr>
                <a:spLocks/>
              </p:cNvSpPr>
              <p:nvPr/>
            </p:nvSpPr>
            <p:spPr bwMode="auto">
              <a:xfrm>
                <a:off x="3768" y="2024"/>
                <a:ext cx="848" cy="1138"/>
              </a:xfrm>
              <a:custGeom>
                <a:avLst/>
                <a:gdLst>
                  <a:gd name="T0" fmla="*/ 848 w 848"/>
                  <a:gd name="T1" fmla="*/ 0 h 1138"/>
                  <a:gd name="T2" fmla="*/ 848 w 848"/>
                  <a:gd name="T3" fmla="*/ 64 h 1138"/>
                  <a:gd name="T4" fmla="*/ 12 w 848"/>
                  <a:gd name="T5" fmla="*/ 1138 h 1138"/>
                  <a:gd name="T6" fmla="*/ 0 w 848"/>
                  <a:gd name="T7" fmla="*/ 1090 h 1138"/>
                  <a:gd name="T8" fmla="*/ 848 w 848"/>
                  <a:gd name="T9" fmla="*/ 0 h 11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8"/>
                  <a:gd name="T16" fmla="*/ 0 h 1138"/>
                  <a:gd name="T17" fmla="*/ 848 w 848"/>
                  <a:gd name="T18" fmla="*/ 1138 h 11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8" h="1138">
                    <a:moveTo>
                      <a:pt x="848" y="0"/>
                    </a:moveTo>
                    <a:lnTo>
                      <a:pt x="848" y="64"/>
                    </a:lnTo>
                    <a:lnTo>
                      <a:pt x="12" y="1138"/>
                    </a:lnTo>
                    <a:lnTo>
                      <a:pt x="0" y="1090"/>
                    </a:lnTo>
                    <a:lnTo>
                      <a:pt x="848" y="0"/>
                    </a:lnTo>
                    <a:close/>
                  </a:path>
                </a:pathLst>
              </a:custGeom>
              <a:solidFill>
                <a:srgbClr val="FF66CC">
                  <a:alpha val="41176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43" name="Freeform 6"/>
              <p:cNvSpPr>
                <a:spLocks/>
              </p:cNvSpPr>
              <p:nvPr/>
            </p:nvSpPr>
            <p:spPr bwMode="auto">
              <a:xfrm>
                <a:off x="336" y="3109"/>
                <a:ext cx="3444" cy="59"/>
              </a:xfrm>
              <a:custGeom>
                <a:avLst/>
                <a:gdLst>
                  <a:gd name="T0" fmla="*/ 6 w 3444"/>
                  <a:gd name="T1" fmla="*/ 22 h 59"/>
                  <a:gd name="T2" fmla="*/ 3432 w 3444"/>
                  <a:gd name="T3" fmla="*/ 5 h 59"/>
                  <a:gd name="T4" fmla="*/ 3444 w 3444"/>
                  <a:gd name="T5" fmla="*/ 53 h 59"/>
                  <a:gd name="T6" fmla="*/ 0 w 3444"/>
                  <a:gd name="T7" fmla="*/ 59 h 59"/>
                  <a:gd name="T8" fmla="*/ 6 w 3444"/>
                  <a:gd name="T9" fmla="*/ 22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44"/>
                  <a:gd name="T16" fmla="*/ 0 h 59"/>
                  <a:gd name="T17" fmla="*/ 3444 w 3444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44" h="59">
                    <a:moveTo>
                      <a:pt x="6" y="22"/>
                    </a:moveTo>
                    <a:cubicBezTo>
                      <a:pt x="2207" y="27"/>
                      <a:pt x="2859" y="0"/>
                      <a:pt x="3432" y="5"/>
                    </a:cubicBezTo>
                    <a:lnTo>
                      <a:pt x="3444" y="53"/>
                    </a:lnTo>
                    <a:lnTo>
                      <a:pt x="0" y="59"/>
                    </a:lnTo>
                    <a:lnTo>
                      <a:pt x="6" y="22"/>
                    </a:lnTo>
                    <a:close/>
                  </a:path>
                </a:pathLst>
              </a:custGeom>
              <a:solidFill>
                <a:srgbClr val="FF66CC">
                  <a:alpha val="41176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graphicFrame>
          <p:nvGraphicFramePr>
            <p:cNvPr id="4100" name="Object 7"/>
            <p:cNvGraphicFramePr>
              <a:graphicFrameLocks noChangeAspect="1"/>
            </p:cNvGraphicFramePr>
            <p:nvPr/>
          </p:nvGraphicFramePr>
          <p:xfrm>
            <a:off x="3408" y="2448"/>
            <a:ext cx="264" cy="3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5" name="Формула" r:id="rId3" imgW="152280" imgH="203040" progId="Equation.3">
                    <p:embed/>
                  </p:oleObj>
                </mc:Choice>
                <mc:Fallback>
                  <p:oleObj name="Формула" r:id="rId3" imgW="1522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8" y="2448"/>
                          <a:ext cx="264" cy="3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102" name="Freeform 8"/>
          <p:cNvSpPr>
            <a:spLocks/>
          </p:cNvSpPr>
          <p:nvPr/>
        </p:nvSpPr>
        <p:spPr bwMode="auto">
          <a:xfrm>
            <a:off x="1447800" y="4114800"/>
            <a:ext cx="3308350" cy="1447800"/>
          </a:xfrm>
          <a:custGeom>
            <a:avLst/>
            <a:gdLst>
              <a:gd name="T0" fmla="*/ 0 w 2084"/>
              <a:gd name="T1" fmla="*/ 831850 h 912"/>
              <a:gd name="T2" fmla="*/ 1054100 w 2084"/>
              <a:gd name="T3" fmla="*/ 50800 h 912"/>
              <a:gd name="T4" fmla="*/ 2209800 w 2084"/>
              <a:gd name="T5" fmla="*/ 0 h 912"/>
              <a:gd name="T6" fmla="*/ 3308350 w 2084"/>
              <a:gd name="T7" fmla="*/ 774700 h 912"/>
              <a:gd name="T8" fmla="*/ 1524000 w 2084"/>
              <a:gd name="T9" fmla="*/ 1447800 h 912"/>
              <a:gd name="T10" fmla="*/ 0 w 2084"/>
              <a:gd name="T11" fmla="*/ 838200 h 9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84"/>
              <a:gd name="T19" fmla="*/ 0 h 912"/>
              <a:gd name="T20" fmla="*/ 2084 w 2084"/>
              <a:gd name="T21" fmla="*/ 912 h 9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84" h="912">
                <a:moveTo>
                  <a:pt x="0" y="524"/>
                </a:moveTo>
                <a:lnTo>
                  <a:pt x="664" y="32"/>
                </a:lnTo>
                <a:lnTo>
                  <a:pt x="1392" y="0"/>
                </a:lnTo>
                <a:lnTo>
                  <a:pt x="2084" y="488"/>
                </a:lnTo>
                <a:lnTo>
                  <a:pt x="960" y="912"/>
                </a:lnTo>
                <a:lnTo>
                  <a:pt x="0" y="528"/>
                </a:lnTo>
              </a:path>
            </a:pathLst>
          </a:custGeom>
          <a:solidFill>
            <a:srgbClr val="33CC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103" name="Freeform 9"/>
          <p:cNvSpPr>
            <a:spLocks/>
          </p:cNvSpPr>
          <p:nvPr/>
        </p:nvSpPr>
        <p:spPr bwMode="auto">
          <a:xfrm>
            <a:off x="1447800" y="2794000"/>
            <a:ext cx="1384300" cy="2159000"/>
          </a:xfrm>
          <a:custGeom>
            <a:avLst/>
            <a:gdLst>
              <a:gd name="T0" fmla="*/ 1384300 w 872"/>
              <a:gd name="T1" fmla="*/ 0 h 1360"/>
              <a:gd name="T2" fmla="*/ 0 w 872"/>
              <a:gd name="T3" fmla="*/ 2159000 h 1360"/>
              <a:gd name="T4" fmla="*/ 0 60000 65536"/>
              <a:gd name="T5" fmla="*/ 0 60000 65536"/>
              <a:gd name="T6" fmla="*/ 0 w 872"/>
              <a:gd name="T7" fmla="*/ 0 h 1360"/>
              <a:gd name="T8" fmla="*/ 872 w 872"/>
              <a:gd name="T9" fmla="*/ 1360 h 136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72" h="1360">
                <a:moveTo>
                  <a:pt x="872" y="0"/>
                </a:moveTo>
                <a:lnTo>
                  <a:pt x="0" y="136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104" name="Freeform 10"/>
          <p:cNvSpPr>
            <a:spLocks/>
          </p:cNvSpPr>
          <p:nvPr/>
        </p:nvSpPr>
        <p:spPr bwMode="auto">
          <a:xfrm>
            <a:off x="4051300" y="2819400"/>
            <a:ext cx="704850" cy="2076450"/>
          </a:xfrm>
          <a:custGeom>
            <a:avLst/>
            <a:gdLst>
              <a:gd name="T0" fmla="*/ 0 w 444"/>
              <a:gd name="T1" fmla="*/ 0 h 1308"/>
              <a:gd name="T2" fmla="*/ 704850 w 444"/>
              <a:gd name="T3" fmla="*/ 2076450 h 1308"/>
              <a:gd name="T4" fmla="*/ 0 60000 65536"/>
              <a:gd name="T5" fmla="*/ 0 60000 65536"/>
              <a:gd name="T6" fmla="*/ 0 w 444"/>
              <a:gd name="T7" fmla="*/ 0 h 1308"/>
              <a:gd name="T8" fmla="*/ 444 w 444"/>
              <a:gd name="T9" fmla="*/ 1308 h 130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4" h="1308">
                <a:moveTo>
                  <a:pt x="0" y="0"/>
                </a:moveTo>
                <a:lnTo>
                  <a:pt x="444" y="130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105" name="Freeform 11"/>
          <p:cNvSpPr>
            <a:spLocks/>
          </p:cNvSpPr>
          <p:nvPr/>
        </p:nvSpPr>
        <p:spPr bwMode="auto">
          <a:xfrm>
            <a:off x="3644900" y="2489200"/>
            <a:ext cx="14288" cy="1625600"/>
          </a:xfrm>
          <a:custGeom>
            <a:avLst/>
            <a:gdLst>
              <a:gd name="T0" fmla="*/ 0 w 9"/>
              <a:gd name="T1" fmla="*/ 0 h 1024"/>
              <a:gd name="T2" fmla="*/ 14288 w 9"/>
              <a:gd name="T3" fmla="*/ 1625600 h 1024"/>
              <a:gd name="T4" fmla="*/ 0 60000 65536"/>
              <a:gd name="T5" fmla="*/ 0 60000 65536"/>
              <a:gd name="T6" fmla="*/ 0 w 9"/>
              <a:gd name="T7" fmla="*/ 0 h 1024"/>
              <a:gd name="T8" fmla="*/ 9 w 9"/>
              <a:gd name="T9" fmla="*/ 1024 h 102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" h="1024">
                <a:moveTo>
                  <a:pt x="0" y="0"/>
                </a:moveTo>
                <a:lnTo>
                  <a:pt x="9" y="1024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106" name="Freeform 12"/>
          <p:cNvSpPr>
            <a:spLocks/>
          </p:cNvSpPr>
          <p:nvPr/>
        </p:nvSpPr>
        <p:spPr bwMode="auto">
          <a:xfrm>
            <a:off x="2451100" y="2590800"/>
            <a:ext cx="711200" cy="1574800"/>
          </a:xfrm>
          <a:custGeom>
            <a:avLst/>
            <a:gdLst>
              <a:gd name="T0" fmla="*/ 711200 w 448"/>
              <a:gd name="T1" fmla="*/ 0 h 992"/>
              <a:gd name="T2" fmla="*/ 0 w 448"/>
              <a:gd name="T3" fmla="*/ 1574800 h 992"/>
              <a:gd name="T4" fmla="*/ 0 60000 65536"/>
              <a:gd name="T5" fmla="*/ 0 60000 65536"/>
              <a:gd name="T6" fmla="*/ 0 w 448"/>
              <a:gd name="T7" fmla="*/ 0 h 992"/>
              <a:gd name="T8" fmla="*/ 448 w 448"/>
              <a:gd name="T9" fmla="*/ 992 h 9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8" h="992">
                <a:moveTo>
                  <a:pt x="448" y="0"/>
                </a:moveTo>
                <a:lnTo>
                  <a:pt x="0" y="992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107" name="Freeform 13"/>
          <p:cNvSpPr>
            <a:spLocks/>
          </p:cNvSpPr>
          <p:nvPr/>
        </p:nvSpPr>
        <p:spPr bwMode="auto">
          <a:xfrm>
            <a:off x="1447800" y="4114800"/>
            <a:ext cx="3314700" cy="838200"/>
          </a:xfrm>
          <a:custGeom>
            <a:avLst/>
            <a:gdLst>
              <a:gd name="T0" fmla="*/ 0 w 2088"/>
              <a:gd name="T1" fmla="*/ 838200 h 528"/>
              <a:gd name="T2" fmla="*/ 1028700 w 2088"/>
              <a:gd name="T3" fmla="*/ 50800 h 528"/>
              <a:gd name="T4" fmla="*/ 2209800 w 2088"/>
              <a:gd name="T5" fmla="*/ 0 h 528"/>
              <a:gd name="T6" fmla="*/ 3314700 w 2088"/>
              <a:gd name="T7" fmla="*/ 78740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2088"/>
              <a:gd name="T13" fmla="*/ 0 h 528"/>
              <a:gd name="T14" fmla="*/ 2088 w 2088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88" h="528">
                <a:moveTo>
                  <a:pt x="0" y="528"/>
                </a:moveTo>
                <a:lnTo>
                  <a:pt x="648" y="32"/>
                </a:lnTo>
                <a:lnTo>
                  <a:pt x="1392" y="0"/>
                </a:lnTo>
                <a:lnTo>
                  <a:pt x="2088" y="496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108" name="Freeform 14"/>
          <p:cNvSpPr>
            <a:spLocks/>
          </p:cNvSpPr>
          <p:nvPr/>
        </p:nvSpPr>
        <p:spPr bwMode="auto">
          <a:xfrm>
            <a:off x="2971800" y="2971800"/>
            <a:ext cx="419100" cy="2590800"/>
          </a:xfrm>
          <a:custGeom>
            <a:avLst/>
            <a:gdLst>
              <a:gd name="T0" fmla="*/ 419100 w 264"/>
              <a:gd name="T1" fmla="*/ 0 h 1632"/>
              <a:gd name="T2" fmla="*/ 0 w 264"/>
              <a:gd name="T3" fmla="*/ 2590800 h 1632"/>
              <a:gd name="T4" fmla="*/ 0 60000 65536"/>
              <a:gd name="T5" fmla="*/ 0 60000 65536"/>
              <a:gd name="T6" fmla="*/ 0 w 264"/>
              <a:gd name="T7" fmla="*/ 0 h 1632"/>
              <a:gd name="T8" fmla="*/ 264 w 264"/>
              <a:gd name="T9" fmla="*/ 1632 h 16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64" h="1632">
                <a:moveTo>
                  <a:pt x="264" y="0"/>
                </a:moveTo>
                <a:lnTo>
                  <a:pt x="0" y="1632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109" name="Freeform 15"/>
          <p:cNvSpPr>
            <a:spLocks/>
          </p:cNvSpPr>
          <p:nvPr/>
        </p:nvSpPr>
        <p:spPr bwMode="auto">
          <a:xfrm>
            <a:off x="1447800" y="4895850"/>
            <a:ext cx="3302000" cy="666750"/>
          </a:xfrm>
          <a:custGeom>
            <a:avLst/>
            <a:gdLst>
              <a:gd name="T0" fmla="*/ 0 w 2080"/>
              <a:gd name="T1" fmla="*/ 57150 h 420"/>
              <a:gd name="T2" fmla="*/ 1524000 w 2080"/>
              <a:gd name="T3" fmla="*/ 666750 h 420"/>
              <a:gd name="T4" fmla="*/ 3302000 w 2080"/>
              <a:gd name="T5" fmla="*/ 0 h 420"/>
              <a:gd name="T6" fmla="*/ 0 60000 65536"/>
              <a:gd name="T7" fmla="*/ 0 60000 65536"/>
              <a:gd name="T8" fmla="*/ 0 60000 65536"/>
              <a:gd name="T9" fmla="*/ 0 w 2080"/>
              <a:gd name="T10" fmla="*/ 0 h 420"/>
              <a:gd name="T11" fmla="*/ 2080 w 2080"/>
              <a:gd name="T12" fmla="*/ 420 h 4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80" h="420">
                <a:moveTo>
                  <a:pt x="0" y="36"/>
                </a:moveTo>
                <a:lnTo>
                  <a:pt x="960" y="420"/>
                </a:lnTo>
                <a:lnTo>
                  <a:pt x="208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110" name="Text Box 16"/>
          <p:cNvSpPr txBox="1">
            <a:spLocks noChangeArrowheads="1"/>
          </p:cNvSpPr>
          <p:nvPr/>
        </p:nvSpPr>
        <p:spPr bwMode="auto">
          <a:xfrm>
            <a:off x="990600" y="4724400"/>
            <a:ext cx="500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smtClean="0">
                <a:solidFill>
                  <a:srgbClr val="000000"/>
                </a:solidFill>
              </a:rPr>
              <a:t>А</a:t>
            </a:r>
            <a:r>
              <a:rPr lang="ru-RU" altLang="ru-RU" sz="2400" baseline="-25000" smtClean="0">
                <a:solidFill>
                  <a:srgbClr val="000000"/>
                </a:solidFill>
              </a:rPr>
              <a:t>1</a:t>
            </a:r>
            <a:endParaRPr lang="ru-RU" altLang="ru-RU" sz="2400" smtClean="0">
              <a:solidFill>
                <a:srgbClr val="000000"/>
              </a:solidFill>
            </a:endParaRPr>
          </a:p>
        </p:txBody>
      </p:sp>
      <p:sp>
        <p:nvSpPr>
          <p:cNvPr id="4111" name="Text Box 17"/>
          <p:cNvSpPr txBox="1">
            <a:spLocks noChangeArrowheads="1"/>
          </p:cNvSpPr>
          <p:nvPr/>
        </p:nvSpPr>
        <p:spPr bwMode="auto">
          <a:xfrm>
            <a:off x="2547938" y="5410200"/>
            <a:ext cx="500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smtClean="0">
                <a:solidFill>
                  <a:srgbClr val="000000"/>
                </a:solidFill>
              </a:rPr>
              <a:t>А</a:t>
            </a:r>
            <a:r>
              <a:rPr lang="ru-RU" altLang="ru-RU" sz="2400" baseline="-25000" smtClean="0">
                <a:solidFill>
                  <a:srgbClr val="000000"/>
                </a:solidFill>
              </a:rPr>
              <a:t>2</a:t>
            </a:r>
            <a:endParaRPr lang="ru-RU" altLang="ru-RU" sz="2400" smtClean="0">
              <a:solidFill>
                <a:srgbClr val="000000"/>
              </a:solidFill>
            </a:endParaRPr>
          </a:p>
        </p:txBody>
      </p:sp>
      <p:sp>
        <p:nvSpPr>
          <p:cNvPr id="4112" name="Text Box 18"/>
          <p:cNvSpPr txBox="1">
            <a:spLocks noChangeArrowheads="1"/>
          </p:cNvSpPr>
          <p:nvPr/>
        </p:nvSpPr>
        <p:spPr bwMode="auto">
          <a:xfrm>
            <a:off x="2057400" y="3733800"/>
            <a:ext cx="511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smtClean="0">
                <a:solidFill>
                  <a:srgbClr val="000000"/>
                </a:solidFill>
              </a:rPr>
              <a:t>А</a:t>
            </a:r>
            <a:r>
              <a:rPr lang="en-US" altLang="ru-RU" sz="2400" b="1" baseline="-25000" smtClean="0">
                <a:solidFill>
                  <a:srgbClr val="000000"/>
                </a:solidFill>
              </a:rPr>
              <a:t>n</a:t>
            </a:r>
            <a:endParaRPr lang="ru-RU" altLang="ru-RU" sz="2400" b="1" smtClean="0">
              <a:solidFill>
                <a:srgbClr val="000000"/>
              </a:solidFill>
            </a:endParaRPr>
          </a:p>
        </p:txBody>
      </p:sp>
      <p:sp>
        <p:nvSpPr>
          <p:cNvPr id="4113" name="Text Box 20"/>
          <p:cNvSpPr txBox="1">
            <a:spLocks noChangeArrowheads="1"/>
          </p:cNvSpPr>
          <p:nvPr/>
        </p:nvSpPr>
        <p:spPr bwMode="auto">
          <a:xfrm>
            <a:off x="4572000" y="4800600"/>
            <a:ext cx="500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smtClean="0">
                <a:solidFill>
                  <a:srgbClr val="000000"/>
                </a:solidFill>
              </a:rPr>
              <a:t>А</a:t>
            </a:r>
            <a:r>
              <a:rPr lang="en-US" altLang="ru-RU" sz="2400" baseline="-25000" smtClean="0">
                <a:solidFill>
                  <a:srgbClr val="000000"/>
                </a:solidFill>
              </a:rPr>
              <a:t>3</a:t>
            </a:r>
            <a:endParaRPr lang="ru-RU" altLang="ru-RU" sz="2400" smtClean="0">
              <a:solidFill>
                <a:srgbClr val="000000"/>
              </a:solidFill>
            </a:endParaRPr>
          </a:p>
        </p:txBody>
      </p:sp>
      <p:graphicFrame>
        <p:nvGraphicFramePr>
          <p:cNvPr id="4098" name="Object 2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" name="Формула" r:id="rId5" imgW="114120" imgH="215640" progId="Equation.3">
                  <p:embed/>
                </p:oleObj>
              </mc:Choice>
              <mc:Fallback>
                <p:oleObj name="Формула" r:id="rId5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52"/>
          <p:cNvGrpSpPr>
            <a:grpSpLocks/>
          </p:cNvGrpSpPr>
          <p:nvPr/>
        </p:nvGrpSpPr>
        <p:grpSpPr bwMode="auto">
          <a:xfrm>
            <a:off x="3200400" y="2514600"/>
            <a:ext cx="557213" cy="2514600"/>
            <a:chOff x="2016" y="1584"/>
            <a:chExt cx="351" cy="1584"/>
          </a:xfrm>
        </p:grpSpPr>
        <p:sp>
          <p:nvSpPr>
            <p:cNvPr id="4134" name="Text Box 19"/>
            <p:cNvSpPr txBox="1">
              <a:spLocks noChangeArrowheads="1"/>
            </p:cNvSpPr>
            <p:nvPr/>
          </p:nvSpPr>
          <p:spPr bwMode="auto">
            <a:xfrm>
              <a:off x="2016" y="1584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400" smtClean="0">
                  <a:solidFill>
                    <a:srgbClr val="000000"/>
                  </a:solidFill>
                </a:rPr>
                <a:t>Р</a:t>
              </a:r>
            </a:p>
          </p:txBody>
        </p:sp>
        <p:grpSp>
          <p:nvGrpSpPr>
            <p:cNvPr id="4135" name="Group 45"/>
            <p:cNvGrpSpPr>
              <a:grpSpLocks/>
            </p:cNvGrpSpPr>
            <p:nvPr/>
          </p:nvGrpSpPr>
          <p:grpSpPr bwMode="auto">
            <a:xfrm>
              <a:off x="2112" y="1727"/>
              <a:ext cx="255" cy="1441"/>
              <a:chOff x="2160" y="1727"/>
              <a:chExt cx="255" cy="1441"/>
            </a:xfrm>
          </p:grpSpPr>
          <p:sp>
            <p:nvSpPr>
              <p:cNvPr id="4136" name="Freeform 28"/>
              <p:cNvSpPr>
                <a:spLocks/>
              </p:cNvSpPr>
              <p:nvPr/>
            </p:nvSpPr>
            <p:spPr bwMode="auto">
              <a:xfrm>
                <a:off x="2232" y="1760"/>
                <a:ext cx="48" cy="1104"/>
              </a:xfrm>
              <a:custGeom>
                <a:avLst/>
                <a:gdLst>
                  <a:gd name="T0" fmla="*/ 48 w 48"/>
                  <a:gd name="T1" fmla="*/ 0 h 1104"/>
                  <a:gd name="T2" fmla="*/ 0 w 48"/>
                  <a:gd name="T3" fmla="*/ 1104 h 1104"/>
                  <a:gd name="T4" fmla="*/ 0 60000 65536"/>
                  <a:gd name="T5" fmla="*/ 0 60000 65536"/>
                  <a:gd name="T6" fmla="*/ 0 w 48"/>
                  <a:gd name="T7" fmla="*/ 0 h 1104"/>
                  <a:gd name="T8" fmla="*/ 48 w 48"/>
                  <a:gd name="T9" fmla="*/ 1104 h 110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8" h="1104">
                    <a:moveTo>
                      <a:pt x="48" y="0"/>
                    </a:moveTo>
                    <a:lnTo>
                      <a:pt x="0" y="1104"/>
                    </a:lnTo>
                  </a:path>
                </a:pathLst>
              </a:custGeom>
              <a:noFill/>
              <a:ln w="19050" cap="flat" cmpd="sng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37" name="Oval 29"/>
              <p:cNvSpPr>
                <a:spLocks noChangeArrowheads="1"/>
              </p:cNvSpPr>
              <p:nvPr/>
            </p:nvSpPr>
            <p:spPr bwMode="auto">
              <a:xfrm>
                <a:off x="2256" y="1727"/>
                <a:ext cx="48" cy="4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38" name="Oval 30"/>
              <p:cNvSpPr>
                <a:spLocks noChangeArrowheads="1"/>
              </p:cNvSpPr>
              <p:nvPr/>
            </p:nvSpPr>
            <p:spPr bwMode="auto">
              <a:xfrm>
                <a:off x="2208" y="2879"/>
                <a:ext cx="48" cy="4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39" name="Text Box 31"/>
              <p:cNvSpPr txBox="1">
                <a:spLocks noChangeArrowheads="1"/>
              </p:cNvSpPr>
              <p:nvPr/>
            </p:nvSpPr>
            <p:spPr bwMode="auto">
              <a:xfrm>
                <a:off x="2160" y="2880"/>
                <a:ext cx="25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2400" smtClean="0">
                    <a:solidFill>
                      <a:srgbClr val="000000"/>
                    </a:solidFill>
                  </a:rPr>
                  <a:t>Н</a:t>
                </a:r>
              </a:p>
            </p:txBody>
          </p:sp>
        </p:grpSp>
      </p:grpSp>
      <p:sp>
        <p:nvSpPr>
          <p:cNvPr id="548899" name="Text Box 35"/>
          <p:cNvSpPr txBox="1">
            <a:spLocks noChangeArrowheads="1"/>
          </p:cNvSpPr>
          <p:nvPr/>
        </p:nvSpPr>
        <p:spPr bwMode="auto">
          <a:xfrm>
            <a:off x="66675" y="76200"/>
            <a:ext cx="3362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Усеченная пирамида</a:t>
            </a:r>
          </a:p>
        </p:txBody>
      </p:sp>
      <p:grpSp>
        <p:nvGrpSpPr>
          <p:cNvPr id="4116" name="Group 44"/>
          <p:cNvGrpSpPr>
            <a:grpSpLocks/>
          </p:cNvGrpSpPr>
          <p:nvPr/>
        </p:nvGrpSpPr>
        <p:grpSpPr bwMode="auto">
          <a:xfrm>
            <a:off x="2819400" y="2514600"/>
            <a:ext cx="1219200" cy="457200"/>
            <a:chOff x="1776" y="1584"/>
            <a:chExt cx="768" cy="288"/>
          </a:xfrm>
        </p:grpSpPr>
        <p:sp>
          <p:nvSpPr>
            <p:cNvPr id="4132" name="Freeform 42"/>
            <p:cNvSpPr>
              <a:spLocks/>
            </p:cNvSpPr>
            <p:nvPr/>
          </p:nvSpPr>
          <p:spPr bwMode="auto">
            <a:xfrm>
              <a:off x="1776" y="1776"/>
              <a:ext cx="768" cy="96"/>
            </a:xfrm>
            <a:custGeom>
              <a:avLst/>
              <a:gdLst>
                <a:gd name="T0" fmla="*/ 0 w 768"/>
                <a:gd name="T1" fmla="*/ 0 h 96"/>
                <a:gd name="T2" fmla="*/ 384 w 768"/>
                <a:gd name="T3" fmla="*/ 96 h 96"/>
                <a:gd name="T4" fmla="*/ 768 w 768"/>
                <a:gd name="T5" fmla="*/ 0 h 96"/>
                <a:gd name="T6" fmla="*/ 0 60000 65536"/>
                <a:gd name="T7" fmla="*/ 0 60000 65536"/>
                <a:gd name="T8" fmla="*/ 0 60000 65536"/>
                <a:gd name="T9" fmla="*/ 0 w 768"/>
                <a:gd name="T10" fmla="*/ 0 h 96"/>
                <a:gd name="T11" fmla="*/ 768 w 768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68" h="96">
                  <a:moveTo>
                    <a:pt x="0" y="0"/>
                  </a:moveTo>
                  <a:lnTo>
                    <a:pt x="384" y="96"/>
                  </a:lnTo>
                  <a:lnTo>
                    <a:pt x="76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133" name="Freeform 43"/>
            <p:cNvSpPr>
              <a:spLocks/>
            </p:cNvSpPr>
            <p:nvPr/>
          </p:nvSpPr>
          <p:spPr bwMode="auto">
            <a:xfrm>
              <a:off x="1776" y="1584"/>
              <a:ext cx="768" cy="192"/>
            </a:xfrm>
            <a:custGeom>
              <a:avLst/>
              <a:gdLst>
                <a:gd name="T0" fmla="*/ 768 w 768"/>
                <a:gd name="T1" fmla="*/ 192 h 192"/>
                <a:gd name="T2" fmla="*/ 528 w 768"/>
                <a:gd name="T3" fmla="*/ 0 h 192"/>
                <a:gd name="T4" fmla="*/ 240 w 768"/>
                <a:gd name="T5" fmla="*/ 0 h 192"/>
                <a:gd name="T6" fmla="*/ 0 w 768"/>
                <a:gd name="T7" fmla="*/ 192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8"/>
                <a:gd name="T13" fmla="*/ 0 h 192"/>
                <a:gd name="T14" fmla="*/ 768 w 768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8" h="192">
                  <a:moveTo>
                    <a:pt x="768" y="192"/>
                  </a:moveTo>
                  <a:lnTo>
                    <a:pt x="528" y="0"/>
                  </a:lnTo>
                  <a:lnTo>
                    <a:pt x="240" y="0"/>
                  </a:lnTo>
                  <a:lnTo>
                    <a:pt x="0" y="19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117" name="Freeform 51"/>
          <p:cNvSpPr>
            <a:spLocks/>
          </p:cNvSpPr>
          <p:nvPr/>
        </p:nvSpPr>
        <p:spPr bwMode="auto">
          <a:xfrm>
            <a:off x="1447800" y="2489200"/>
            <a:ext cx="3276600" cy="3073400"/>
          </a:xfrm>
          <a:custGeom>
            <a:avLst/>
            <a:gdLst>
              <a:gd name="T0" fmla="*/ 0 w 2064"/>
              <a:gd name="T1" fmla="*/ 2463800 h 1936"/>
              <a:gd name="T2" fmla="*/ 1524000 w 2064"/>
              <a:gd name="T3" fmla="*/ 3073400 h 1936"/>
              <a:gd name="T4" fmla="*/ 3276600 w 2064"/>
              <a:gd name="T5" fmla="*/ 2387600 h 1936"/>
              <a:gd name="T6" fmla="*/ 2590800 w 2064"/>
              <a:gd name="T7" fmla="*/ 330200 h 1936"/>
              <a:gd name="T8" fmla="*/ 2159000 w 2064"/>
              <a:gd name="T9" fmla="*/ 0 h 1936"/>
              <a:gd name="T10" fmla="*/ 1752600 w 2064"/>
              <a:gd name="T11" fmla="*/ 25400 h 1936"/>
              <a:gd name="T12" fmla="*/ 1371600 w 2064"/>
              <a:gd name="T13" fmla="*/ 330200 h 1936"/>
              <a:gd name="T14" fmla="*/ 0 w 2064"/>
              <a:gd name="T15" fmla="*/ 2463800 h 19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64"/>
              <a:gd name="T25" fmla="*/ 0 h 1936"/>
              <a:gd name="T26" fmla="*/ 2064 w 2064"/>
              <a:gd name="T27" fmla="*/ 1936 h 19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64" h="1936">
                <a:moveTo>
                  <a:pt x="0" y="1552"/>
                </a:moveTo>
                <a:lnTo>
                  <a:pt x="960" y="1936"/>
                </a:lnTo>
                <a:lnTo>
                  <a:pt x="2064" y="1504"/>
                </a:lnTo>
                <a:lnTo>
                  <a:pt x="1632" y="208"/>
                </a:lnTo>
                <a:lnTo>
                  <a:pt x="1360" y="0"/>
                </a:lnTo>
                <a:lnTo>
                  <a:pt x="1104" y="16"/>
                </a:lnTo>
                <a:lnTo>
                  <a:pt x="864" y="208"/>
                </a:lnTo>
                <a:lnTo>
                  <a:pt x="0" y="1552"/>
                </a:lnTo>
                <a:close/>
              </a:path>
            </a:pathLst>
          </a:custGeom>
          <a:solidFill>
            <a:srgbClr val="0099FF">
              <a:alpha val="4705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-2743200" y="1752600"/>
            <a:ext cx="6096000" cy="1905000"/>
            <a:chOff x="96" y="2400"/>
            <a:chExt cx="3840" cy="1200"/>
          </a:xfrm>
        </p:grpSpPr>
        <p:grpSp>
          <p:nvGrpSpPr>
            <p:cNvPr id="4128" name="Group 37"/>
            <p:cNvGrpSpPr>
              <a:grpSpLocks/>
            </p:cNvGrpSpPr>
            <p:nvPr/>
          </p:nvGrpSpPr>
          <p:grpSpPr bwMode="auto">
            <a:xfrm>
              <a:off x="96" y="2400"/>
              <a:ext cx="3840" cy="1200"/>
              <a:chOff x="336" y="2024"/>
              <a:chExt cx="4280" cy="1152"/>
            </a:xfrm>
          </p:grpSpPr>
          <p:sp>
            <p:nvSpPr>
              <p:cNvPr id="4129" name="Freeform 38"/>
              <p:cNvSpPr>
                <a:spLocks/>
              </p:cNvSpPr>
              <p:nvPr/>
            </p:nvSpPr>
            <p:spPr bwMode="auto">
              <a:xfrm>
                <a:off x="336" y="2040"/>
                <a:ext cx="4280" cy="1136"/>
              </a:xfrm>
              <a:custGeom>
                <a:avLst/>
                <a:gdLst>
                  <a:gd name="T0" fmla="*/ 0 w 4280"/>
                  <a:gd name="T1" fmla="*/ 1088 h 1136"/>
                  <a:gd name="T2" fmla="*/ 904 w 4280"/>
                  <a:gd name="T3" fmla="*/ 80 h 1136"/>
                  <a:gd name="T4" fmla="*/ 4280 w 4280"/>
                  <a:gd name="T5" fmla="*/ 0 h 1136"/>
                  <a:gd name="T6" fmla="*/ 3432 w 4280"/>
                  <a:gd name="T7" fmla="*/ 1088 h 1136"/>
                  <a:gd name="T8" fmla="*/ 6 w 4280"/>
                  <a:gd name="T9" fmla="*/ 1091 h 1136"/>
                  <a:gd name="T10" fmla="*/ 6 w 4280"/>
                  <a:gd name="T11" fmla="*/ 1123 h 1136"/>
                  <a:gd name="T12" fmla="*/ 3448 w 4280"/>
                  <a:gd name="T13" fmla="*/ 1120 h 1136"/>
                  <a:gd name="T14" fmla="*/ 3448 w 4280"/>
                  <a:gd name="T15" fmla="*/ 1136 h 1136"/>
                  <a:gd name="T16" fmla="*/ 3464 w 4280"/>
                  <a:gd name="T17" fmla="*/ 1104 h 1136"/>
                  <a:gd name="T18" fmla="*/ 3448 w 4280"/>
                  <a:gd name="T19" fmla="*/ 1104 h 1136"/>
                  <a:gd name="T20" fmla="*/ 4264 w 4280"/>
                  <a:gd name="T21" fmla="*/ 48 h 1136"/>
                  <a:gd name="T22" fmla="*/ 4264 w 4280"/>
                  <a:gd name="T23" fmla="*/ 48 h 1136"/>
                  <a:gd name="T24" fmla="*/ 3448 w 4280"/>
                  <a:gd name="T25" fmla="*/ 1088 h 1136"/>
                  <a:gd name="T26" fmla="*/ 6 w 4280"/>
                  <a:gd name="T27" fmla="*/ 1091 h 11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280"/>
                  <a:gd name="T43" fmla="*/ 0 h 1136"/>
                  <a:gd name="T44" fmla="*/ 4280 w 4280"/>
                  <a:gd name="T45" fmla="*/ 1136 h 11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280" h="1136">
                    <a:moveTo>
                      <a:pt x="0" y="1088"/>
                    </a:moveTo>
                    <a:lnTo>
                      <a:pt x="904" y="80"/>
                    </a:lnTo>
                    <a:lnTo>
                      <a:pt x="4280" y="0"/>
                    </a:lnTo>
                    <a:lnTo>
                      <a:pt x="3432" y="1088"/>
                    </a:lnTo>
                    <a:lnTo>
                      <a:pt x="6" y="1091"/>
                    </a:lnTo>
                    <a:lnTo>
                      <a:pt x="6" y="1123"/>
                    </a:lnTo>
                    <a:lnTo>
                      <a:pt x="3448" y="1120"/>
                    </a:lnTo>
                    <a:lnTo>
                      <a:pt x="3448" y="1136"/>
                    </a:lnTo>
                    <a:lnTo>
                      <a:pt x="3464" y="1104"/>
                    </a:lnTo>
                    <a:lnTo>
                      <a:pt x="3448" y="1104"/>
                    </a:lnTo>
                    <a:lnTo>
                      <a:pt x="4264" y="48"/>
                    </a:lnTo>
                    <a:lnTo>
                      <a:pt x="3448" y="1088"/>
                    </a:lnTo>
                    <a:lnTo>
                      <a:pt x="6" y="1091"/>
                    </a:lnTo>
                  </a:path>
                </a:pathLst>
              </a:custGeom>
              <a:solidFill>
                <a:srgbClr val="FFFF00">
                  <a:alpha val="41176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30" name="Freeform 39"/>
              <p:cNvSpPr>
                <a:spLocks/>
              </p:cNvSpPr>
              <p:nvPr/>
            </p:nvSpPr>
            <p:spPr bwMode="auto">
              <a:xfrm>
                <a:off x="3768" y="2024"/>
                <a:ext cx="848" cy="1138"/>
              </a:xfrm>
              <a:custGeom>
                <a:avLst/>
                <a:gdLst>
                  <a:gd name="T0" fmla="*/ 848 w 848"/>
                  <a:gd name="T1" fmla="*/ 0 h 1138"/>
                  <a:gd name="T2" fmla="*/ 848 w 848"/>
                  <a:gd name="T3" fmla="*/ 64 h 1138"/>
                  <a:gd name="T4" fmla="*/ 12 w 848"/>
                  <a:gd name="T5" fmla="*/ 1138 h 1138"/>
                  <a:gd name="T6" fmla="*/ 0 w 848"/>
                  <a:gd name="T7" fmla="*/ 1090 h 1138"/>
                  <a:gd name="T8" fmla="*/ 848 w 848"/>
                  <a:gd name="T9" fmla="*/ 0 h 11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8"/>
                  <a:gd name="T16" fmla="*/ 0 h 1138"/>
                  <a:gd name="T17" fmla="*/ 848 w 848"/>
                  <a:gd name="T18" fmla="*/ 1138 h 11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8" h="1138">
                    <a:moveTo>
                      <a:pt x="848" y="0"/>
                    </a:moveTo>
                    <a:lnTo>
                      <a:pt x="848" y="64"/>
                    </a:lnTo>
                    <a:lnTo>
                      <a:pt x="12" y="1138"/>
                    </a:lnTo>
                    <a:lnTo>
                      <a:pt x="0" y="1090"/>
                    </a:lnTo>
                    <a:lnTo>
                      <a:pt x="848" y="0"/>
                    </a:lnTo>
                    <a:close/>
                  </a:path>
                </a:pathLst>
              </a:custGeom>
              <a:solidFill>
                <a:srgbClr val="FFFF00">
                  <a:alpha val="41176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31" name="Freeform 40"/>
              <p:cNvSpPr>
                <a:spLocks/>
              </p:cNvSpPr>
              <p:nvPr/>
            </p:nvSpPr>
            <p:spPr bwMode="auto">
              <a:xfrm>
                <a:off x="336" y="3109"/>
                <a:ext cx="3444" cy="59"/>
              </a:xfrm>
              <a:custGeom>
                <a:avLst/>
                <a:gdLst>
                  <a:gd name="T0" fmla="*/ 6 w 3444"/>
                  <a:gd name="T1" fmla="*/ 22 h 59"/>
                  <a:gd name="T2" fmla="*/ 3432 w 3444"/>
                  <a:gd name="T3" fmla="*/ 5 h 59"/>
                  <a:gd name="T4" fmla="*/ 3444 w 3444"/>
                  <a:gd name="T5" fmla="*/ 53 h 59"/>
                  <a:gd name="T6" fmla="*/ 0 w 3444"/>
                  <a:gd name="T7" fmla="*/ 59 h 59"/>
                  <a:gd name="T8" fmla="*/ 6 w 3444"/>
                  <a:gd name="T9" fmla="*/ 22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44"/>
                  <a:gd name="T16" fmla="*/ 0 h 59"/>
                  <a:gd name="T17" fmla="*/ 3444 w 3444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44" h="59">
                    <a:moveTo>
                      <a:pt x="6" y="22"/>
                    </a:moveTo>
                    <a:cubicBezTo>
                      <a:pt x="2207" y="27"/>
                      <a:pt x="2859" y="0"/>
                      <a:pt x="3432" y="5"/>
                    </a:cubicBezTo>
                    <a:lnTo>
                      <a:pt x="3444" y="53"/>
                    </a:lnTo>
                    <a:lnTo>
                      <a:pt x="0" y="59"/>
                    </a:lnTo>
                    <a:lnTo>
                      <a:pt x="6" y="22"/>
                    </a:lnTo>
                    <a:close/>
                  </a:path>
                </a:pathLst>
              </a:custGeom>
              <a:solidFill>
                <a:srgbClr val="FFFF00">
                  <a:alpha val="41176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graphicFrame>
          <p:nvGraphicFramePr>
            <p:cNvPr id="4099" name="Object 41"/>
            <p:cNvGraphicFramePr>
              <a:graphicFrameLocks noChangeAspect="1"/>
            </p:cNvGraphicFramePr>
            <p:nvPr/>
          </p:nvGraphicFramePr>
          <p:xfrm>
            <a:off x="3408" y="2503"/>
            <a:ext cx="264" cy="2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7" name="Формула" r:id="rId7" imgW="152280" imgH="139680" progId="Equation.3">
                    <p:embed/>
                  </p:oleObj>
                </mc:Choice>
                <mc:Fallback>
                  <p:oleObj name="Формула" r:id="rId7" imgW="15228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8" y="2503"/>
                          <a:ext cx="264" cy="2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Group 50"/>
          <p:cNvGrpSpPr>
            <a:grpSpLocks/>
          </p:cNvGrpSpPr>
          <p:nvPr/>
        </p:nvGrpSpPr>
        <p:grpSpPr bwMode="auto">
          <a:xfrm>
            <a:off x="2819400" y="1600200"/>
            <a:ext cx="1219200" cy="1371600"/>
            <a:chOff x="1776" y="1008"/>
            <a:chExt cx="768" cy="864"/>
          </a:xfrm>
        </p:grpSpPr>
        <p:sp>
          <p:nvSpPr>
            <p:cNvPr id="4124" name="Freeform 46"/>
            <p:cNvSpPr>
              <a:spLocks/>
            </p:cNvSpPr>
            <p:nvPr/>
          </p:nvSpPr>
          <p:spPr bwMode="auto">
            <a:xfrm>
              <a:off x="1776" y="1008"/>
              <a:ext cx="480" cy="864"/>
            </a:xfrm>
            <a:custGeom>
              <a:avLst/>
              <a:gdLst>
                <a:gd name="T0" fmla="*/ 0 w 480"/>
                <a:gd name="T1" fmla="*/ 768 h 864"/>
                <a:gd name="T2" fmla="*/ 480 w 480"/>
                <a:gd name="T3" fmla="*/ 0 h 864"/>
                <a:gd name="T4" fmla="*/ 344 w 480"/>
                <a:gd name="T5" fmla="*/ 864 h 864"/>
                <a:gd name="T6" fmla="*/ 0 60000 65536"/>
                <a:gd name="T7" fmla="*/ 0 60000 65536"/>
                <a:gd name="T8" fmla="*/ 0 60000 65536"/>
                <a:gd name="T9" fmla="*/ 0 w 480"/>
                <a:gd name="T10" fmla="*/ 0 h 864"/>
                <a:gd name="T11" fmla="*/ 480 w 480"/>
                <a:gd name="T12" fmla="*/ 864 h 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864">
                  <a:moveTo>
                    <a:pt x="0" y="768"/>
                  </a:moveTo>
                  <a:lnTo>
                    <a:pt x="480" y="0"/>
                  </a:lnTo>
                  <a:lnTo>
                    <a:pt x="344" y="864"/>
                  </a:lnTo>
                </a:path>
              </a:pathLst>
            </a:custGeom>
            <a:solidFill>
              <a:srgbClr val="0099FF">
                <a:alpha val="3019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125" name="Freeform 47"/>
            <p:cNvSpPr>
              <a:spLocks/>
            </p:cNvSpPr>
            <p:nvPr/>
          </p:nvSpPr>
          <p:spPr bwMode="auto">
            <a:xfrm>
              <a:off x="1776" y="1008"/>
              <a:ext cx="768" cy="864"/>
            </a:xfrm>
            <a:custGeom>
              <a:avLst/>
              <a:gdLst>
                <a:gd name="T0" fmla="*/ 0 w 768"/>
                <a:gd name="T1" fmla="*/ 768 h 864"/>
                <a:gd name="T2" fmla="*/ 384 w 768"/>
                <a:gd name="T3" fmla="*/ 864 h 864"/>
                <a:gd name="T4" fmla="*/ 768 w 768"/>
                <a:gd name="T5" fmla="*/ 768 h 864"/>
                <a:gd name="T6" fmla="*/ 480 w 768"/>
                <a:gd name="T7" fmla="*/ 0 h 8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8"/>
                <a:gd name="T13" fmla="*/ 0 h 864"/>
                <a:gd name="T14" fmla="*/ 768 w 768"/>
                <a:gd name="T15" fmla="*/ 864 h 8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8" h="864">
                  <a:moveTo>
                    <a:pt x="0" y="768"/>
                  </a:moveTo>
                  <a:lnTo>
                    <a:pt x="384" y="864"/>
                  </a:lnTo>
                  <a:lnTo>
                    <a:pt x="768" y="768"/>
                  </a:lnTo>
                  <a:lnTo>
                    <a:pt x="480" y="0"/>
                  </a:lnTo>
                </a:path>
              </a:pathLst>
            </a:custGeom>
            <a:solidFill>
              <a:srgbClr val="0099FF">
                <a:alpha val="3019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126" name="Freeform 48"/>
            <p:cNvSpPr>
              <a:spLocks/>
            </p:cNvSpPr>
            <p:nvPr/>
          </p:nvSpPr>
          <p:spPr bwMode="auto">
            <a:xfrm>
              <a:off x="2016" y="1008"/>
              <a:ext cx="528" cy="768"/>
            </a:xfrm>
            <a:custGeom>
              <a:avLst/>
              <a:gdLst>
                <a:gd name="T0" fmla="*/ 528 w 528"/>
                <a:gd name="T1" fmla="*/ 768 h 768"/>
                <a:gd name="T2" fmla="*/ 288 w 528"/>
                <a:gd name="T3" fmla="*/ 576 h 768"/>
                <a:gd name="T4" fmla="*/ 240 w 528"/>
                <a:gd name="T5" fmla="*/ 0 h 768"/>
                <a:gd name="T6" fmla="*/ 0 w 528"/>
                <a:gd name="T7" fmla="*/ 576 h 768"/>
                <a:gd name="T8" fmla="*/ 288 w 528"/>
                <a:gd name="T9" fmla="*/ 576 h 7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8"/>
                <a:gd name="T16" fmla="*/ 0 h 768"/>
                <a:gd name="T17" fmla="*/ 528 w 528"/>
                <a:gd name="T18" fmla="*/ 768 h 7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8" h="768">
                  <a:moveTo>
                    <a:pt x="528" y="768"/>
                  </a:moveTo>
                  <a:lnTo>
                    <a:pt x="288" y="576"/>
                  </a:lnTo>
                  <a:lnTo>
                    <a:pt x="240" y="0"/>
                  </a:lnTo>
                  <a:lnTo>
                    <a:pt x="0" y="576"/>
                  </a:lnTo>
                  <a:lnTo>
                    <a:pt x="288" y="576"/>
                  </a:lnTo>
                </a:path>
              </a:pathLst>
            </a:custGeom>
            <a:solidFill>
              <a:srgbClr val="0099FF">
                <a:alpha val="30196"/>
              </a:srgbClr>
            </a:solidFill>
            <a:ln w="9525" cap="flat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127" name="Line 49"/>
            <p:cNvSpPr>
              <a:spLocks noChangeShapeType="1"/>
            </p:cNvSpPr>
            <p:nvPr/>
          </p:nvSpPr>
          <p:spPr bwMode="auto">
            <a:xfrm flipH="1">
              <a:off x="1776" y="1584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Group 56"/>
          <p:cNvGrpSpPr>
            <a:grpSpLocks/>
          </p:cNvGrpSpPr>
          <p:nvPr/>
        </p:nvGrpSpPr>
        <p:grpSpPr bwMode="auto">
          <a:xfrm>
            <a:off x="2362200" y="2438400"/>
            <a:ext cx="2176463" cy="914400"/>
            <a:chOff x="1488" y="1536"/>
            <a:chExt cx="1371" cy="576"/>
          </a:xfrm>
        </p:grpSpPr>
        <p:sp>
          <p:nvSpPr>
            <p:cNvPr id="4121" name="Text Box 53"/>
            <p:cNvSpPr txBox="1">
              <a:spLocks noChangeArrowheads="1"/>
            </p:cNvSpPr>
            <p:nvPr/>
          </p:nvSpPr>
          <p:spPr bwMode="auto">
            <a:xfrm>
              <a:off x="1488" y="1536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400" smtClean="0">
                  <a:solidFill>
                    <a:srgbClr val="000000"/>
                  </a:solidFill>
                </a:rPr>
                <a:t>В</a:t>
              </a:r>
              <a:r>
                <a:rPr lang="ru-RU" altLang="ru-RU" sz="2400" baseline="-25000" smtClean="0">
                  <a:solidFill>
                    <a:srgbClr val="000000"/>
                  </a:solidFill>
                </a:rPr>
                <a:t>1</a:t>
              </a:r>
              <a:endParaRPr lang="ru-RU" alt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4122" name="Text Box 54"/>
            <p:cNvSpPr txBox="1">
              <a:spLocks noChangeArrowheads="1"/>
            </p:cNvSpPr>
            <p:nvPr/>
          </p:nvSpPr>
          <p:spPr bwMode="auto">
            <a:xfrm>
              <a:off x="1872" y="1824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400" smtClean="0">
                  <a:solidFill>
                    <a:srgbClr val="000000"/>
                  </a:solidFill>
                </a:rPr>
                <a:t>В</a:t>
              </a:r>
              <a:r>
                <a:rPr lang="ru-RU" altLang="ru-RU" sz="2400" baseline="-25000" smtClean="0">
                  <a:solidFill>
                    <a:srgbClr val="000000"/>
                  </a:solidFill>
                </a:rPr>
                <a:t>2</a:t>
              </a:r>
              <a:endParaRPr lang="ru-RU" alt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4123" name="Text Box 55"/>
            <p:cNvSpPr txBox="1">
              <a:spLocks noChangeArrowheads="1"/>
            </p:cNvSpPr>
            <p:nvPr/>
          </p:nvSpPr>
          <p:spPr bwMode="auto">
            <a:xfrm>
              <a:off x="2544" y="1632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400" smtClean="0">
                  <a:solidFill>
                    <a:srgbClr val="000000"/>
                  </a:solidFill>
                </a:rPr>
                <a:t>В</a:t>
              </a:r>
              <a:r>
                <a:rPr lang="ru-RU" altLang="ru-RU" sz="2400" baseline="-25000" smtClean="0">
                  <a:solidFill>
                    <a:srgbClr val="000000"/>
                  </a:solidFill>
                </a:rPr>
                <a:t>3</a:t>
              </a:r>
              <a:endParaRPr lang="ru-RU" altLang="ru-RU" sz="2400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72722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66667E-6 L 0.35834 0.02223 " pathEditMode="relative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6945E-18 3.33333E-6 C 0.07917 -0.01111 0.15833 -0.02222 0.21667 -0.01111 C 0.275 3.33333E-6 0.31389 0.02778 0.35 0.06667 C 0.38611 0.10556 0.41528 0.16111 0.43333 0.22222 C 0.45139 0.28333 0.45486 0.35833 0.45833 0.43333 " pathEditMode="relative" ptsTypes="aaaaA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ru-RU" altLang="ru-RU" sz="4000" b="1" dirty="0" smtClean="0">
                <a:solidFill>
                  <a:srgbClr val="FF0000"/>
                </a:solidFill>
              </a:rPr>
              <a:t>ПОНЯТИЕ УСЕЧЕННОЙ ПИРАМИДЫ</a:t>
            </a:r>
          </a:p>
        </p:txBody>
      </p:sp>
      <p:pic>
        <p:nvPicPr>
          <p:cNvPr id="66568" name="Picture 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980728"/>
            <a:ext cx="1881188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  <p:style>
          <a:lnRef idx="2">
            <a:schemeClr val="accent2">
              <a:shade val="50000"/>
            </a:schemeClr>
          </a:lnRef>
          <a:fillRef idx="1002">
            <a:schemeClr val="l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66569" name="Picture 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lum bright="1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5616" y="3789040"/>
            <a:ext cx="1944688" cy="21875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6567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264025" y="1600200"/>
            <a:ext cx="4879975" cy="4525963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None/>
            </a:pPr>
            <a:r>
              <a:rPr lang="ru-RU" altLang="ru-RU" sz="2400" dirty="0" smtClean="0"/>
              <a:t>Плоскость параллельная основанию пирамиды, разбивает её на два многогранника. Один из них является пирамидой, а другой называется усечённой пирамидой.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ru-RU" altLang="ru-RU" sz="2400" i="1" dirty="0" smtClean="0">
                <a:solidFill>
                  <a:srgbClr val="0000FF"/>
                </a:solidFill>
              </a:rPr>
              <a:t>Усеченная пирамида</a:t>
            </a:r>
            <a:r>
              <a:rPr lang="ru-RU" altLang="ru-RU" sz="2400" dirty="0" smtClean="0"/>
              <a:t> – это часть полной пирамиды, заключенная между её основанием и секущей плоскостью, параллельной основанию данной пирамиды</a:t>
            </a:r>
          </a:p>
        </p:txBody>
      </p:sp>
    </p:spTree>
    <p:extLst>
      <p:ext uri="{BB962C8B-B14F-4D97-AF65-F5344CB8AC3E}">
        <p14:creationId xmlns:p14="http://schemas.microsoft.com/office/powerpoint/2010/main" val="1233955171"/>
      </p:ext>
    </p:extLst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656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6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10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665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rgbClr val="FF0000"/>
                </a:solidFill>
                <a:latin typeface="Batang" pitchFamily="18" charset="-127"/>
              </a:rPr>
              <a:t>ПРАВИЛЬНАЯ УСЕЧЕННАЯ ПИРАМИДА</a:t>
            </a:r>
          </a:p>
        </p:txBody>
      </p:sp>
      <p:pic>
        <p:nvPicPr>
          <p:cNvPr id="1536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" t="15800"/>
          <a:stretch>
            <a:fillRect/>
          </a:stretch>
        </p:blipFill>
        <p:spPr>
          <a:xfrm>
            <a:off x="855663" y="2049463"/>
            <a:ext cx="2792412" cy="31638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946525" y="2147888"/>
            <a:ext cx="4616450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2000" dirty="0" smtClean="0">
                <a:solidFill>
                  <a:srgbClr val="000000"/>
                </a:solidFill>
              </a:rPr>
              <a:t>Усеченная пирамида называется </a:t>
            </a:r>
            <a:r>
              <a:rPr lang="ru-RU" altLang="ru-RU" sz="2000" i="1" dirty="0" smtClean="0">
                <a:solidFill>
                  <a:srgbClr val="0000FF"/>
                </a:solidFill>
              </a:rPr>
              <a:t>правильной</a:t>
            </a:r>
            <a:r>
              <a:rPr lang="ru-RU" altLang="ru-RU" sz="2000" dirty="0" smtClean="0">
                <a:solidFill>
                  <a:srgbClr val="000000"/>
                </a:solidFill>
              </a:rPr>
              <a:t>, если она получена сечением </a:t>
            </a:r>
            <a:r>
              <a:rPr lang="ru-RU" altLang="ru-RU" sz="2000" dirty="0" smtClean="0">
                <a:solidFill>
                  <a:srgbClr val="000000"/>
                </a:solidFill>
                <a:hlinkClick r:id="rId3" action="ppaction://hlinksldjump"/>
              </a:rPr>
              <a:t>правильной пирамиды </a:t>
            </a:r>
            <a:r>
              <a:rPr lang="ru-RU" altLang="ru-RU" sz="2000" dirty="0" smtClean="0">
                <a:solidFill>
                  <a:srgbClr val="000000"/>
                </a:solidFill>
              </a:rPr>
              <a:t>плоскостью, параллельной основанию.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2000" dirty="0" smtClean="0">
                <a:solidFill>
                  <a:srgbClr val="000000"/>
                </a:solidFill>
              </a:rPr>
              <a:t>Основания - правильные многоугольники 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2000" dirty="0" smtClean="0">
                <a:solidFill>
                  <a:srgbClr val="000000"/>
                </a:solidFill>
              </a:rPr>
              <a:t> Боковые грани – равные равнобедренные трапеции 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2000" dirty="0" smtClean="0">
                <a:solidFill>
                  <a:srgbClr val="000000"/>
                </a:solidFill>
              </a:rPr>
              <a:t>Высота  трапеции называются </a:t>
            </a:r>
            <a:r>
              <a:rPr lang="ru-RU" altLang="ru-RU" sz="2000" i="1" dirty="0" smtClean="0">
                <a:solidFill>
                  <a:srgbClr val="0000FF"/>
                </a:solidFill>
              </a:rPr>
              <a:t>апофемой</a:t>
            </a:r>
            <a:endParaRPr lang="ru-RU" altLang="ru-RU" sz="20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697381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5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5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53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4" name="Line 28"/>
          <p:cNvSpPr>
            <a:spLocks noChangeShapeType="1"/>
          </p:cNvSpPr>
          <p:nvPr/>
        </p:nvSpPr>
        <p:spPr bwMode="auto">
          <a:xfrm flipV="1">
            <a:off x="1165225" y="4237038"/>
            <a:ext cx="509588" cy="796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4800" dirty="0" smtClean="0">
              <a:solidFill>
                <a:srgbClr val="FF0000"/>
              </a:solidFill>
              <a:latin typeface="Batang" pitchFamily="18" charset="-127"/>
            </a:endParaRPr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 flipV="1">
            <a:off x="2109788" y="2439988"/>
            <a:ext cx="6350" cy="14700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2540000" y="2255838"/>
            <a:ext cx="681038" cy="1419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>
            <a:off x="2373313" y="2554288"/>
            <a:ext cx="376237" cy="1852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 flipH="1">
            <a:off x="1187450" y="2408238"/>
            <a:ext cx="531813" cy="15859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 flipH="1">
            <a:off x="1681163" y="2166938"/>
            <a:ext cx="268287" cy="1262062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4365" name="Line 29"/>
          <p:cNvSpPr>
            <a:spLocks noChangeShapeType="1"/>
          </p:cNvSpPr>
          <p:nvPr/>
        </p:nvSpPr>
        <p:spPr bwMode="auto">
          <a:xfrm flipV="1">
            <a:off x="1179513" y="2427288"/>
            <a:ext cx="815975" cy="26098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63525" y="5064125"/>
            <a:ext cx="2190750" cy="39687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2000" dirty="0" smtClean="0">
                <a:solidFill>
                  <a:srgbClr val="5B461B"/>
                </a:solidFill>
              </a:rPr>
              <a:t>ОСНОВАНИЯ</a:t>
            </a:r>
          </a:p>
        </p:txBody>
      </p:sp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1176338" y="3429000"/>
            <a:ext cx="2036762" cy="1095375"/>
            <a:chOff x="3338" y="2254"/>
            <a:chExt cx="1283" cy="690"/>
          </a:xfrm>
        </p:grpSpPr>
        <p:sp>
          <p:nvSpPr>
            <p:cNvPr id="7246" name="Line 14"/>
            <p:cNvSpPr>
              <a:spLocks noChangeShapeType="1"/>
            </p:cNvSpPr>
            <p:nvPr/>
          </p:nvSpPr>
          <p:spPr bwMode="auto">
            <a:xfrm>
              <a:off x="3348" y="2620"/>
              <a:ext cx="388" cy="32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7247" name="Line 15"/>
            <p:cNvSpPr>
              <a:spLocks noChangeShapeType="1"/>
            </p:cNvSpPr>
            <p:nvPr/>
          </p:nvSpPr>
          <p:spPr bwMode="auto">
            <a:xfrm flipV="1">
              <a:off x="4341" y="2398"/>
              <a:ext cx="280" cy="48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7248" name="Line 16"/>
            <p:cNvSpPr>
              <a:spLocks noChangeShapeType="1"/>
            </p:cNvSpPr>
            <p:nvPr/>
          </p:nvSpPr>
          <p:spPr bwMode="auto">
            <a:xfrm>
              <a:off x="3664" y="2276"/>
              <a:ext cx="946" cy="12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7249" name="Line 17"/>
            <p:cNvSpPr>
              <a:spLocks noChangeShapeType="1"/>
            </p:cNvSpPr>
            <p:nvPr/>
          </p:nvSpPr>
          <p:spPr bwMode="auto">
            <a:xfrm flipV="1">
              <a:off x="3338" y="2254"/>
              <a:ext cx="339" cy="3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7250" name="Line 43"/>
            <p:cNvSpPr>
              <a:spLocks noChangeShapeType="1"/>
            </p:cNvSpPr>
            <p:nvPr/>
          </p:nvSpPr>
          <p:spPr bwMode="auto">
            <a:xfrm flipV="1">
              <a:off x="3740" y="2880"/>
              <a:ext cx="603" cy="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63"/>
          <p:cNvGrpSpPr>
            <a:grpSpLocks/>
          </p:cNvGrpSpPr>
          <p:nvPr/>
        </p:nvGrpSpPr>
        <p:grpSpPr bwMode="auto">
          <a:xfrm>
            <a:off x="1714500" y="2170113"/>
            <a:ext cx="833438" cy="450850"/>
            <a:chOff x="3201" y="2839"/>
            <a:chExt cx="525" cy="284"/>
          </a:xfrm>
        </p:grpSpPr>
        <p:sp>
          <p:nvSpPr>
            <p:cNvPr id="7241" name="Line 46"/>
            <p:cNvSpPr>
              <a:spLocks noChangeShapeType="1"/>
            </p:cNvSpPr>
            <p:nvPr/>
          </p:nvSpPr>
          <p:spPr bwMode="auto">
            <a:xfrm>
              <a:off x="3201" y="2987"/>
              <a:ext cx="166" cy="1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7242" name="Line 44"/>
            <p:cNvSpPr>
              <a:spLocks noChangeShapeType="1"/>
            </p:cNvSpPr>
            <p:nvPr/>
          </p:nvSpPr>
          <p:spPr bwMode="auto">
            <a:xfrm flipV="1">
              <a:off x="3203" y="2841"/>
              <a:ext cx="144" cy="1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7243" name="Line 47"/>
            <p:cNvSpPr>
              <a:spLocks noChangeShapeType="1"/>
            </p:cNvSpPr>
            <p:nvPr/>
          </p:nvSpPr>
          <p:spPr bwMode="auto">
            <a:xfrm flipV="1">
              <a:off x="3369" y="3086"/>
              <a:ext cx="236" cy="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7244" name="Line 48"/>
            <p:cNvSpPr>
              <a:spLocks noChangeShapeType="1"/>
            </p:cNvSpPr>
            <p:nvPr/>
          </p:nvSpPr>
          <p:spPr bwMode="auto">
            <a:xfrm flipV="1">
              <a:off x="3611" y="2891"/>
              <a:ext cx="115" cy="1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7245" name="Line 49"/>
            <p:cNvSpPr>
              <a:spLocks noChangeShapeType="1"/>
            </p:cNvSpPr>
            <p:nvPr/>
          </p:nvSpPr>
          <p:spPr bwMode="auto">
            <a:xfrm>
              <a:off x="3347" y="2839"/>
              <a:ext cx="379" cy="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4386" name="Line 50"/>
          <p:cNvSpPr>
            <a:spLocks noChangeShapeType="1"/>
          </p:cNvSpPr>
          <p:nvPr/>
        </p:nvSpPr>
        <p:spPr bwMode="auto">
          <a:xfrm flipV="1">
            <a:off x="1820863" y="2616200"/>
            <a:ext cx="169862" cy="1911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grpSp>
        <p:nvGrpSpPr>
          <p:cNvPr id="4" name="Group 66"/>
          <p:cNvGrpSpPr>
            <a:grpSpLocks/>
          </p:cNvGrpSpPr>
          <p:nvPr/>
        </p:nvGrpSpPr>
        <p:grpSpPr bwMode="auto">
          <a:xfrm>
            <a:off x="792163" y="1800225"/>
            <a:ext cx="2835275" cy="3055938"/>
            <a:chOff x="499" y="1134"/>
            <a:chExt cx="1786" cy="1925"/>
          </a:xfrm>
        </p:grpSpPr>
        <p:sp>
          <p:nvSpPr>
            <p:cNvPr id="7231" name="Text Box 31"/>
            <p:cNvSpPr txBox="1">
              <a:spLocks noChangeArrowheads="1"/>
            </p:cNvSpPr>
            <p:nvPr/>
          </p:nvSpPr>
          <p:spPr bwMode="auto">
            <a:xfrm>
              <a:off x="499" y="2442"/>
              <a:ext cx="309" cy="25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ru-RU" altLang="ru-RU" sz="2000" smtClean="0">
                  <a:solidFill>
                    <a:srgbClr val="000000"/>
                  </a:solidFill>
                </a:rPr>
                <a:t>А</a:t>
              </a:r>
              <a:r>
                <a:rPr lang="ru-RU" altLang="ru-RU" sz="1000" smtClean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7232" name="Text Box 33"/>
            <p:cNvSpPr txBox="1">
              <a:spLocks noChangeArrowheads="1"/>
            </p:cNvSpPr>
            <p:nvPr/>
          </p:nvSpPr>
          <p:spPr bwMode="auto">
            <a:xfrm>
              <a:off x="960" y="2809"/>
              <a:ext cx="274" cy="25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ru-RU" altLang="ru-RU" sz="2000" smtClean="0">
                  <a:solidFill>
                    <a:srgbClr val="000000"/>
                  </a:solidFill>
                </a:rPr>
                <a:t>А</a:t>
              </a:r>
              <a:r>
                <a:rPr lang="ru-RU" altLang="ru-RU" sz="1000" smtClean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7233" name="Text Box 34"/>
            <p:cNvSpPr txBox="1">
              <a:spLocks noChangeArrowheads="1"/>
            </p:cNvSpPr>
            <p:nvPr/>
          </p:nvSpPr>
          <p:spPr bwMode="auto">
            <a:xfrm>
              <a:off x="2002" y="2160"/>
              <a:ext cx="283" cy="25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ru-RU" altLang="ru-RU" sz="2000" smtClean="0">
                  <a:solidFill>
                    <a:srgbClr val="000000"/>
                  </a:solidFill>
                </a:rPr>
                <a:t>А</a:t>
              </a:r>
              <a:r>
                <a:rPr lang="ru-RU" altLang="ru-RU" sz="1200" smtClean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7234" name="Text Box 35"/>
            <p:cNvSpPr txBox="1">
              <a:spLocks noChangeArrowheads="1"/>
            </p:cNvSpPr>
            <p:nvPr/>
          </p:nvSpPr>
          <p:spPr bwMode="auto">
            <a:xfrm>
              <a:off x="1668" y="2769"/>
              <a:ext cx="274" cy="25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ru-RU" altLang="ru-RU" sz="2000" smtClean="0">
                  <a:solidFill>
                    <a:srgbClr val="000000"/>
                  </a:solidFill>
                </a:rPr>
                <a:t>А</a:t>
              </a:r>
              <a:r>
                <a:rPr lang="ru-RU" altLang="ru-RU" sz="1000" smtClean="0">
                  <a:solidFill>
                    <a:srgbClr val="000000"/>
                  </a:solidFill>
                </a:rPr>
                <a:t>3</a:t>
              </a:r>
              <a:endParaRPr lang="ru-RU" altLang="ru-RU" sz="500" smtClean="0">
                <a:solidFill>
                  <a:srgbClr val="000000"/>
                </a:solidFill>
              </a:endParaRPr>
            </a:p>
          </p:txBody>
        </p:sp>
        <p:sp>
          <p:nvSpPr>
            <p:cNvPr id="7235" name="Text Box 36"/>
            <p:cNvSpPr txBox="1">
              <a:spLocks noChangeArrowheads="1"/>
            </p:cNvSpPr>
            <p:nvPr/>
          </p:nvSpPr>
          <p:spPr bwMode="auto">
            <a:xfrm>
              <a:off x="839" y="1388"/>
              <a:ext cx="274" cy="25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ru-RU" altLang="ru-RU" sz="2000" dirty="0" smtClean="0">
                  <a:solidFill>
                    <a:srgbClr val="000000"/>
                  </a:solidFill>
                </a:rPr>
                <a:t>В</a:t>
              </a:r>
              <a:r>
                <a:rPr lang="ru-RU" altLang="ru-RU" sz="1000" dirty="0" smtClean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7236" name="Text Box 37"/>
            <p:cNvSpPr txBox="1">
              <a:spLocks noChangeArrowheads="1"/>
            </p:cNvSpPr>
            <p:nvPr/>
          </p:nvSpPr>
          <p:spPr bwMode="auto">
            <a:xfrm>
              <a:off x="1492" y="1531"/>
              <a:ext cx="274" cy="25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ru-RU" altLang="ru-RU" sz="2000" smtClean="0">
                  <a:solidFill>
                    <a:srgbClr val="000000"/>
                  </a:solidFill>
                </a:rPr>
                <a:t>В</a:t>
              </a:r>
              <a:r>
                <a:rPr lang="ru-RU" altLang="ru-RU" sz="1000" smtClean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7237" name="Text Box 38"/>
            <p:cNvSpPr txBox="1">
              <a:spLocks noChangeArrowheads="1"/>
            </p:cNvSpPr>
            <p:nvPr/>
          </p:nvSpPr>
          <p:spPr bwMode="auto">
            <a:xfrm>
              <a:off x="1631" y="1213"/>
              <a:ext cx="274" cy="25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ru-RU" altLang="ru-RU" sz="2000" smtClean="0">
                  <a:solidFill>
                    <a:srgbClr val="000000"/>
                  </a:solidFill>
                </a:rPr>
                <a:t>В</a:t>
              </a:r>
              <a:r>
                <a:rPr lang="ru-RU" altLang="ru-RU" sz="1000" smtClean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7238" name="Text Box 39"/>
            <p:cNvSpPr txBox="1">
              <a:spLocks noChangeArrowheads="1"/>
            </p:cNvSpPr>
            <p:nvPr/>
          </p:nvSpPr>
          <p:spPr bwMode="auto">
            <a:xfrm>
              <a:off x="1270" y="1654"/>
              <a:ext cx="274" cy="25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ru-RU" altLang="ru-RU" sz="2000" smtClean="0">
                  <a:solidFill>
                    <a:srgbClr val="000000"/>
                  </a:solidFill>
                </a:rPr>
                <a:t>В</a:t>
              </a:r>
              <a:r>
                <a:rPr lang="ru-RU" altLang="ru-RU" sz="1000" smtClean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7239" name="Text Box 64"/>
            <p:cNvSpPr txBox="1">
              <a:spLocks noChangeArrowheads="1"/>
            </p:cNvSpPr>
            <p:nvPr/>
          </p:nvSpPr>
          <p:spPr bwMode="auto">
            <a:xfrm>
              <a:off x="1106" y="1134"/>
              <a:ext cx="320" cy="25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ru-RU" altLang="ru-RU" sz="2000" smtClean="0">
                  <a:solidFill>
                    <a:srgbClr val="000000"/>
                  </a:solidFill>
                </a:rPr>
                <a:t>В</a:t>
              </a:r>
              <a:r>
                <a:rPr lang="ru-RU" altLang="ru-RU" sz="1000" smtClean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7240" name="Text Box 65"/>
            <p:cNvSpPr txBox="1">
              <a:spLocks noChangeArrowheads="1"/>
            </p:cNvSpPr>
            <p:nvPr/>
          </p:nvSpPr>
          <p:spPr bwMode="auto">
            <a:xfrm>
              <a:off x="868" y="1943"/>
              <a:ext cx="293" cy="25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ru-RU" altLang="ru-RU" sz="2000" smtClean="0">
                  <a:solidFill>
                    <a:srgbClr val="000000"/>
                  </a:solidFill>
                </a:rPr>
                <a:t>А</a:t>
              </a:r>
              <a:r>
                <a:rPr lang="ru-RU" altLang="ru-RU" sz="1000" smtClean="0">
                  <a:solidFill>
                    <a:srgbClr val="000000"/>
                  </a:solidFill>
                </a:rPr>
                <a:t>5</a:t>
              </a:r>
            </a:p>
          </p:txBody>
        </p:sp>
      </p:grpSp>
      <p:sp>
        <p:nvSpPr>
          <p:cNvPr id="14403" name="Text Box 67"/>
          <p:cNvSpPr txBox="1">
            <a:spLocks noChangeArrowheads="1"/>
          </p:cNvSpPr>
          <p:nvPr/>
        </p:nvSpPr>
        <p:spPr bwMode="auto">
          <a:xfrm>
            <a:off x="2032000" y="2192338"/>
            <a:ext cx="319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2000" smtClean="0">
                <a:solidFill>
                  <a:srgbClr val="000000"/>
                </a:solidFill>
              </a:rPr>
              <a:t>С</a:t>
            </a:r>
          </a:p>
        </p:txBody>
      </p:sp>
      <p:sp>
        <p:nvSpPr>
          <p:cNvPr id="14404" name="Text Box 68"/>
          <p:cNvSpPr txBox="1">
            <a:spLocks noChangeArrowheads="1"/>
          </p:cNvSpPr>
          <p:nvPr/>
        </p:nvSpPr>
        <p:spPr bwMode="auto">
          <a:xfrm>
            <a:off x="2017713" y="3846513"/>
            <a:ext cx="4206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2000" smtClean="0">
                <a:solidFill>
                  <a:srgbClr val="000000"/>
                </a:solidFill>
              </a:rPr>
              <a:t>Н</a:t>
            </a:r>
          </a:p>
        </p:txBody>
      </p:sp>
      <p:sp>
        <p:nvSpPr>
          <p:cNvPr id="14408" name="Text Box 72"/>
          <p:cNvSpPr txBox="1">
            <a:spLocks noChangeArrowheads="1"/>
          </p:cNvSpPr>
          <p:nvPr/>
        </p:nvSpPr>
        <p:spPr bwMode="auto">
          <a:xfrm>
            <a:off x="3627439" y="887081"/>
            <a:ext cx="5384800" cy="440120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2000" dirty="0" smtClean="0">
                <a:solidFill>
                  <a:srgbClr val="000000"/>
                </a:solidFill>
              </a:rPr>
              <a:t>Многоугольники А</a:t>
            </a:r>
            <a:r>
              <a:rPr lang="ru-RU" altLang="ru-RU" sz="2000" baseline="-25000" dirty="0" smtClean="0">
                <a:solidFill>
                  <a:srgbClr val="000000"/>
                </a:solidFill>
              </a:rPr>
              <a:t>1</a:t>
            </a:r>
            <a:r>
              <a:rPr lang="ru-RU" altLang="ru-RU" sz="2000" dirty="0" smtClean="0">
                <a:solidFill>
                  <a:srgbClr val="000000"/>
                </a:solidFill>
              </a:rPr>
              <a:t>А</a:t>
            </a:r>
            <a:r>
              <a:rPr lang="ru-RU" altLang="ru-RU" sz="2000" baseline="-25000" dirty="0" smtClean="0">
                <a:solidFill>
                  <a:srgbClr val="000000"/>
                </a:solidFill>
              </a:rPr>
              <a:t>2</a:t>
            </a:r>
            <a:r>
              <a:rPr lang="ru-RU" altLang="ru-RU" sz="2000" dirty="0" smtClean="0">
                <a:solidFill>
                  <a:srgbClr val="000000"/>
                </a:solidFill>
              </a:rPr>
              <a:t>А</a:t>
            </a:r>
            <a:r>
              <a:rPr lang="ru-RU" altLang="ru-RU" sz="2000" baseline="-25000" dirty="0" smtClean="0">
                <a:solidFill>
                  <a:srgbClr val="000000"/>
                </a:solidFill>
              </a:rPr>
              <a:t>3</a:t>
            </a:r>
            <a:r>
              <a:rPr lang="ru-RU" altLang="ru-RU" sz="2000" dirty="0" smtClean="0">
                <a:solidFill>
                  <a:srgbClr val="000000"/>
                </a:solidFill>
              </a:rPr>
              <a:t>А</a:t>
            </a:r>
            <a:r>
              <a:rPr lang="ru-RU" altLang="ru-RU" sz="2000" baseline="-25000" dirty="0" smtClean="0">
                <a:solidFill>
                  <a:srgbClr val="000000"/>
                </a:solidFill>
              </a:rPr>
              <a:t>4</a:t>
            </a:r>
            <a:r>
              <a:rPr lang="ru-RU" altLang="ru-RU" sz="2000" dirty="0" smtClean="0">
                <a:solidFill>
                  <a:srgbClr val="000000"/>
                </a:solidFill>
              </a:rPr>
              <a:t>А</a:t>
            </a:r>
            <a:r>
              <a:rPr lang="ru-RU" altLang="ru-RU" sz="2000" baseline="-25000" dirty="0" smtClean="0">
                <a:solidFill>
                  <a:srgbClr val="000000"/>
                </a:solidFill>
              </a:rPr>
              <a:t>5</a:t>
            </a:r>
            <a:r>
              <a:rPr lang="ru-RU" altLang="ru-RU" sz="2000" dirty="0" smtClean="0">
                <a:solidFill>
                  <a:srgbClr val="000000"/>
                </a:solidFill>
              </a:rPr>
              <a:t> и В</a:t>
            </a:r>
            <a:r>
              <a:rPr lang="ru-RU" altLang="ru-RU" sz="2000" baseline="-25000" dirty="0" smtClean="0">
                <a:solidFill>
                  <a:srgbClr val="000000"/>
                </a:solidFill>
              </a:rPr>
              <a:t>1</a:t>
            </a:r>
            <a:r>
              <a:rPr lang="ru-RU" altLang="ru-RU" sz="2000" dirty="0" smtClean="0">
                <a:solidFill>
                  <a:srgbClr val="000000"/>
                </a:solidFill>
              </a:rPr>
              <a:t>В</a:t>
            </a:r>
            <a:r>
              <a:rPr lang="ru-RU" altLang="ru-RU" sz="2000" baseline="-25000" dirty="0" smtClean="0">
                <a:solidFill>
                  <a:srgbClr val="000000"/>
                </a:solidFill>
              </a:rPr>
              <a:t>2</a:t>
            </a:r>
            <a:r>
              <a:rPr lang="ru-RU" altLang="ru-RU" sz="2000" dirty="0" smtClean="0">
                <a:solidFill>
                  <a:srgbClr val="000000"/>
                </a:solidFill>
              </a:rPr>
              <a:t>В</a:t>
            </a:r>
            <a:r>
              <a:rPr lang="ru-RU" altLang="ru-RU" sz="2000" baseline="-25000" dirty="0" smtClean="0">
                <a:solidFill>
                  <a:srgbClr val="000000"/>
                </a:solidFill>
              </a:rPr>
              <a:t>3</a:t>
            </a:r>
            <a:r>
              <a:rPr lang="ru-RU" altLang="ru-RU" sz="2000" dirty="0" smtClean="0">
                <a:solidFill>
                  <a:srgbClr val="000000"/>
                </a:solidFill>
              </a:rPr>
              <a:t>В</a:t>
            </a:r>
            <a:r>
              <a:rPr lang="ru-RU" altLang="ru-RU" sz="2000" baseline="-25000" dirty="0" smtClean="0">
                <a:solidFill>
                  <a:srgbClr val="000000"/>
                </a:solidFill>
              </a:rPr>
              <a:t>4</a:t>
            </a:r>
            <a:r>
              <a:rPr lang="ru-RU" altLang="ru-RU" sz="2000" dirty="0" smtClean="0">
                <a:solidFill>
                  <a:srgbClr val="000000"/>
                </a:solidFill>
              </a:rPr>
              <a:t>В</a:t>
            </a:r>
            <a:r>
              <a:rPr lang="ru-RU" altLang="ru-RU" sz="2000" baseline="-25000" dirty="0" smtClean="0">
                <a:solidFill>
                  <a:srgbClr val="000000"/>
                </a:solidFill>
              </a:rPr>
              <a:t>5</a:t>
            </a:r>
            <a:r>
              <a:rPr lang="ru-RU" altLang="ru-RU" sz="2000" dirty="0" smtClean="0">
                <a:solidFill>
                  <a:srgbClr val="000000"/>
                </a:solidFill>
              </a:rPr>
              <a:t> </a:t>
            </a:r>
            <a:r>
              <a:rPr lang="ru-RU" altLang="ru-RU" sz="2000" dirty="0" smtClean="0">
                <a:solidFill>
                  <a:srgbClr val="3366FF"/>
                </a:solidFill>
              </a:rPr>
              <a:t> - </a:t>
            </a:r>
            <a:r>
              <a:rPr lang="ru-RU" altLang="ru-RU" sz="2000" i="1" dirty="0" smtClean="0">
                <a:solidFill>
                  <a:srgbClr val="00B050"/>
                </a:solidFill>
              </a:rPr>
              <a:t>нижнее и верхнее основания</a:t>
            </a:r>
            <a:r>
              <a:rPr lang="ru-RU" altLang="ru-RU" sz="2000" dirty="0" smtClean="0">
                <a:solidFill>
                  <a:srgbClr val="00B050"/>
                </a:solidFill>
              </a:rPr>
              <a:t>  </a:t>
            </a:r>
            <a:r>
              <a:rPr lang="ru-RU" altLang="ru-RU" sz="2000" dirty="0" smtClean="0">
                <a:solidFill>
                  <a:srgbClr val="000000"/>
                </a:solidFill>
              </a:rPr>
              <a:t>усечённой пирамиды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800" dirty="0" smtClean="0">
                <a:solidFill>
                  <a:srgbClr val="000000"/>
                </a:solidFill>
              </a:rPr>
              <a:t> </a:t>
            </a:r>
            <a:r>
              <a:rPr lang="ru-RU" altLang="ru-RU" sz="2000" dirty="0" smtClean="0">
                <a:solidFill>
                  <a:srgbClr val="000000"/>
                </a:solidFill>
              </a:rPr>
              <a:t>Отрезки А</a:t>
            </a:r>
            <a:r>
              <a:rPr lang="ru-RU" altLang="ru-RU" sz="2000" baseline="-25000" dirty="0" smtClean="0">
                <a:solidFill>
                  <a:srgbClr val="000000"/>
                </a:solidFill>
              </a:rPr>
              <a:t>1</a:t>
            </a:r>
            <a:r>
              <a:rPr lang="ru-RU" altLang="ru-RU" sz="2000" dirty="0" smtClean="0">
                <a:solidFill>
                  <a:srgbClr val="000000"/>
                </a:solidFill>
              </a:rPr>
              <a:t>В</a:t>
            </a:r>
            <a:r>
              <a:rPr lang="ru-RU" altLang="ru-RU" sz="2000" baseline="-25000" dirty="0" smtClean="0">
                <a:solidFill>
                  <a:srgbClr val="000000"/>
                </a:solidFill>
              </a:rPr>
              <a:t>1</a:t>
            </a:r>
            <a:r>
              <a:rPr lang="ru-RU" altLang="ru-RU" sz="2000" dirty="0" smtClean="0">
                <a:solidFill>
                  <a:srgbClr val="000000"/>
                </a:solidFill>
              </a:rPr>
              <a:t>, А</a:t>
            </a:r>
            <a:r>
              <a:rPr lang="ru-RU" altLang="ru-RU" sz="2000" baseline="-25000" dirty="0" smtClean="0">
                <a:solidFill>
                  <a:srgbClr val="000000"/>
                </a:solidFill>
              </a:rPr>
              <a:t>2</a:t>
            </a:r>
            <a:r>
              <a:rPr lang="ru-RU" altLang="ru-RU" sz="2000" dirty="0" smtClean="0">
                <a:solidFill>
                  <a:srgbClr val="000000"/>
                </a:solidFill>
              </a:rPr>
              <a:t>В</a:t>
            </a:r>
            <a:r>
              <a:rPr lang="ru-RU" altLang="ru-RU" sz="2000" baseline="-25000" dirty="0" smtClean="0">
                <a:solidFill>
                  <a:srgbClr val="000000"/>
                </a:solidFill>
              </a:rPr>
              <a:t>2</a:t>
            </a:r>
            <a:r>
              <a:rPr lang="ru-RU" altLang="ru-RU" sz="2000" dirty="0" smtClean="0">
                <a:solidFill>
                  <a:srgbClr val="000000"/>
                </a:solidFill>
              </a:rPr>
              <a:t>, А</a:t>
            </a:r>
            <a:r>
              <a:rPr lang="ru-RU" altLang="ru-RU" sz="2000" baseline="-25000" dirty="0" smtClean="0">
                <a:solidFill>
                  <a:srgbClr val="000000"/>
                </a:solidFill>
              </a:rPr>
              <a:t>3</a:t>
            </a:r>
            <a:r>
              <a:rPr lang="ru-RU" altLang="ru-RU" sz="2000" dirty="0" smtClean="0">
                <a:solidFill>
                  <a:srgbClr val="000000"/>
                </a:solidFill>
              </a:rPr>
              <a:t>В</a:t>
            </a:r>
            <a:r>
              <a:rPr lang="ru-RU" altLang="ru-RU" sz="2000" baseline="-25000" dirty="0" smtClean="0">
                <a:solidFill>
                  <a:srgbClr val="000000"/>
                </a:solidFill>
              </a:rPr>
              <a:t>3</a:t>
            </a:r>
            <a:r>
              <a:rPr lang="ru-RU" altLang="ru-RU" sz="2000" dirty="0" smtClean="0">
                <a:solidFill>
                  <a:srgbClr val="000000"/>
                </a:solidFill>
              </a:rPr>
              <a:t>… - </a:t>
            </a:r>
            <a:r>
              <a:rPr lang="ru-RU" altLang="ru-RU" sz="2000" i="1" dirty="0" smtClean="0">
                <a:solidFill>
                  <a:srgbClr val="00B050"/>
                </a:solidFill>
              </a:rPr>
              <a:t>боковые</a:t>
            </a:r>
            <a:r>
              <a:rPr lang="ru-RU" altLang="ru-RU" sz="2000" dirty="0" smtClean="0">
                <a:solidFill>
                  <a:srgbClr val="00B050"/>
                </a:solidFill>
              </a:rPr>
              <a:t> </a:t>
            </a:r>
            <a:r>
              <a:rPr lang="ru-RU" altLang="ru-RU" sz="2000" i="1" dirty="0" smtClean="0">
                <a:solidFill>
                  <a:srgbClr val="00B050"/>
                </a:solidFill>
              </a:rPr>
              <a:t>ребра </a:t>
            </a:r>
            <a:r>
              <a:rPr lang="ru-RU" altLang="ru-RU" sz="2000" dirty="0" smtClean="0">
                <a:solidFill>
                  <a:srgbClr val="000000"/>
                </a:solidFill>
              </a:rPr>
              <a:t>усечённой пирамиды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800" dirty="0" smtClean="0">
                <a:solidFill>
                  <a:srgbClr val="000000"/>
                </a:solidFill>
              </a:rPr>
              <a:t>  </a:t>
            </a:r>
            <a:r>
              <a:rPr lang="ru-RU" altLang="ru-RU" sz="2000" dirty="0" smtClean="0">
                <a:solidFill>
                  <a:srgbClr val="000000"/>
                </a:solidFill>
              </a:rPr>
              <a:t>Четырёхугольники А</a:t>
            </a:r>
            <a:r>
              <a:rPr lang="ru-RU" altLang="ru-RU" sz="2000" baseline="-25000" dirty="0" smtClean="0">
                <a:solidFill>
                  <a:srgbClr val="000000"/>
                </a:solidFill>
              </a:rPr>
              <a:t>1</a:t>
            </a:r>
            <a:r>
              <a:rPr lang="ru-RU" altLang="ru-RU" sz="2000" dirty="0" smtClean="0">
                <a:solidFill>
                  <a:srgbClr val="000000"/>
                </a:solidFill>
              </a:rPr>
              <a:t>В</a:t>
            </a:r>
            <a:r>
              <a:rPr lang="ru-RU" altLang="ru-RU" sz="2000" baseline="-25000" dirty="0" smtClean="0">
                <a:solidFill>
                  <a:srgbClr val="000000"/>
                </a:solidFill>
              </a:rPr>
              <a:t>1</a:t>
            </a:r>
            <a:r>
              <a:rPr lang="ru-RU" altLang="ru-RU" sz="2000" dirty="0" smtClean="0">
                <a:solidFill>
                  <a:srgbClr val="000000"/>
                </a:solidFill>
              </a:rPr>
              <a:t>В</a:t>
            </a:r>
            <a:r>
              <a:rPr lang="ru-RU" altLang="ru-RU" sz="2000" baseline="-25000" dirty="0" smtClean="0">
                <a:solidFill>
                  <a:srgbClr val="000000"/>
                </a:solidFill>
              </a:rPr>
              <a:t>2</a:t>
            </a:r>
            <a:r>
              <a:rPr lang="ru-RU" altLang="ru-RU" sz="2000" dirty="0" smtClean="0">
                <a:solidFill>
                  <a:srgbClr val="000000"/>
                </a:solidFill>
              </a:rPr>
              <a:t>А</a:t>
            </a:r>
            <a:r>
              <a:rPr lang="ru-RU" altLang="ru-RU" sz="2000" baseline="-25000" dirty="0" smtClean="0">
                <a:solidFill>
                  <a:srgbClr val="000000"/>
                </a:solidFill>
              </a:rPr>
              <a:t>2</a:t>
            </a:r>
            <a:r>
              <a:rPr lang="ru-RU" altLang="ru-RU" sz="2000" dirty="0" smtClean="0">
                <a:solidFill>
                  <a:srgbClr val="000000"/>
                </a:solidFill>
              </a:rPr>
              <a:t>, А</a:t>
            </a:r>
            <a:r>
              <a:rPr lang="ru-RU" altLang="ru-RU" sz="2000" baseline="-25000" dirty="0" smtClean="0">
                <a:solidFill>
                  <a:srgbClr val="000000"/>
                </a:solidFill>
              </a:rPr>
              <a:t>2</a:t>
            </a:r>
            <a:r>
              <a:rPr lang="ru-RU" altLang="ru-RU" sz="2000" dirty="0" smtClean="0">
                <a:solidFill>
                  <a:srgbClr val="000000"/>
                </a:solidFill>
              </a:rPr>
              <a:t>В</a:t>
            </a:r>
            <a:r>
              <a:rPr lang="ru-RU" altLang="ru-RU" sz="2000" baseline="-25000" dirty="0" smtClean="0">
                <a:solidFill>
                  <a:srgbClr val="000000"/>
                </a:solidFill>
              </a:rPr>
              <a:t>2</a:t>
            </a:r>
            <a:r>
              <a:rPr lang="ru-RU" altLang="ru-RU" sz="2000" dirty="0" smtClean="0">
                <a:solidFill>
                  <a:srgbClr val="000000"/>
                </a:solidFill>
              </a:rPr>
              <a:t>В</a:t>
            </a:r>
            <a:r>
              <a:rPr lang="ru-RU" altLang="ru-RU" sz="2000" baseline="-25000" dirty="0" smtClean="0">
                <a:solidFill>
                  <a:srgbClr val="000000"/>
                </a:solidFill>
              </a:rPr>
              <a:t>3</a:t>
            </a:r>
            <a:r>
              <a:rPr lang="ru-RU" altLang="ru-RU" sz="2000" dirty="0" smtClean="0">
                <a:solidFill>
                  <a:srgbClr val="000000"/>
                </a:solidFill>
              </a:rPr>
              <a:t>А</a:t>
            </a:r>
            <a:r>
              <a:rPr lang="ru-RU" altLang="ru-RU" sz="2000" baseline="-25000" dirty="0" smtClean="0">
                <a:solidFill>
                  <a:srgbClr val="000000"/>
                </a:solidFill>
              </a:rPr>
              <a:t>3</a:t>
            </a:r>
            <a:r>
              <a:rPr lang="ru-RU" altLang="ru-RU" sz="2000" dirty="0" smtClean="0">
                <a:solidFill>
                  <a:srgbClr val="000000"/>
                </a:solidFill>
              </a:rPr>
              <a:t> … - </a:t>
            </a:r>
            <a:r>
              <a:rPr lang="ru-RU" altLang="ru-RU" sz="2000" i="1" dirty="0" smtClean="0">
                <a:solidFill>
                  <a:srgbClr val="00B050"/>
                </a:solidFill>
              </a:rPr>
              <a:t>боковые грани</a:t>
            </a:r>
            <a:r>
              <a:rPr lang="ru-RU" altLang="ru-RU" sz="2000" dirty="0" smtClean="0">
                <a:solidFill>
                  <a:srgbClr val="00B050"/>
                </a:solidFill>
              </a:rPr>
              <a:t> </a:t>
            </a:r>
            <a:r>
              <a:rPr lang="ru-RU" altLang="ru-RU" sz="2000" dirty="0" smtClean="0">
                <a:solidFill>
                  <a:srgbClr val="000000"/>
                </a:solidFill>
              </a:rPr>
              <a:t>усечённой пирамиды.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2000" dirty="0" smtClean="0">
                <a:solidFill>
                  <a:srgbClr val="000000"/>
                </a:solidFill>
              </a:rPr>
              <a:t> </a:t>
            </a:r>
            <a:r>
              <a:rPr lang="ru-RU" altLang="ru-RU" sz="2000" dirty="0">
                <a:solidFill>
                  <a:srgbClr val="000000"/>
                </a:solidFill>
              </a:rPr>
              <a:t>В</a:t>
            </a:r>
            <a:r>
              <a:rPr lang="ru-RU" altLang="ru-RU" sz="2000" dirty="0" smtClean="0">
                <a:solidFill>
                  <a:srgbClr val="000000"/>
                </a:solidFill>
              </a:rPr>
              <a:t>се боковые грани-  трапеции</a:t>
            </a:r>
            <a:r>
              <a:rPr lang="ru-RU" altLang="ru-RU" sz="1800" dirty="0" smtClean="0">
                <a:solidFill>
                  <a:srgbClr val="000000"/>
                </a:solidFill>
              </a:rPr>
              <a:t>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2000" dirty="0" smtClean="0">
                <a:solidFill>
                  <a:srgbClr val="000000"/>
                </a:solidFill>
              </a:rPr>
              <a:t>Отрезок СН – перпендикуляр, проведённый из какой-нибудь точки верхнего основания к нижнему основанию – называется </a:t>
            </a:r>
            <a:r>
              <a:rPr lang="ru-RU" altLang="ru-RU" sz="2000" i="1" dirty="0" smtClean="0">
                <a:solidFill>
                  <a:srgbClr val="00B050"/>
                </a:solidFill>
              </a:rPr>
              <a:t>высотой</a:t>
            </a:r>
            <a:r>
              <a:rPr lang="ru-RU" altLang="ru-RU" sz="2000" dirty="0" smtClean="0">
                <a:solidFill>
                  <a:srgbClr val="00B050"/>
                </a:solidFill>
              </a:rPr>
              <a:t> </a:t>
            </a:r>
            <a:r>
              <a:rPr lang="ru-RU" altLang="ru-RU" sz="2000" dirty="0" smtClean="0">
                <a:solidFill>
                  <a:srgbClr val="000000"/>
                </a:solidFill>
              </a:rPr>
              <a:t>усечённой пирамиды.</a:t>
            </a:r>
          </a:p>
        </p:txBody>
      </p:sp>
      <p:sp>
        <p:nvSpPr>
          <p:cNvPr id="14412" name="Line 76"/>
          <p:cNvSpPr>
            <a:spLocks noChangeShapeType="1"/>
          </p:cNvSpPr>
          <p:nvPr/>
        </p:nvSpPr>
        <p:spPr bwMode="auto">
          <a:xfrm>
            <a:off x="2546350" y="2232025"/>
            <a:ext cx="681038" cy="14192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4413" name="Line 77"/>
          <p:cNvSpPr>
            <a:spLocks noChangeShapeType="1"/>
          </p:cNvSpPr>
          <p:nvPr/>
        </p:nvSpPr>
        <p:spPr bwMode="auto">
          <a:xfrm>
            <a:off x="2379663" y="2530475"/>
            <a:ext cx="376237" cy="18526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4414" name="Line 78"/>
          <p:cNvSpPr>
            <a:spLocks noChangeShapeType="1"/>
          </p:cNvSpPr>
          <p:nvPr/>
        </p:nvSpPr>
        <p:spPr bwMode="auto">
          <a:xfrm flipH="1">
            <a:off x="1193800" y="2384425"/>
            <a:ext cx="531813" cy="15859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4415" name="Line 79"/>
          <p:cNvSpPr>
            <a:spLocks noChangeShapeType="1"/>
          </p:cNvSpPr>
          <p:nvPr/>
        </p:nvSpPr>
        <p:spPr bwMode="auto">
          <a:xfrm flipH="1">
            <a:off x="1687513" y="2143125"/>
            <a:ext cx="268287" cy="1262063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4416" name="Line 80"/>
          <p:cNvSpPr>
            <a:spLocks noChangeShapeType="1"/>
          </p:cNvSpPr>
          <p:nvPr/>
        </p:nvSpPr>
        <p:spPr bwMode="auto">
          <a:xfrm flipV="1">
            <a:off x="1827213" y="2592388"/>
            <a:ext cx="169862" cy="19113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grpSp>
        <p:nvGrpSpPr>
          <p:cNvPr id="5" name="Group 81"/>
          <p:cNvGrpSpPr>
            <a:grpSpLocks/>
          </p:cNvGrpSpPr>
          <p:nvPr/>
        </p:nvGrpSpPr>
        <p:grpSpPr bwMode="auto">
          <a:xfrm>
            <a:off x="2365375" y="2232025"/>
            <a:ext cx="862013" cy="2195513"/>
            <a:chOff x="1490" y="1406"/>
            <a:chExt cx="543" cy="1383"/>
          </a:xfrm>
        </p:grpSpPr>
        <p:sp>
          <p:nvSpPr>
            <p:cNvPr id="7223" name="Line 82"/>
            <p:cNvSpPr>
              <a:spLocks noChangeShapeType="1"/>
            </p:cNvSpPr>
            <p:nvPr/>
          </p:nvSpPr>
          <p:spPr bwMode="auto">
            <a:xfrm>
              <a:off x="1600" y="1421"/>
              <a:ext cx="429" cy="89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7224" name="Line 83"/>
            <p:cNvSpPr>
              <a:spLocks noChangeShapeType="1"/>
            </p:cNvSpPr>
            <p:nvPr/>
          </p:nvSpPr>
          <p:spPr bwMode="auto">
            <a:xfrm>
              <a:off x="1495" y="1609"/>
              <a:ext cx="237" cy="1167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7225" name="Line 84"/>
            <p:cNvSpPr>
              <a:spLocks noChangeShapeType="1"/>
            </p:cNvSpPr>
            <p:nvPr/>
          </p:nvSpPr>
          <p:spPr bwMode="auto">
            <a:xfrm>
              <a:off x="1600" y="1421"/>
              <a:ext cx="429" cy="89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7226" name="Line 85"/>
            <p:cNvSpPr>
              <a:spLocks noChangeShapeType="1"/>
            </p:cNvSpPr>
            <p:nvPr/>
          </p:nvSpPr>
          <p:spPr bwMode="auto">
            <a:xfrm>
              <a:off x="1495" y="1609"/>
              <a:ext cx="237" cy="1167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7227" name="Line 86"/>
            <p:cNvSpPr>
              <a:spLocks noChangeShapeType="1"/>
            </p:cNvSpPr>
            <p:nvPr/>
          </p:nvSpPr>
          <p:spPr bwMode="auto">
            <a:xfrm flipV="1">
              <a:off x="1744" y="2304"/>
              <a:ext cx="280" cy="48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7228" name="Line 87"/>
            <p:cNvSpPr>
              <a:spLocks noChangeShapeType="1"/>
            </p:cNvSpPr>
            <p:nvPr/>
          </p:nvSpPr>
          <p:spPr bwMode="auto">
            <a:xfrm flipV="1">
              <a:off x="1490" y="1419"/>
              <a:ext cx="115" cy="19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7229" name="Line 88"/>
            <p:cNvSpPr>
              <a:spLocks noChangeShapeType="1"/>
            </p:cNvSpPr>
            <p:nvPr/>
          </p:nvSpPr>
          <p:spPr bwMode="auto">
            <a:xfrm>
              <a:off x="1604" y="1406"/>
              <a:ext cx="429" cy="89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7230" name="Line 89"/>
            <p:cNvSpPr>
              <a:spLocks noChangeShapeType="1"/>
            </p:cNvSpPr>
            <p:nvPr/>
          </p:nvSpPr>
          <p:spPr bwMode="auto">
            <a:xfrm>
              <a:off x="1499" y="1594"/>
              <a:ext cx="237" cy="1167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Group 111"/>
          <p:cNvGrpSpPr>
            <a:grpSpLocks/>
          </p:cNvGrpSpPr>
          <p:nvPr/>
        </p:nvGrpSpPr>
        <p:grpSpPr bwMode="auto">
          <a:xfrm>
            <a:off x="1700213" y="2187575"/>
            <a:ext cx="1539875" cy="1508125"/>
            <a:chOff x="2689" y="1698"/>
            <a:chExt cx="970" cy="950"/>
          </a:xfrm>
        </p:grpSpPr>
        <p:sp>
          <p:nvSpPr>
            <p:cNvPr id="7217" name="Line 112"/>
            <p:cNvSpPr>
              <a:spLocks noChangeShapeType="1"/>
            </p:cNvSpPr>
            <p:nvPr/>
          </p:nvSpPr>
          <p:spPr bwMode="auto">
            <a:xfrm flipH="1">
              <a:off x="2689" y="1698"/>
              <a:ext cx="169" cy="79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7218" name="Line 113"/>
            <p:cNvSpPr>
              <a:spLocks noChangeShapeType="1"/>
            </p:cNvSpPr>
            <p:nvPr/>
          </p:nvSpPr>
          <p:spPr bwMode="auto">
            <a:xfrm flipH="1">
              <a:off x="2689" y="1698"/>
              <a:ext cx="169" cy="79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7219" name="Line 114"/>
            <p:cNvSpPr>
              <a:spLocks noChangeShapeType="1"/>
            </p:cNvSpPr>
            <p:nvPr/>
          </p:nvSpPr>
          <p:spPr bwMode="auto">
            <a:xfrm>
              <a:off x="2697" y="2515"/>
              <a:ext cx="946" cy="12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7220" name="Line 115"/>
            <p:cNvSpPr>
              <a:spLocks noChangeShapeType="1"/>
            </p:cNvSpPr>
            <p:nvPr/>
          </p:nvSpPr>
          <p:spPr bwMode="auto">
            <a:xfrm>
              <a:off x="2856" y="1700"/>
              <a:ext cx="379" cy="5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7221" name="Line 116"/>
            <p:cNvSpPr>
              <a:spLocks noChangeShapeType="1"/>
            </p:cNvSpPr>
            <p:nvPr/>
          </p:nvSpPr>
          <p:spPr bwMode="auto">
            <a:xfrm>
              <a:off x="3230" y="1754"/>
              <a:ext cx="429" cy="89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7222" name="Line 117"/>
            <p:cNvSpPr>
              <a:spLocks noChangeShapeType="1"/>
            </p:cNvSpPr>
            <p:nvPr/>
          </p:nvSpPr>
          <p:spPr bwMode="auto">
            <a:xfrm>
              <a:off x="3230" y="1754"/>
              <a:ext cx="429" cy="89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90"/>
          <p:cNvGrpSpPr>
            <a:grpSpLocks/>
          </p:cNvGrpSpPr>
          <p:nvPr/>
        </p:nvGrpSpPr>
        <p:grpSpPr bwMode="auto">
          <a:xfrm>
            <a:off x="1193800" y="2395538"/>
            <a:ext cx="803275" cy="2122487"/>
            <a:chOff x="3184" y="1637"/>
            <a:chExt cx="506" cy="1337"/>
          </a:xfrm>
        </p:grpSpPr>
        <p:sp>
          <p:nvSpPr>
            <p:cNvPr id="7211" name="Line 91"/>
            <p:cNvSpPr>
              <a:spLocks noChangeShapeType="1"/>
            </p:cNvSpPr>
            <p:nvPr/>
          </p:nvSpPr>
          <p:spPr bwMode="auto">
            <a:xfrm flipH="1">
              <a:off x="3184" y="1639"/>
              <a:ext cx="335" cy="99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7212" name="Line 92"/>
            <p:cNvSpPr>
              <a:spLocks noChangeShapeType="1"/>
            </p:cNvSpPr>
            <p:nvPr/>
          </p:nvSpPr>
          <p:spPr bwMode="auto">
            <a:xfrm flipV="1">
              <a:off x="3583" y="1770"/>
              <a:ext cx="107" cy="120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7213" name="Line 93"/>
            <p:cNvSpPr>
              <a:spLocks noChangeShapeType="1"/>
            </p:cNvSpPr>
            <p:nvPr/>
          </p:nvSpPr>
          <p:spPr bwMode="auto">
            <a:xfrm flipH="1">
              <a:off x="3184" y="1639"/>
              <a:ext cx="335" cy="99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7214" name="Line 94"/>
            <p:cNvSpPr>
              <a:spLocks noChangeShapeType="1"/>
            </p:cNvSpPr>
            <p:nvPr/>
          </p:nvSpPr>
          <p:spPr bwMode="auto">
            <a:xfrm>
              <a:off x="3187" y="2648"/>
              <a:ext cx="388" cy="32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7215" name="Line 95"/>
            <p:cNvSpPr>
              <a:spLocks noChangeShapeType="1"/>
            </p:cNvSpPr>
            <p:nvPr/>
          </p:nvSpPr>
          <p:spPr bwMode="auto">
            <a:xfrm>
              <a:off x="3516" y="1637"/>
              <a:ext cx="166" cy="13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7216" name="Line 96"/>
            <p:cNvSpPr>
              <a:spLocks noChangeShapeType="1"/>
            </p:cNvSpPr>
            <p:nvPr/>
          </p:nvSpPr>
          <p:spPr bwMode="auto">
            <a:xfrm flipV="1">
              <a:off x="3583" y="1770"/>
              <a:ext cx="107" cy="120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8" name="Group 104"/>
          <p:cNvGrpSpPr>
            <a:grpSpLocks/>
          </p:cNvGrpSpPr>
          <p:nvPr/>
        </p:nvGrpSpPr>
        <p:grpSpPr bwMode="auto">
          <a:xfrm>
            <a:off x="1833563" y="2530475"/>
            <a:ext cx="957262" cy="1973263"/>
            <a:chOff x="1143" y="1609"/>
            <a:chExt cx="603" cy="1243"/>
          </a:xfrm>
        </p:grpSpPr>
        <p:sp>
          <p:nvSpPr>
            <p:cNvPr id="7205" name="Line 105"/>
            <p:cNvSpPr>
              <a:spLocks noChangeShapeType="1"/>
            </p:cNvSpPr>
            <p:nvPr/>
          </p:nvSpPr>
          <p:spPr bwMode="auto">
            <a:xfrm flipV="1">
              <a:off x="1147" y="1648"/>
              <a:ext cx="107" cy="120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7206" name="Line 106"/>
            <p:cNvSpPr>
              <a:spLocks noChangeShapeType="1"/>
            </p:cNvSpPr>
            <p:nvPr/>
          </p:nvSpPr>
          <p:spPr bwMode="auto">
            <a:xfrm flipV="1">
              <a:off x="1143" y="2786"/>
              <a:ext cx="603" cy="6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7207" name="Line 107"/>
            <p:cNvSpPr>
              <a:spLocks noChangeShapeType="1"/>
            </p:cNvSpPr>
            <p:nvPr/>
          </p:nvSpPr>
          <p:spPr bwMode="auto">
            <a:xfrm flipV="1">
              <a:off x="1248" y="1614"/>
              <a:ext cx="236" cy="37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7208" name="Line 108"/>
            <p:cNvSpPr>
              <a:spLocks noChangeShapeType="1"/>
            </p:cNvSpPr>
            <p:nvPr/>
          </p:nvSpPr>
          <p:spPr bwMode="auto">
            <a:xfrm flipV="1">
              <a:off x="1147" y="1648"/>
              <a:ext cx="107" cy="120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7209" name="Line 109"/>
            <p:cNvSpPr>
              <a:spLocks noChangeShapeType="1"/>
            </p:cNvSpPr>
            <p:nvPr/>
          </p:nvSpPr>
          <p:spPr bwMode="auto">
            <a:xfrm>
              <a:off x="1495" y="1609"/>
              <a:ext cx="237" cy="1167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7210" name="Line 110"/>
            <p:cNvSpPr>
              <a:spLocks noChangeShapeType="1"/>
            </p:cNvSpPr>
            <p:nvPr/>
          </p:nvSpPr>
          <p:spPr bwMode="auto">
            <a:xfrm>
              <a:off x="1495" y="1609"/>
              <a:ext cx="237" cy="1167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9" name="Group 118"/>
          <p:cNvGrpSpPr>
            <a:grpSpLocks/>
          </p:cNvGrpSpPr>
          <p:nvPr/>
        </p:nvGrpSpPr>
        <p:grpSpPr bwMode="auto">
          <a:xfrm>
            <a:off x="1168400" y="2187575"/>
            <a:ext cx="787400" cy="1789113"/>
            <a:chOff x="2646" y="2603"/>
            <a:chExt cx="487" cy="1155"/>
          </a:xfrm>
        </p:grpSpPr>
        <p:sp>
          <p:nvSpPr>
            <p:cNvPr id="7199" name="Line 119"/>
            <p:cNvSpPr>
              <a:spLocks noChangeShapeType="1"/>
            </p:cNvSpPr>
            <p:nvPr/>
          </p:nvSpPr>
          <p:spPr bwMode="auto">
            <a:xfrm flipH="1">
              <a:off x="2653" y="2755"/>
              <a:ext cx="335" cy="99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7200" name="Line 120"/>
            <p:cNvSpPr>
              <a:spLocks noChangeShapeType="1"/>
            </p:cNvSpPr>
            <p:nvPr/>
          </p:nvSpPr>
          <p:spPr bwMode="auto">
            <a:xfrm flipH="1">
              <a:off x="2653" y="2755"/>
              <a:ext cx="335" cy="99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7201" name="Line 121"/>
            <p:cNvSpPr>
              <a:spLocks noChangeShapeType="1"/>
            </p:cNvSpPr>
            <p:nvPr/>
          </p:nvSpPr>
          <p:spPr bwMode="auto">
            <a:xfrm flipV="1">
              <a:off x="2646" y="3398"/>
              <a:ext cx="339" cy="36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7202" name="Line 122"/>
            <p:cNvSpPr>
              <a:spLocks noChangeShapeType="1"/>
            </p:cNvSpPr>
            <p:nvPr/>
          </p:nvSpPr>
          <p:spPr bwMode="auto">
            <a:xfrm flipH="1">
              <a:off x="2964" y="2603"/>
              <a:ext cx="169" cy="79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7203" name="Line 123"/>
            <p:cNvSpPr>
              <a:spLocks noChangeShapeType="1"/>
            </p:cNvSpPr>
            <p:nvPr/>
          </p:nvSpPr>
          <p:spPr bwMode="auto">
            <a:xfrm flipH="1">
              <a:off x="2964" y="2603"/>
              <a:ext cx="169" cy="79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7204" name="Line 124"/>
            <p:cNvSpPr>
              <a:spLocks noChangeShapeType="1"/>
            </p:cNvSpPr>
            <p:nvPr/>
          </p:nvSpPr>
          <p:spPr bwMode="auto">
            <a:xfrm flipV="1">
              <a:off x="2987" y="2607"/>
              <a:ext cx="144" cy="14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533095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0"/>
                                        <p:tgtEl>
                                          <p:spTgt spid="14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14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00"/>
                                        <p:tgtEl>
                                          <p:spTgt spid="14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0"/>
                                        <p:tgtEl>
                                          <p:spTgt spid="14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4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144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14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14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14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14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14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144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144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1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14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14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1000"/>
                                        <p:tgtEl>
                                          <p:spTgt spid="144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64" grpId="0" animBg="1"/>
      <p:bldP spid="14345" grpId="0" animBg="1"/>
      <p:bldP spid="14346" grpId="0" animBg="1"/>
      <p:bldP spid="14347" grpId="0" animBg="1"/>
      <p:bldP spid="14348" grpId="0" animBg="1"/>
      <p:bldP spid="14349" grpId="0" animBg="1"/>
      <p:bldP spid="14365" grpId="0" animBg="1"/>
      <p:bldP spid="14366" grpId="0" animBg="1"/>
      <p:bldP spid="14386" grpId="0" animBg="1"/>
      <p:bldP spid="14403" grpId="0"/>
      <p:bldP spid="14404" grpId="0"/>
      <p:bldP spid="14412" grpId="0" animBg="1"/>
      <p:bldP spid="14412" grpId="1" animBg="1"/>
      <p:bldP spid="14413" grpId="0" animBg="1"/>
      <p:bldP spid="14413" grpId="1" animBg="1"/>
      <p:bldP spid="14414" grpId="0" animBg="1"/>
      <p:bldP spid="14414" grpId="1" animBg="1"/>
      <p:bldP spid="14415" grpId="0" animBg="1"/>
      <p:bldP spid="14415" grpId="1" animBg="1"/>
      <p:bldP spid="14416" grpId="0" animBg="1"/>
      <p:bldP spid="14416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5043" name="Group 3"/>
          <p:cNvGrpSpPr>
            <a:grpSpLocks/>
          </p:cNvGrpSpPr>
          <p:nvPr/>
        </p:nvGrpSpPr>
        <p:grpSpPr bwMode="auto">
          <a:xfrm>
            <a:off x="685800" y="4873625"/>
            <a:ext cx="5410200" cy="1450975"/>
            <a:chOff x="432" y="3070"/>
            <a:chExt cx="3408" cy="914"/>
          </a:xfrm>
        </p:grpSpPr>
        <p:grpSp>
          <p:nvGrpSpPr>
            <p:cNvPr id="855044" name="Group 4"/>
            <p:cNvGrpSpPr>
              <a:grpSpLocks/>
            </p:cNvGrpSpPr>
            <p:nvPr/>
          </p:nvGrpSpPr>
          <p:grpSpPr bwMode="auto">
            <a:xfrm>
              <a:off x="432" y="3072"/>
              <a:ext cx="3408" cy="912"/>
              <a:chOff x="336" y="2024"/>
              <a:chExt cx="4280" cy="1152"/>
            </a:xfrm>
          </p:grpSpPr>
          <p:sp>
            <p:nvSpPr>
              <p:cNvPr id="855045" name="Freeform 5"/>
              <p:cNvSpPr>
                <a:spLocks/>
              </p:cNvSpPr>
              <p:nvPr/>
            </p:nvSpPr>
            <p:spPr bwMode="auto">
              <a:xfrm>
                <a:off x="336" y="2040"/>
                <a:ext cx="4280" cy="1136"/>
              </a:xfrm>
              <a:custGeom>
                <a:avLst/>
                <a:gdLst>
                  <a:gd name="T0" fmla="*/ 0 w 4280"/>
                  <a:gd name="T1" fmla="*/ 1088 h 1136"/>
                  <a:gd name="T2" fmla="*/ 904 w 4280"/>
                  <a:gd name="T3" fmla="*/ 80 h 1136"/>
                  <a:gd name="T4" fmla="*/ 4280 w 4280"/>
                  <a:gd name="T5" fmla="*/ 0 h 1136"/>
                  <a:gd name="T6" fmla="*/ 3432 w 4280"/>
                  <a:gd name="T7" fmla="*/ 1088 h 1136"/>
                  <a:gd name="T8" fmla="*/ 6 w 4280"/>
                  <a:gd name="T9" fmla="*/ 1091 h 1136"/>
                  <a:gd name="T10" fmla="*/ 6 w 4280"/>
                  <a:gd name="T11" fmla="*/ 1123 h 1136"/>
                  <a:gd name="T12" fmla="*/ 3448 w 4280"/>
                  <a:gd name="T13" fmla="*/ 1120 h 1136"/>
                  <a:gd name="T14" fmla="*/ 3448 w 4280"/>
                  <a:gd name="T15" fmla="*/ 1136 h 1136"/>
                  <a:gd name="T16" fmla="*/ 3464 w 4280"/>
                  <a:gd name="T17" fmla="*/ 1104 h 1136"/>
                  <a:gd name="T18" fmla="*/ 3448 w 4280"/>
                  <a:gd name="T19" fmla="*/ 1104 h 1136"/>
                  <a:gd name="T20" fmla="*/ 4264 w 4280"/>
                  <a:gd name="T21" fmla="*/ 48 h 1136"/>
                  <a:gd name="T22" fmla="*/ 4264 w 4280"/>
                  <a:gd name="T23" fmla="*/ 48 h 1136"/>
                  <a:gd name="T24" fmla="*/ 3448 w 4280"/>
                  <a:gd name="T25" fmla="*/ 1088 h 1136"/>
                  <a:gd name="T26" fmla="*/ 6 w 4280"/>
                  <a:gd name="T27" fmla="*/ 1091 h 1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80" h="1136">
                    <a:moveTo>
                      <a:pt x="0" y="1088"/>
                    </a:moveTo>
                    <a:lnTo>
                      <a:pt x="904" y="80"/>
                    </a:lnTo>
                    <a:lnTo>
                      <a:pt x="4280" y="0"/>
                    </a:lnTo>
                    <a:lnTo>
                      <a:pt x="3432" y="1088"/>
                    </a:lnTo>
                    <a:lnTo>
                      <a:pt x="6" y="1091"/>
                    </a:lnTo>
                    <a:lnTo>
                      <a:pt x="6" y="1123"/>
                    </a:lnTo>
                    <a:lnTo>
                      <a:pt x="3448" y="1120"/>
                    </a:lnTo>
                    <a:lnTo>
                      <a:pt x="3448" y="1136"/>
                    </a:lnTo>
                    <a:lnTo>
                      <a:pt x="3464" y="1104"/>
                    </a:lnTo>
                    <a:lnTo>
                      <a:pt x="3448" y="1104"/>
                    </a:lnTo>
                    <a:lnTo>
                      <a:pt x="4264" y="48"/>
                    </a:lnTo>
                    <a:lnTo>
                      <a:pt x="4264" y="48"/>
                    </a:lnTo>
                    <a:lnTo>
                      <a:pt x="3448" y="1088"/>
                    </a:lnTo>
                    <a:lnTo>
                      <a:pt x="6" y="1091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67999"/>
                    </a:schemeClr>
                  </a:gs>
                  <a:gs pos="100000">
                    <a:srgbClr val="FFCCCC">
                      <a:alpha val="67000"/>
                    </a:srgb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55046" name="Freeform 6"/>
              <p:cNvSpPr>
                <a:spLocks/>
              </p:cNvSpPr>
              <p:nvPr/>
            </p:nvSpPr>
            <p:spPr bwMode="auto">
              <a:xfrm>
                <a:off x="3768" y="2024"/>
                <a:ext cx="848" cy="1138"/>
              </a:xfrm>
              <a:custGeom>
                <a:avLst/>
                <a:gdLst>
                  <a:gd name="T0" fmla="*/ 848 w 848"/>
                  <a:gd name="T1" fmla="*/ 0 h 1138"/>
                  <a:gd name="T2" fmla="*/ 848 w 848"/>
                  <a:gd name="T3" fmla="*/ 64 h 1138"/>
                  <a:gd name="T4" fmla="*/ 12 w 848"/>
                  <a:gd name="T5" fmla="*/ 1138 h 1138"/>
                  <a:gd name="T6" fmla="*/ 0 w 848"/>
                  <a:gd name="T7" fmla="*/ 1090 h 1138"/>
                  <a:gd name="T8" fmla="*/ 848 w 848"/>
                  <a:gd name="T9" fmla="*/ 0 h 1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8" h="1138">
                    <a:moveTo>
                      <a:pt x="848" y="0"/>
                    </a:moveTo>
                    <a:lnTo>
                      <a:pt x="848" y="64"/>
                    </a:lnTo>
                    <a:lnTo>
                      <a:pt x="12" y="1138"/>
                    </a:lnTo>
                    <a:lnTo>
                      <a:pt x="0" y="1090"/>
                    </a:lnTo>
                    <a:lnTo>
                      <a:pt x="84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67999"/>
                    </a:schemeClr>
                  </a:gs>
                  <a:gs pos="100000">
                    <a:srgbClr val="FFCCCC">
                      <a:alpha val="67000"/>
                    </a:srgb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55047" name="Freeform 7"/>
              <p:cNvSpPr>
                <a:spLocks/>
              </p:cNvSpPr>
              <p:nvPr/>
            </p:nvSpPr>
            <p:spPr bwMode="auto">
              <a:xfrm>
                <a:off x="336" y="3109"/>
                <a:ext cx="3444" cy="59"/>
              </a:xfrm>
              <a:custGeom>
                <a:avLst/>
                <a:gdLst>
                  <a:gd name="T0" fmla="*/ 6 w 3444"/>
                  <a:gd name="T1" fmla="*/ 22 h 59"/>
                  <a:gd name="T2" fmla="*/ 3432 w 3444"/>
                  <a:gd name="T3" fmla="*/ 5 h 59"/>
                  <a:gd name="T4" fmla="*/ 3444 w 3444"/>
                  <a:gd name="T5" fmla="*/ 53 h 59"/>
                  <a:gd name="T6" fmla="*/ 0 w 3444"/>
                  <a:gd name="T7" fmla="*/ 59 h 59"/>
                  <a:gd name="T8" fmla="*/ 6 w 3444"/>
                  <a:gd name="T9" fmla="*/ 2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44" h="59">
                    <a:moveTo>
                      <a:pt x="6" y="22"/>
                    </a:moveTo>
                    <a:cubicBezTo>
                      <a:pt x="2207" y="27"/>
                      <a:pt x="2859" y="0"/>
                      <a:pt x="3432" y="5"/>
                    </a:cubicBezTo>
                    <a:lnTo>
                      <a:pt x="3444" y="53"/>
                    </a:lnTo>
                    <a:lnTo>
                      <a:pt x="0" y="59"/>
                    </a:lnTo>
                    <a:lnTo>
                      <a:pt x="6" y="2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alpha val="67999"/>
                    </a:schemeClr>
                  </a:gs>
                  <a:gs pos="100000">
                    <a:srgbClr val="FFCCCC">
                      <a:alpha val="67000"/>
                    </a:srgb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aphicFrame>
          <p:nvGraphicFramePr>
            <p:cNvPr id="855048" name="Object 8"/>
            <p:cNvGraphicFramePr>
              <a:graphicFrameLocks noChangeAspect="1"/>
            </p:cNvGraphicFramePr>
            <p:nvPr/>
          </p:nvGraphicFramePr>
          <p:xfrm>
            <a:off x="3456" y="3070"/>
            <a:ext cx="240" cy="3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74" name="Формула" r:id="rId4" imgW="152280" imgH="203040" progId="Equation.3">
                    <p:embed/>
                  </p:oleObj>
                </mc:Choice>
                <mc:Fallback>
                  <p:oleObj name="Формула" r:id="rId4" imgW="1522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6" y="3070"/>
                          <a:ext cx="240" cy="3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55049" name="Arc 9"/>
          <p:cNvSpPr>
            <a:spLocks/>
          </p:cNvSpPr>
          <p:nvPr/>
        </p:nvSpPr>
        <p:spPr bwMode="auto">
          <a:xfrm rot="5400000">
            <a:off x="3155950" y="4273550"/>
            <a:ext cx="390525" cy="2130425"/>
          </a:xfrm>
          <a:custGeom>
            <a:avLst/>
            <a:gdLst>
              <a:gd name="G0" fmla="+- 21600 0 0"/>
              <a:gd name="G1" fmla="+- 21538 0 0"/>
              <a:gd name="G2" fmla="+- 21600 0 0"/>
              <a:gd name="T0" fmla="*/ 22165 w 22165"/>
              <a:gd name="T1" fmla="*/ 43131 h 43138"/>
              <a:gd name="T2" fmla="*/ 19961 w 22165"/>
              <a:gd name="T3" fmla="*/ 0 h 43138"/>
              <a:gd name="T4" fmla="*/ 21600 w 22165"/>
              <a:gd name="T5" fmla="*/ 21538 h 43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165" h="43138" fill="none" extrusionOk="0">
                <a:moveTo>
                  <a:pt x="22164" y="43130"/>
                </a:moveTo>
                <a:cubicBezTo>
                  <a:pt x="21976" y="43135"/>
                  <a:pt x="21788" y="43137"/>
                  <a:pt x="21600" y="43138"/>
                </a:cubicBezTo>
                <a:cubicBezTo>
                  <a:pt x="9670" y="43138"/>
                  <a:pt x="0" y="33467"/>
                  <a:pt x="0" y="21538"/>
                </a:cubicBezTo>
                <a:cubicBezTo>
                  <a:pt x="-1" y="10244"/>
                  <a:pt x="8699" y="857"/>
                  <a:pt x="19961" y="0"/>
                </a:cubicBezTo>
              </a:path>
              <a:path w="22165" h="43138" stroke="0" extrusionOk="0">
                <a:moveTo>
                  <a:pt x="22164" y="43130"/>
                </a:moveTo>
                <a:cubicBezTo>
                  <a:pt x="21976" y="43135"/>
                  <a:pt x="21788" y="43137"/>
                  <a:pt x="21600" y="43138"/>
                </a:cubicBezTo>
                <a:cubicBezTo>
                  <a:pt x="9670" y="43138"/>
                  <a:pt x="0" y="33467"/>
                  <a:pt x="0" y="21538"/>
                </a:cubicBezTo>
                <a:cubicBezTo>
                  <a:pt x="-1" y="10244"/>
                  <a:pt x="8699" y="857"/>
                  <a:pt x="19961" y="0"/>
                </a:cubicBezTo>
                <a:lnTo>
                  <a:pt x="21600" y="21538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5050" name="AutoShape 10"/>
          <p:cNvSpPr>
            <a:spLocks noChangeArrowheads="1"/>
          </p:cNvSpPr>
          <p:nvPr/>
        </p:nvSpPr>
        <p:spPr bwMode="auto">
          <a:xfrm>
            <a:off x="2286000" y="2743200"/>
            <a:ext cx="2133600" cy="3124200"/>
          </a:xfrm>
          <a:prstGeom prst="can">
            <a:avLst>
              <a:gd name="adj" fmla="val 36607"/>
            </a:avLst>
          </a:prstGeom>
          <a:gradFill rotWithShape="1">
            <a:gsLst>
              <a:gs pos="0">
                <a:srgbClr val="66FFFF">
                  <a:alpha val="50000"/>
                </a:srgbClr>
              </a:gs>
              <a:gs pos="50000">
                <a:schemeClr val="bg1">
                  <a:alpha val="49001"/>
                </a:schemeClr>
              </a:gs>
              <a:gs pos="100000">
                <a:srgbClr val="66FFFF">
                  <a:alpha val="50000"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5061" name="Line 21"/>
          <p:cNvSpPr>
            <a:spLocks noChangeShapeType="1"/>
          </p:cNvSpPr>
          <p:nvPr/>
        </p:nvSpPr>
        <p:spPr bwMode="auto">
          <a:xfrm>
            <a:off x="3276600" y="3505200"/>
            <a:ext cx="1588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5062" name="Line 22"/>
          <p:cNvSpPr>
            <a:spLocks noChangeShapeType="1"/>
          </p:cNvSpPr>
          <p:nvPr/>
        </p:nvSpPr>
        <p:spPr bwMode="auto">
          <a:xfrm>
            <a:off x="3429000" y="3505200"/>
            <a:ext cx="1588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5063" name="Line 23"/>
          <p:cNvSpPr>
            <a:spLocks noChangeShapeType="1"/>
          </p:cNvSpPr>
          <p:nvPr/>
        </p:nvSpPr>
        <p:spPr bwMode="auto">
          <a:xfrm>
            <a:off x="2438400" y="3327400"/>
            <a:ext cx="1588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5064" name="Line 24"/>
          <p:cNvSpPr>
            <a:spLocks noChangeShapeType="1"/>
          </p:cNvSpPr>
          <p:nvPr/>
        </p:nvSpPr>
        <p:spPr bwMode="auto">
          <a:xfrm>
            <a:off x="2667000" y="3429000"/>
            <a:ext cx="1588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5065" name="Line 25"/>
          <p:cNvSpPr>
            <a:spLocks noChangeShapeType="1"/>
          </p:cNvSpPr>
          <p:nvPr/>
        </p:nvSpPr>
        <p:spPr bwMode="auto">
          <a:xfrm>
            <a:off x="2895600" y="3454400"/>
            <a:ext cx="1588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5066" name="Line 26"/>
          <p:cNvSpPr>
            <a:spLocks noChangeShapeType="1"/>
          </p:cNvSpPr>
          <p:nvPr/>
        </p:nvSpPr>
        <p:spPr bwMode="auto">
          <a:xfrm>
            <a:off x="2514600" y="3352800"/>
            <a:ext cx="1588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5067" name="Line 27"/>
          <p:cNvSpPr>
            <a:spLocks noChangeShapeType="1"/>
          </p:cNvSpPr>
          <p:nvPr/>
        </p:nvSpPr>
        <p:spPr bwMode="auto">
          <a:xfrm>
            <a:off x="2743200" y="3429000"/>
            <a:ext cx="1588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5068" name="Line 28"/>
          <p:cNvSpPr>
            <a:spLocks noChangeShapeType="1"/>
          </p:cNvSpPr>
          <p:nvPr/>
        </p:nvSpPr>
        <p:spPr bwMode="auto">
          <a:xfrm>
            <a:off x="3048000" y="3505200"/>
            <a:ext cx="1588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5069" name="Line 29"/>
          <p:cNvSpPr>
            <a:spLocks noChangeShapeType="1"/>
          </p:cNvSpPr>
          <p:nvPr/>
        </p:nvSpPr>
        <p:spPr bwMode="auto">
          <a:xfrm>
            <a:off x="2286000" y="3200400"/>
            <a:ext cx="1588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5070" name="Line 30"/>
          <p:cNvSpPr>
            <a:spLocks noChangeShapeType="1"/>
          </p:cNvSpPr>
          <p:nvPr/>
        </p:nvSpPr>
        <p:spPr bwMode="auto">
          <a:xfrm>
            <a:off x="3657600" y="3505200"/>
            <a:ext cx="1588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5071" name="Line 31"/>
          <p:cNvSpPr>
            <a:spLocks noChangeShapeType="1"/>
          </p:cNvSpPr>
          <p:nvPr/>
        </p:nvSpPr>
        <p:spPr bwMode="auto">
          <a:xfrm>
            <a:off x="4038600" y="3429000"/>
            <a:ext cx="1588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5072" name="Line 32"/>
          <p:cNvSpPr>
            <a:spLocks noChangeShapeType="1"/>
          </p:cNvSpPr>
          <p:nvPr/>
        </p:nvSpPr>
        <p:spPr bwMode="auto">
          <a:xfrm>
            <a:off x="4419600" y="3175000"/>
            <a:ext cx="1588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5073" name="Line 33"/>
          <p:cNvSpPr>
            <a:spLocks noChangeShapeType="1"/>
          </p:cNvSpPr>
          <p:nvPr/>
        </p:nvSpPr>
        <p:spPr bwMode="auto">
          <a:xfrm>
            <a:off x="4267200" y="3327400"/>
            <a:ext cx="1588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5074" name="Line 34"/>
          <p:cNvSpPr>
            <a:spLocks noChangeShapeType="1"/>
          </p:cNvSpPr>
          <p:nvPr/>
        </p:nvSpPr>
        <p:spPr bwMode="auto">
          <a:xfrm>
            <a:off x="3860800" y="3467100"/>
            <a:ext cx="1588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5075" name="Text Box 35"/>
          <p:cNvSpPr txBox="1">
            <a:spLocks noChangeArrowheads="1"/>
          </p:cNvSpPr>
          <p:nvPr/>
        </p:nvSpPr>
        <p:spPr bwMode="auto">
          <a:xfrm>
            <a:off x="34119" y="4435445"/>
            <a:ext cx="17987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образующая</a:t>
            </a:r>
            <a:endParaRPr lang="ru-RU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55080" name="Text Box 40"/>
          <p:cNvSpPr txBox="1">
            <a:spLocks noChangeArrowheads="1"/>
          </p:cNvSpPr>
          <p:nvPr/>
        </p:nvSpPr>
        <p:spPr bwMode="auto">
          <a:xfrm>
            <a:off x="685800" y="762000"/>
            <a:ext cx="8229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</a:rPr>
              <a:t>Множество отрезков</a:t>
            </a:r>
            <a:r>
              <a:rPr lang="ru-RU" sz="24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образующих</a:t>
            </a:r>
            <a:r>
              <a:rPr lang="ru-RU" sz="24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ru-RU" sz="2400" dirty="0">
                <a:solidFill>
                  <a:srgbClr val="000000"/>
                </a:solidFill>
              </a:rPr>
              <a:t>определяют цилиндрическую поверхность. Сами отрезки называются</a:t>
            </a:r>
            <a:r>
              <a:rPr lang="ru-RU" sz="24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dirty="0">
                <a:solidFill>
                  <a:srgbClr val="0033CC"/>
                </a:solidFill>
              </a:rPr>
              <a:t>образующими цилиндрической поверхности</a:t>
            </a:r>
            <a:r>
              <a:rPr lang="ru-RU" sz="2400" b="1" dirty="0">
                <a:solidFill>
                  <a:srgbClr val="800080"/>
                </a:solidFill>
              </a:rPr>
              <a:t>.</a:t>
            </a:r>
          </a:p>
        </p:txBody>
      </p:sp>
      <p:grpSp>
        <p:nvGrpSpPr>
          <p:cNvPr id="855081" name="Group 41"/>
          <p:cNvGrpSpPr>
            <a:grpSpLocks/>
          </p:cNvGrpSpPr>
          <p:nvPr/>
        </p:nvGrpSpPr>
        <p:grpSpPr bwMode="auto">
          <a:xfrm>
            <a:off x="838200" y="2362200"/>
            <a:ext cx="5410200" cy="1447800"/>
            <a:chOff x="528" y="1488"/>
            <a:chExt cx="3408" cy="912"/>
          </a:xfrm>
        </p:grpSpPr>
        <p:grpSp>
          <p:nvGrpSpPr>
            <p:cNvPr id="855082" name="Group 42"/>
            <p:cNvGrpSpPr>
              <a:grpSpLocks/>
            </p:cNvGrpSpPr>
            <p:nvPr/>
          </p:nvGrpSpPr>
          <p:grpSpPr bwMode="auto">
            <a:xfrm>
              <a:off x="528" y="1488"/>
              <a:ext cx="3408" cy="912"/>
              <a:chOff x="336" y="2024"/>
              <a:chExt cx="4280" cy="1152"/>
            </a:xfrm>
          </p:grpSpPr>
          <p:sp>
            <p:nvSpPr>
              <p:cNvPr id="855083" name="Freeform 43"/>
              <p:cNvSpPr>
                <a:spLocks/>
              </p:cNvSpPr>
              <p:nvPr/>
            </p:nvSpPr>
            <p:spPr bwMode="auto">
              <a:xfrm>
                <a:off x="336" y="2040"/>
                <a:ext cx="4280" cy="1136"/>
              </a:xfrm>
              <a:custGeom>
                <a:avLst/>
                <a:gdLst>
                  <a:gd name="T0" fmla="*/ 0 w 4280"/>
                  <a:gd name="T1" fmla="*/ 1088 h 1136"/>
                  <a:gd name="T2" fmla="*/ 904 w 4280"/>
                  <a:gd name="T3" fmla="*/ 80 h 1136"/>
                  <a:gd name="T4" fmla="*/ 4280 w 4280"/>
                  <a:gd name="T5" fmla="*/ 0 h 1136"/>
                  <a:gd name="T6" fmla="*/ 3432 w 4280"/>
                  <a:gd name="T7" fmla="*/ 1088 h 1136"/>
                  <a:gd name="T8" fmla="*/ 6 w 4280"/>
                  <a:gd name="T9" fmla="*/ 1091 h 1136"/>
                  <a:gd name="T10" fmla="*/ 6 w 4280"/>
                  <a:gd name="T11" fmla="*/ 1123 h 1136"/>
                  <a:gd name="T12" fmla="*/ 3448 w 4280"/>
                  <a:gd name="T13" fmla="*/ 1120 h 1136"/>
                  <a:gd name="T14" fmla="*/ 3448 w 4280"/>
                  <a:gd name="T15" fmla="*/ 1136 h 1136"/>
                  <a:gd name="T16" fmla="*/ 3464 w 4280"/>
                  <a:gd name="T17" fmla="*/ 1104 h 1136"/>
                  <a:gd name="T18" fmla="*/ 3448 w 4280"/>
                  <a:gd name="T19" fmla="*/ 1104 h 1136"/>
                  <a:gd name="T20" fmla="*/ 4264 w 4280"/>
                  <a:gd name="T21" fmla="*/ 48 h 1136"/>
                  <a:gd name="T22" fmla="*/ 4264 w 4280"/>
                  <a:gd name="T23" fmla="*/ 48 h 1136"/>
                  <a:gd name="T24" fmla="*/ 3448 w 4280"/>
                  <a:gd name="T25" fmla="*/ 1088 h 1136"/>
                  <a:gd name="T26" fmla="*/ 6 w 4280"/>
                  <a:gd name="T27" fmla="*/ 1091 h 1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80" h="1136">
                    <a:moveTo>
                      <a:pt x="0" y="1088"/>
                    </a:moveTo>
                    <a:lnTo>
                      <a:pt x="904" y="80"/>
                    </a:lnTo>
                    <a:lnTo>
                      <a:pt x="4280" y="0"/>
                    </a:lnTo>
                    <a:lnTo>
                      <a:pt x="3432" y="1088"/>
                    </a:lnTo>
                    <a:lnTo>
                      <a:pt x="6" y="1091"/>
                    </a:lnTo>
                    <a:lnTo>
                      <a:pt x="6" y="1123"/>
                    </a:lnTo>
                    <a:lnTo>
                      <a:pt x="3448" y="1120"/>
                    </a:lnTo>
                    <a:lnTo>
                      <a:pt x="3448" y="1136"/>
                    </a:lnTo>
                    <a:lnTo>
                      <a:pt x="3464" y="1104"/>
                    </a:lnTo>
                    <a:lnTo>
                      <a:pt x="3448" y="1104"/>
                    </a:lnTo>
                    <a:lnTo>
                      <a:pt x="4264" y="48"/>
                    </a:lnTo>
                    <a:lnTo>
                      <a:pt x="4264" y="48"/>
                    </a:lnTo>
                    <a:lnTo>
                      <a:pt x="3448" y="1088"/>
                    </a:lnTo>
                    <a:lnTo>
                      <a:pt x="6" y="1091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67999"/>
                    </a:schemeClr>
                  </a:gs>
                  <a:gs pos="100000">
                    <a:srgbClr val="FFCCCC">
                      <a:alpha val="67000"/>
                    </a:srgb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55084" name="Freeform 44"/>
              <p:cNvSpPr>
                <a:spLocks/>
              </p:cNvSpPr>
              <p:nvPr/>
            </p:nvSpPr>
            <p:spPr bwMode="auto">
              <a:xfrm>
                <a:off x="3768" y="2024"/>
                <a:ext cx="848" cy="1138"/>
              </a:xfrm>
              <a:custGeom>
                <a:avLst/>
                <a:gdLst>
                  <a:gd name="T0" fmla="*/ 848 w 848"/>
                  <a:gd name="T1" fmla="*/ 0 h 1138"/>
                  <a:gd name="T2" fmla="*/ 848 w 848"/>
                  <a:gd name="T3" fmla="*/ 64 h 1138"/>
                  <a:gd name="T4" fmla="*/ 12 w 848"/>
                  <a:gd name="T5" fmla="*/ 1138 h 1138"/>
                  <a:gd name="T6" fmla="*/ 0 w 848"/>
                  <a:gd name="T7" fmla="*/ 1090 h 1138"/>
                  <a:gd name="T8" fmla="*/ 848 w 848"/>
                  <a:gd name="T9" fmla="*/ 0 h 1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8" h="1138">
                    <a:moveTo>
                      <a:pt x="848" y="0"/>
                    </a:moveTo>
                    <a:lnTo>
                      <a:pt x="848" y="64"/>
                    </a:lnTo>
                    <a:lnTo>
                      <a:pt x="12" y="1138"/>
                    </a:lnTo>
                    <a:lnTo>
                      <a:pt x="0" y="1090"/>
                    </a:lnTo>
                    <a:lnTo>
                      <a:pt x="84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67999"/>
                    </a:schemeClr>
                  </a:gs>
                  <a:gs pos="100000">
                    <a:srgbClr val="FFCCCC">
                      <a:alpha val="67000"/>
                    </a:srgb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55085" name="Freeform 45"/>
              <p:cNvSpPr>
                <a:spLocks/>
              </p:cNvSpPr>
              <p:nvPr/>
            </p:nvSpPr>
            <p:spPr bwMode="auto">
              <a:xfrm>
                <a:off x="336" y="3109"/>
                <a:ext cx="3444" cy="59"/>
              </a:xfrm>
              <a:custGeom>
                <a:avLst/>
                <a:gdLst>
                  <a:gd name="T0" fmla="*/ 6 w 3444"/>
                  <a:gd name="T1" fmla="*/ 22 h 59"/>
                  <a:gd name="T2" fmla="*/ 3432 w 3444"/>
                  <a:gd name="T3" fmla="*/ 5 h 59"/>
                  <a:gd name="T4" fmla="*/ 3444 w 3444"/>
                  <a:gd name="T5" fmla="*/ 53 h 59"/>
                  <a:gd name="T6" fmla="*/ 0 w 3444"/>
                  <a:gd name="T7" fmla="*/ 59 h 59"/>
                  <a:gd name="T8" fmla="*/ 6 w 3444"/>
                  <a:gd name="T9" fmla="*/ 2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44" h="59">
                    <a:moveTo>
                      <a:pt x="6" y="22"/>
                    </a:moveTo>
                    <a:cubicBezTo>
                      <a:pt x="2207" y="27"/>
                      <a:pt x="2859" y="0"/>
                      <a:pt x="3432" y="5"/>
                    </a:cubicBezTo>
                    <a:lnTo>
                      <a:pt x="3444" y="53"/>
                    </a:lnTo>
                    <a:lnTo>
                      <a:pt x="0" y="59"/>
                    </a:lnTo>
                    <a:lnTo>
                      <a:pt x="6" y="2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alpha val="67999"/>
                    </a:schemeClr>
                  </a:gs>
                  <a:gs pos="100000">
                    <a:srgbClr val="FFCCCC">
                      <a:alpha val="67000"/>
                    </a:srgb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aphicFrame>
          <p:nvGraphicFramePr>
            <p:cNvPr id="855086" name="Object 46"/>
            <p:cNvGraphicFramePr>
              <a:graphicFrameLocks noChangeAspect="1"/>
            </p:cNvGraphicFramePr>
            <p:nvPr/>
          </p:nvGraphicFramePr>
          <p:xfrm>
            <a:off x="3504" y="1488"/>
            <a:ext cx="240" cy="2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75" name="Формула" r:id="rId6" imgW="152280" imgH="139680" progId="Equation.3">
                    <p:embed/>
                  </p:oleObj>
                </mc:Choice>
                <mc:Fallback>
                  <p:oleObj name="Формула" r:id="rId6" imgW="15228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4" y="1488"/>
                          <a:ext cx="240" cy="2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55087" name="Oval 47"/>
          <p:cNvSpPr>
            <a:spLocks noChangeArrowheads="1"/>
          </p:cNvSpPr>
          <p:nvPr/>
        </p:nvSpPr>
        <p:spPr bwMode="auto">
          <a:xfrm>
            <a:off x="2286000" y="2743200"/>
            <a:ext cx="2133600" cy="7620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55088" name="Group 48"/>
          <p:cNvGrpSpPr>
            <a:grpSpLocks/>
          </p:cNvGrpSpPr>
          <p:nvPr/>
        </p:nvGrpSpPr>
        <p:grpSpPr bwMode="auto">
          <a:xfrm>
            <a:off x="2286000" y="2971800"/>
            <a:ext cx="593725" cy="3124200"/>
            <a:chOff x="1440" y="1872"/>
            <a:chExt cx="374" cy="1968"/>
          </a:xfrm>
        </p:grpSpPr>
        <p:sp>
          <p:nvSpPr>
            <p:cNvPr id="855089" name="Text Box 49"/>
            <p:cNvSpPr txBox="1">
              <a:spLocks noChangeArrowheads="1"/>
            </p:cNvSpPr>
            <p:nvPr/>
          </p:nvSpPr>
          <p:spPr bwMode="auto">
            <a:xfrm>
              <a:off x="1440" y="3552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А</a:t>
              </a:r>
            </a:p>
          </p:txBody>
        </p:sp>
        <p:sp>
          <p:nvSpPr>
            <p:cNvPr id="855090" name="Text Box 50"/>
            <p:cNvSpPr txBox="1">
              <a:spLocks noChangeArrowheads="1"/>
            </p:cNvSpPr>
            <p:nvPr/>
          </p:nvSpPr>
          <p:spPr bwMode="auto">
            <a:xfrm>
              <a:off x="1488" y="1872"/>
              <a:ext cx="3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А</a:t>
              </a:r>
              <a:r>
                <a:rPr lang="ru-RU" sz="2400" b="1" baseline="-250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endParaRPr lang="ru-RU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cxnSp>
        <p:nvCxnSpPr>
          <p:cNvPr id="3" name="Прямая со стрелкой 2"/>
          <p:cNvCxnSpPr/>
          <p:nvPr/>
        </p:nvCxnSpPr>
        <p:spPr>
          <a:xfrm>
            <a:off x="586408" y="4835555"/>
            <a:ext cx="1853580" cy="3079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29992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55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55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55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55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55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550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550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550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550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550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550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550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550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5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5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85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5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5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85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85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85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85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85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855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85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85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85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855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855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855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3000"/>
                                        <p:tgtEl>
                                          <p:spTgt spid="855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855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5049" grpId="0" animBg="1"/>
      <p:bldP spid="855050" grpId="0" animBg="1"/>
      <p:bldP spid="855061" grpId="0" animBg="1"/>
      <p:bldP spid="855062" grpId="0" animBg="1"/>
      <p:bldP spid="855063" grpId="0" animBg="1"/>
      <p:bldP spid="855064" grpId="0" animBg="1"/>
      <p:bldP spid="855065" grpId="0" animBg="1"/>
      <p:bldP spid="855066" grpId="0" animBg="1"/>
      <p:bldP spid="855067" grpId="0" animBg="1"/>
      <p:bldP spid="855068" grpId="0" animBg="1"/>
      <p:bldP spid="855069" grpId="0" animBg="1"/>
      <p:bldP spid="855070" grpId="0" animBg="1"/>
      <p:bldP spid="855071" grpId="0" animBg="1"/>
      <p:bldP spid="855072" grpId="0" animBg="1"/>
      <p:bldP spid="855073" grpId="0" animBg="1"/>
      <p:bldP spid="855074" grpId="0" animBg="1"/>
      <p:bldP spid="855075" grpId="0"/>
      <p:bldP spid="855080" grpId="0"/>
      <p:bldP spid="85508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319" name="Oval 71"/>
          <p:cNvSpPr>
            <a:spLocks noChangeArrowheads="1"/>
          </p:cNvSpPr>
          <p:nvPr/>
        </p:nvSpPr>
        <p:spPr bwMode="auto">
          <a:xfrm>
            <a:off x="1371600" y="5600700"/>
            <a:ext cx="2133600" cy="711200"/>
          </a:xfrm>
          <a:prstGeom prst="ellipse">
            <a:avLst/>
          </a:prstGeom>
          <a:gradFill rotWithShape="1">
            <a:gsLst>
              <a:gs pos="0">
                <a:srgbClr val="6161FF">
                  <a:alpha val="36000"/>
                </a:srgbClr>
              </a:gs>
              <a:gs pos="100000">
                <a:srgbClr val="0000CC">
                  <a:alpha val="2300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1317" name="Oval 69"/>
          <p:cNvSpPr>
            <a:spLocks noChangeArrowheads="1"/>
          </p:cNvSpPr>
          <p:nvPr/>
        </p:nvSpPr>
        <p:spPr bwMode="auto">
          <a:xfrm>
            <a:off x="4876800" y="5638800"/>
            <a:ext cx="3581400" cy="838200"/>
          </a:xfrm>
          <a:prstGeom prst="ellipse">
            <a:avLst/>
          </a:prstGeom>
          <a:gradFill rotWithShape="1">
            <a:gsLst>
              <a:gs pos="0">
                <a:srgbClr val="6161FF">
                  <a:alpha val="36000"/>
                </a:srgbClr>
              </a:gs>
              <a:gs pos="100000">
                <a:srgbClr val="0000CC">
                  <a:alpha val="2300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1306" name="Line 58"/>
          <p:cNvSpPr>
            <a:spLocks noChangeShapeType="1"/>
          </p:cNvSpPr>
          <p:nvPr/>
        </p:nvSpPr>
        <p:spPr bwMode="auto">
          <a:xfrm>
            <a:off x="6629400" y="3352800"/>
            <a:ext cx="0" cy="2743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1302" name="Line 54"/>
          <p:cNvSpPr>
            <a:spLocks noChangeShapeType="1"/>
          </p:cNvSpPr>
          <p:nvPr/>
        </p:nvSpPr>
        <p:spPr bwMode="auto">
          <a:xfrm>
            <a:off x="2438400" y="3581400"/>
            <a:ext cx="0" cy="22860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1297" name="Text Box 49"/>
          <p:cNvSpPr txBox="1">
            <a:spLocks noChangeArrowheads="1"/>
          </p:cNvSpPr>
          <p:nvPr/>
        </p:nvSpPr>
        <p:spPr bwMode="auto">
          <a:xfrm>
            <a:off x="609600" y="152400"/>
            <a:ext cx="82296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</a:rPr>
              <a:t>Тело ограниченное цилиндрической поверхностью и двумя кругами, называется</a:t>
            </a:r>
            <a:r>
              <a:rPr lang="ru-RU" sz="24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цилиндром.</a:t>
            </a:r>
            <a:r>
              <a:rPr lang="ru-RU" sz="2400" b="1" dirty="0">
                <a:solidFill>
                  <a:srgbClr val="800080"/>
                </a:solidFill>
              </a:rPr>
              <a:t> </a:t>
            </a:r>
            <a:r>
              <a:rPr lang="ru-RU" sz="2400" dirty="0">
                <a:solidFill>
                  <a:srgbClr val="000000"/>
                </a:solidFill>
              </a:rPr>
              <a:t>Цилиндрическая поверхность называется </a:t>
            </a:r>
            <a:r>
              <a:rPr lang="ru-RU" sz="2400" b="1" dirty="0">
                <a:solidFill>
                  <a:srgbClr val="0033CC"/>
                </a:solidFill>
              </a:rPr>
              <a:t>боковой поверхностью цилиндра</a:t>
            </a:r>
            <a:r>
              <a:rPr lang="ru-RU" sz="2400" dirty="0">
                <a:solidFill>
                  <a:srgbClr val="000000"/>
                </a:solidFill>
              </a:rPr>
              <a:t>, а</a:t>
            </a:r>
            <a:r>
              <a:rPr lang="ru-RU" sz="24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dirty="0">
                <a:solidFill>
                  <a:srgbClr val="000000"/>
                </a:solidFill>
              </a:rPr>
              <a:t>круги –</a:t>
            </a:r>
            <a:r>
              <a:rPr lang="ru-RU" sz="24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dirty="0">
                <a:solidFill>
                  <a:srgbClr val="0033CC"/>
                </a:solidFill>
              </a:rPr>
              <a:t>основаниями </a:t>
            </a:r>
            <a:r>
              <a:rPr lang="ru-RU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цилиндра. </a:t>
            </a:r>
            <a:r>
              <a:rPr lang="ru-RU" sz="2400" dirty="0">
                <a:solidFill>
                  <a:srgbClr val="000000"/>
                </a:solidFill>
              </a:rPr>
              <a:t>Образующие цилиндрической поверхности называются  </a:t>
            </a:r>
            <a:r>
              <a:rPr lang="ru-RU" sz="2400" b="1" dirty="0">
                <a:solidFill>
                  <a:srgbClr val="0033CC"/>
                </a:solidFill>
              </a:rPr>
              <a:t>образующими цилиндра</a:t>
            </a:r>
            <a:r>
              <a:rPr lang="ru-RU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ru-RU" sz="2400" dirty="0" smtClean="0">
                <a:solidFill>
                  <a:srgbClr val="000000"/>
                </a:solidFill>
              </a:rPr>
              <a:t>прямая ОС</a:t>
            </a:r>
            <a:r>
              <a:rPr lang="ru-RU" sz="2400" baseline="-25000" dirty="0" smtClean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>
                <a:solidFill>
                  <a:srgbClr val="000000"/>
                </a:solidFill>
              </a:rPr>
              <a:t>- </a:t>
            </a:r>
            <a:r>
              <a:rPr lang="ru-RU" sz="2400" b="1" dirty="0">
                <a:solidFill>
                  <a:srgbClr val="0033CC"/>
                </a:solidFill>
              </a:rPr>
              <a:t>осью цилиндра.</a:t>
            </a:r>
          </a:p>
        </p:txBody>
      </p:sp>
      <p:sp>
        <p:nvSpPr>
          <p:cNvPr id="821300" name="Arc 52"/>
          <p:cNvSpPr>
            <a:spLocks/>
          </p:cNvSpPr>
          <p:nvPr/>
        </p:nvSpPr>
        <p:spPr bwMode="auto">
          <a:xfrm rot="5400000">
            <a:off x="6441281" y="4082257"/>
            <a:ext cx="447675" cy="3576638"/>
          </a:xfrm>
          <a:custGeom>
            <a:avLst/>
            <a:gdLst>
              <a:gd name="G0" fmla="+- 21600 0 0"/>
              <a:gd name="G1" fmla="+- 21538 0 0"/>
              <a:gd name="G2" fmla="+- 21600 0 0"/>
              <a:gd name="T0" fmla="*/ 22165 w 22165"/>
              <a:gd name="T1" fmla="*/ 43131 h 43138"/>
              <a:gd name="T2" fmla="*/ 19961 w 22165"/>
              <a:gd name="T3" fmla="*/ 0 h 43138"/>
              <a:gd name="T4" fmla="*/ 21600 w 22165"/>
              <a:gd name="T5" fmla="*/ 21538 h 43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165" h="43138" fill="none" extrusionOk="0">
                <a:moveTo>
                  <a:pt x="22164" y="43130"/>
                </a:moveTo>
                <a:cubicBezTo>
                  <a:pt x="21976" y="43135"/>
                  <a:pt x="21788" y="43137"/>
                  <a:pt x="21600" y="43138"/>
                </a:cubicBezTo>
                <a:cubicBezTo>
                  <a:pt x="9670" y="43138"/>
                  <a:pt x="0" y="33467"/>
                  <a:pt x="0" y="21538"/>
                </a:cubicBezTo>
                <a:cubicBezTo>
                  <a:pt x="-1" y="10244"/>
                  <a:pt x="8699" y="857"/>
                  <a:pt x="19961" y="0"/>
                </a:cubicBezTo>
              </a:path>
              <a:path w="22165" h="43138" stroke="0" extrusionOk="0">
                <a:moveTo>
                  <a:pt x="22164" y="43130"/>
                </a:moveTo>
                <a:cubicBezTo>
                  <a:pt x="21976" y="43135"/>
                  <a:pt x="21788" y="43137"/>
                  <a:pt x="21600" y="43138"/>
                </a:cubicBezTo>
                <a:cubicBezTo>
                  <a:pt x="9670" y="43138"/>
                  <a:pt x="0" y="33467"/>
                  <a:pt x="0" y="21538"/>
                </a:cubicBezTo>
                <a:cubicBezTo>
                  <a:pt x="-1" y="10244"/>
                  <a:pt x="8699" y="857"/>
                  <a:pt x="19961" y="0"/>
                </a:cubicBezTo>
                <a:lnTo>
                  <a:pt x="21600" y="21538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1301" name="AutoShape 53"/>
          <p:cNvSpPr>
            <a:spLocks noChangeArrowheads="1"/>
          </p:cNvSpPr>
          <p:nvPr/>
        </p:nvSpPr>
        <p:spPr bwMode="auto">
          <a:xfrm>
            <a:off x="4876800" y="2895600"/>
            <a:ext cx="3581400" cy="35814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66FFFF">
                  <a:alpha val="50000"/>
                </a:srgbClr>
              </a:gs>
              <a:gs pos="50000">
                <a:schemeClr val="bg1">
                  <a:alpha val="49001"/>
                </a:schemeClr>
              </a:gs>
              <a:gs pos="100000">
                <a:srgbClr val="66FFFF">
                  <a:alpha val="50000"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                                        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21256" name="Arc 8"/>
          <p:cNvSpPr>
            <a:spLocks/>
          </p:cNvSpPr>
          <p:nvPr/>
        </p:nvSpPr>
        <p:spPr bwMode="auto">
          <a:xfrm rot="5400000">
            <a:off x="2241550" y="4730750"/>
            <a:ext cx="390525" cy="2130425"/>
          </a:xfrm>
          <a:custGeom>
            <a:avLst/>
            <a:gdLst>
              <a:gd name="G0" fmla="+- 21600 0 0"/>
              <a:gd name="G1" fmla="+- 21538 0 0"/>
              <a:gd name="G2" fmla="+- 21600 0 0"/>
              <a:gd name="T0" fmla="*/ 22165 w 22165"/>
              <a:gd name="T1" fmla="*/ 43131 h 43138"/>
              <a:gd name="T2" fmla="*/ 19961 w 22165"/>
              <a:gd name="T3" fmla="*/ 0 h 43138"/>
              <a:gd name="T4" fmla="*/ 21600 w 22165"/>
              <a:gd name="T5" fmla="*/ 21538 h 43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165" h="43138" fill="none" extrusionOk="0">
                <a:moveTo>
                  <a:pt x="22164" y="43130"/>
                </a:moveTo>
                <a:cubicBezTo>
                  <a:pt x="21976" y="43135"/>
                  <a:pt x="21788" y="43137"/>
                  <a:pt x="21600" y="43138"/>
                </a:cubicBezTo>
                <a:cubicBezTo>
                  <a:pt x="9670" y="43138"/>
                  <a:pt x="0" y="33467"/>
                  <a:pt x="0" y="21538"/>
                </a:cubicBezTo>
                <a:cubicBezTo>
                  <a:pt x="-1" y="10244"/>
                  <a:pt x="8699" y="857"/>
                  <a:pt x="19961" y="0"/>
                </a:cubicBezTo>
              </a:path>
              <a:path w="22165" h="43138" stroke="0" extrusionOk="0">
                <a:moveTo>
                  <a:pt x="22164" y="43130"/>
                </a:moveTo>
                <a:cubicBezTo>
                  <a:pt x="21976" y="43135"/>
                  <a:pt x="21788" y="43137"/>
                  <a:pt x="21600" y="43138"/>
                </a:cubicBezTo>
                <a:cubicBezTo>
                  <a:pt x="9670" y="43138"/>
                  <a:pt x="0" y="33467"/>
                  <a:pt x="0" y="21538"/>
                </a:cubicBezTo>
                <a:cubicBezTo>
                  <a:pt x="-1" y="10244"/>
                  <a:pt x="8699" y="857"/>
                  <a:pt x="19961" y="0"/>
                </a:cubicBezTo>
                <a:lnTo>
                  <a:pt x="21600" y="21538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1257" name="AutoShape 9"/>
          <p:cNvSpPr>
            <a:spLocks noChangeArrowheads="1"/>
          </p:cNvSpPr>
          <p:nvPr/>
        </p:nvSpPr>
        <p:spPr bwMode="auto">
          <a:xfrm>
            <a:off x="1387475" y="3200400"/>
            <a:ext cx="2133600" cy="3124200"/>
          </a:xfrm>
          <a:prstGeom prst="can">
            <a:avLst>
              <a:gd name="adj" fmla="val 35967"/>
            </a:avLst>
          </a:prstGeom>
          <a:gradFill rotWithShape="1">
            <a:gsLst>
              <a:gs pos="0">
                <a:srgbClr val="66FFFF">
                  <a:alpha val="50000"/>
                </a:srgbClr>
              </a:gs>
              <a:gs pos="50000">
                <a:schemeClr val="bg1">
                  <a:alpha val="49001"/>
                </a:schemeClr>
              </a:gs>
              <a:gs pos="100000">
                <a:srgbClr val="66FFFF">
                  <a:alpha val="50000"/>
                </a:srgbClr>
              </a:gs>
            </a:gsLst>
            <a:lin ang="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1310" name="Line 62"/>
          <p:cNvSpPr>
            <a:spLocks noChangeShapeType="1"/>
          </p:cNvSpPr>
          <p:nvPr/>
        </p:nvSpPr>
        <p:spPr bwMode="auto">
          <a:xfrm>
            <a:off x="1739900" y="3873500"/>
            <a:ext cx="1588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1311" name="Text Box 63"/>
          <p:cNvSpPr txBox="1">
            <a:spLocks noChangeArrowheads="1"/>
          </p:cNvSpPr>
          <p:nvPr/>
        </p:nvSpPr>
        <p:spPr bwMode="auto">
          <a:xfrm rot="16200000">
            <a:off x="932656" y="4858544"/>
            <a:ext cx="1782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образующая</a:t>
            </a:r>
          </a:p>
        </p:txBody>
      </p:sp>
      <p:grpSp>
        <p:nvGrpSpPr>
          <p:cNvPr id="821312" name="Group 64"/>
          <p:cNvGrpSpPr>
            <a:grpSpLocks/>
          </p:cNvGrpSpPr>
          <p:nvPr/>
        </p:nvGrpSpPr>
        <p:grpSpPr bwMode="auto">
          <a:xfrm>
            <a:off x="1511300" y="3492500"/>
            <a:ext cx="593725" cy="3124200"/>
            <a:chOff x="1440" y="1872"/>
            <a:chExt cx="374" cy="1968"/>
          </a:xfrm>
        </p:grpSpPr>
        <p:sp>
          <p:nvSpPr>
            <p:cNvPr id="821313" name="Text Box 65"/>
            <p:cNvSpPr txBox="1">
              <a:spLocks noChangeArrowheads="1"/>
            </p:cNvSpPr>
            <p:nvPr/>
          </p:nvSpPr>
          <p:spPr bwMode="auto">
            <a:xfrm>
              <a:off x="1440" y="3552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А</a:t>
              </a:r>
            </a:p>
          </p:txBody>
        </p:sp>
        <p:sp>
          <p:nvSpPr>
            <p:cNvPr id="821314" name="Text Box 66"/>
            <p:cNvSpPr txBox="1">
              <a:spLocks noChangeArrowheads="1"/>
            </p:cNvSpPr>
            <p:nvPr/>
          </p:nvSpPr>
          <p:spPr bwMode="auto">
            <a:xfrm>
              <a:off x="1488" y="1872"/>
              <a:ext cx="3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А</a:t>
              </a:r>
              <a:r>
                <a:rPr lang="ru-RU" sz="2400" b="1" baseline="-250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endParaRPr lang="ru-RU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821316" name="Oval 68"/>
          <p:cNvSpPr>
            <a:spLocks noChangeArrowheads="1"/>
          </p:cNvSpPr>
          <p:nvPr/>
        </p:nvSpPr>
        <p:spPr bwMode="auto">
          <a:xfrm>
            <a:off x="4872038" y="2872261"/>
            <a:ext cx="3581400" cy="914400"/>
          </a:xfrm>
          <a:prstGeom prst="ellipse">
            <a:avLst/>
          </a:prstGeom>
          <a:gradFill rotWithShape="1">
            <a:gsLst>
              <a:gs pos="0">
                <a:srgbClr val="6161FF">
                  <a:alpha val="36000"/>
                </a:srgbClr>
              </a:gs>
              <a:gs pos="100000">
                <a:srgbClr val="0000CC">
                  <a:alpha val="2300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endParaRPr lang="ru-RU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1318" name="Oval 70"/>
          <p:cNvSpPr>
            <a:spLocks noChangeArrowheads="1"/>
          </p:cNvSpPr>
          <p:nvPr/>
        </p:nvSpPr>
        <p:spPr bwMode="auto">
          <a:xfrm>
            <a:off x="1387475" y="3229161"/>
            <a:ext cx="2133600" cy="762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34101" y="5911334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34101" y="3200400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</a:t>
            </a:r>
            <a:endParaRPr lang="ru-RU" dirty="0"/>
          </a:p>
        </p:txBody>
      </p:sp>
      <p:grpSp>
        <p:nvGrpSpPr>
          <p:cNvPr id="821307" name="Group 59"/>
          <p:cNvGrpSpPr>
            <a:grpSpLocks/>
          </p:cNvGrpSpPr>
          <p:nvPr/>
        </p:nvGrpSpPr>
        <p:grpSpPr bwMode="auto">
          <a:xfrm>
            <a:off x="2517803" y="3195637"/>
            <a:ext cx="447676" cy="3128963"/>
            <a:chOff x="1440" y="1872"/>
            <a:chExt cx="282" cy="1971"/>
          </a:xfrm>
        </p:grpSpPr>
        <p:sp>
          <p:nvSpPr>
            <p:cNvPr id="821308" name="Text Box 60"/>
            <p:cNvSpPr txBox="1">
              <a:spLocks noChangeArrowheads="1"/>
            </p:cNvSpPr>
            <p:nvPr/>
          </p:nvSpPr>
          <p:spPr bwMode="auto">
            <a:xfrm>
              <a:off x="1440" y="3552"/>
              <a:ext cx="25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С</a:t>
              </a:r>
            </a:p>
          </p:txBody>
        </p:sp>
        <p:sp>
          <p:nvSpPr>
            <p:cNvPr id="821309" name="Text Box 61"/>
            <p:cNvSpPr txBox="1">
              <a:spLocks noChangeArrowheads="1"/>
            </p:cNvSpPr>
            <p:nvPr/>
          </p:nvSpPr>
          <p:spPr bwMode="auto">
            <a:xfrm>
              <a:off x="1488" y="1872"/>
              <a:ext cx="23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о</a:t>
              </a:r>
              <a:endPara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03023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1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1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1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13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1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13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1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13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1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13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13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21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21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821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821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1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1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1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13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13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13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13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13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13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13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13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319" grpId="0" animBg="1"/>
      <p:bldP spid="821317" grpId="0" animBg="1"/>
      <p:bldP spid="821316" grpId="0" animBg="1"/>
      <p:bldP spid="8213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95859" y="294453"/>
            <a:ext cx="1800200" cy="648072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1040337" y="2780928"/>
            <a:ext cx="1800200" cy="648072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>
            <a:stCxn id="2" idx="1"/>
            <a:endCxn id="3" idx="1"/>
          </p:cNvCxnSpPr>
          <p:nvPr/>
        </p:nvCxnSpPr>
        <p:spPr>
          <a:xfrm>
            <a:off x="559492" y="389361"/>
            <a:ext cx="744478" cy="2486475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195959" y="269444"/>
            <a:ext cx="744478" cy="2569388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>
            <a:stCxn id="2" idx="3"/>
            <a:endCxn id="3" idx="3"/>
          </p:cNvCxnSpPr>
          <p:nvPr/>
        </p:nvCxnSpPr>
        <p:spPr>
          <a:xfrm>
            <a:off x="559492" y="847617"/>
            <a:ext cx="744478" cy="24864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stCxn id="2" idx="4"/>
            <a:endCxn id="3" idx="4"/>
          </p:cNvCxnSpPr>
          <p:nvPr/>
        </p:nvCxnSpPr>
        <p:spPr>
          <a:xfrm>
            <a:off x="1195959" y="942525"/>
            <a:ext cx="744478" cy="24864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stCxn id="2" idx="7"/>
            <a:endCxn id="3" idx="7"/>
          </p:cNvCxnSpPr>
          <p:nvPr/>
        </p:nvCxnSpPr>
        <p:spPr>
          <a:xfrm>
            <a:off x="1832426" y="389361"/>
            <a:ext cx="744478" cy="2486475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stCxn id="2" idx="5"/>
            <a:endCxn id="3" idx="5"/>
          </p:cNvCxnSpPr>
          <p:nvPr/>
        </p:nvCxnSpPr>
        <p:spPr>
          <a:xfrm>
            <a:off x="1832426" y="847617"/>
            <a:ext cx="744478" cy="24864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stCxn id="2" idx="6"/>
            <a:endCxn id="3" idx="6"/>
          </p:cNvCxnSpPr>
          <p:nvPr/>
        </p:nvCxnSpPr>
        <p:spPr>
          <a:xfrm>
            <a:off x="2096059" y="618489"/>
            <a:ext cx="744478" cy="24864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2" idx="2"/>
            <a:endCxn id="3" idx="2"/>
          </p:cNvCxnSpPr>
          <p:nvPr/>
        </p:nvCxnSpPr>
        <p:spPr>
          <a:xfrm>
            <a:off x="295859" y="618489"/>
            <a:ext cx="744478" cy="24864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Дуга 30"/>
          <p:cNvSpPr/>
          <p:nvPr/>
        </p:nvSpPr>
        <p:spPr>
          <a:xfrm>
            <a:off x="983158" y="2558955"/>
            <a:ext cx="1824598" cy="914400"/>
          </a:xfrm>
          <a:prstGeom prst="arc">
            <a:avLst>
              <a:gd name="adj1" fmla="val 502559"/>
              <a:gd name="adj2" fmla="val 10266823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5146216" y="461737"/>
            <a:ext cx="1800200" cy="648072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</a:t>
            </a:r>
            <a:r>
              <a:rPr lang="ru-RU" sz="3600" dirty="0" smtClean="0"/>
              <a:t>о</a:t>
            </a:r>
            <a:endParaRPr lang="ru-RU" sz="3600" dirty="0"/>
          </a:p>
        </p:txBody>
      </p:sp>
      <p:sp>
        <p:nvSpPr>
          <p:cNvPr id="79" name="Овал 78"/>
          <p:cNvSpPr/>
          <p:nvPr/>
        </p:nvSpPr>
        <p:spPr>
          <a:xfrm>
            <a:off x="5168998" y="2973221"/>
            <a:ext cx="1800200" cy="648072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</a:t>
            </a:r>
            <a:r>
              <a:rPr lang="ru-RU" sz="3600" dirty="0" smtClean="0"/>
              <a:t>о</a:t>
            </a:r>
            <a:r>
              <a:rPr lang="ru-RU" dirty="0" smtClean="0">
                <a:latin typeface="Calibri"/>
              </a:rPr>
              <a:t>₁</a:t>
            </a:r>
            <a:endParaRPr lang="ru-RU" dirty="0"/>
          </a:p>
        </p:txBody>
      </p:sp>
      <p:cxnSp>
        <p:nvCxnSpPr>
          <p:cNvPr id="80" name="Прямая соединительная линия 79"/>
          <p:cNvCxnSpPr>
            <a:stCxn id="78" idx="1"/>
            <a:endCxn id="79" idx="1"/>
          </p:cNvCxnSpPr>
          <p:nvPr/>
        </p:nvCxnSpPr>
        <p:spPr>
          <a:xfrm>
            <a:off x="5409849" y="556645"/>
            <a:ext cx="22782" cy="2511484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6354901" y="556645"/>
            <a:ext cx="0" cy="2416576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5666548" y="1062668"/>
            <a:ext cx="0" cy="251148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>
            <a:stCxn id="78" idx="7"/>
            <a:endCxn id="79" idx="7"/>
          </p:cNvCxnSpPr>
          <p:nvPr/>
        </p:nvCxnSpPr>
        <p:spPr>
          <a:xfrm>
            <a:off x="6682783" y="556645"/>
            <a:ext cx="22782" cy="2511484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>
            <a:off x="6532693" y="1062668"/>
            <a:ext cx="43218" cy="251148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>
            <a:stCxn id="78" idx="6"/>
            <a:endCxn id="79" idx="6"/>
          </p:cNvCxnSpPr>
          <p:nvPr/>
        </p:nvCxnSpPr>
        <p:spPr>
          <a:xfrm>
            <a:off x="6946416" y="785773"/>
            <a:ext cx="22782" cy="251148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>
            <a:stCxn id="78" idx="2"/>
            <a:endCxn id="79" idx="2"/>
          </p:cNvCxnSpPr>
          <p:nvPr/>
        </p:nvCxnSpPr>
        <p:spPr>
          <a:xfrm>
            <a:off x="5146216" y="785773"/>
            <a:ext cx="22782" cy="251148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8" name="Дуга 87"/>
          <p:cNvSpPr/>
          <p:nvPr/>
        </p:nvSpPr>
        <p:spPr>
          <a:xfrm>
            <a:off x="5156799" y="2725177"/>
            <a:ext cx="1824598" cy="914400"/>
          </a:xfrm>
          <a:prstGeom prst="arc">
            <a:avLst>
              <a:gd name="adj1" fmla="val 502559"/>
              <a:gd name="adj2" fmla="val 10266823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TextBox 121"/>
          <p:cNvSpPr txBox="1"/>
          <p:nvPr/>
        </p:nvSpPr>
        <p:spPr>
          <a:xfrm>
            <a:off x="375886" y="4225860"/>
            <a:ext cx="2377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Наклонный цилиндр</a:t>
            </a:r>
            <a:endParaRPr lang="ru-RU" dirty="0"/>
          </a:p>
        </p:txBody>
      </p:sp>
      <p:sp>
        <p:nvSpPr>
          <p:cNvPr id="123" name="TextBox 122"/>
          <p:cNvSpPr txBox="1"/>
          <p:nvPr/>
        </p:nvSpPr>
        <p:spPr>
          <a:xfrm>
            <a:off x="5125780" y="4225860"/>
            <a:ext cx="1995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Прямой цилиндр</a:t>
            </a:r>
            <a:endParaRPr lang="ru-RU" dirty="0"/>
          </a:p>
        </p:txBody>
      </p:sp>
      <p:cxnSp>
        <p:nvCxnSpPr>
          <p:cNvPr id="125" name="Прямая соединительная линия 124"/>
          <p:cNvCxnSpPr>
            <a:stCxn id="2" idx="2"/>
          </p:cNvCxnSpPr>
          <p:nvPr/>
        </p:nvCxnSpPr>
        <p:spPr>
          <a:xfrm>
            <a:off x="295859" y="618489"/>
            <a:ext cx="80027" cy="25638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9" name="Прямая соединительная линия 128"/>
          <p:cNvCxnSpPr>
            <a:endCxn id="31" idx="0"/>
          </p:cNvCxnSpPr>
          <p:nvPr/>
        </p:nvCxnSpPr>
        <p:spPr>
          <a:xfrm flipV="1">
            <a:off x="375886" y="3145034"/>
            <a:ext cx="2394874" cy="37343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195" name="TextBox 8194"/>
          <p:cNvSpPr txBox="1"/>
          <p:nvPr/>
        </p:nvSpPr>
        <p:spPr>
          <a:xfrm rot="16025231">
            <a:off x="-346348" y="1851964"/>
            <a:ext cx="947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высота</a:t>
            </a:r>
            <a:endParaRPr lang="ru-RU" dirty="0"/>
          </a:p>
        </p:txBody>
      </p:sp>
      <p:cxnSp>
        <p:nvCxnSpPr>
          <p:cNvPr id="134" name="Прямая соединительная линия 133"/>
          <p:cNvCxnSpPr/>
          <p:nvPr/>
        </p:nvCxnSpPr>
        <p:spPr>
          <a:xfrm>
            <a:off x="6022674" y="785773"/>
            <a:ext cx="0" cy="2587025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197" name="Прямоугольник 8196"/>
          <p:cNvSpPr/>
          <p:nvPr/>
        </p:nvSpPr>
        <p:spPr>
          <a:xfrm rot="16200000">
            <a:off x="5322075" y="1921651"/>
            <a:ext cx="947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высота</a:t>
            </a:r>
          </a:p>
        </p:txBody>
      </p:sp>
      <p:sp>
        <p:nvSpPr>
          <p:cNvPr id="8212" name="TextBox 8211"/>
          <p:cNvSpPr txBox="1"/>
          <p:nvPr/>
        </p:nvSpPr>
        <p:spPr>
          <a:xfrm>
            <a:off x="4953972" y="4561554"/>
            <a:ext cx="280185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О; О</a:t>
            </a:r>
            <a:r>
              <a:rPr lang="ru-RU" dirty="0" smtClean="0">
                <a:latin typeface="Calibri"/>
              </a:rPr>
              <a:t>₁ - центры оснований,</a:t>
            </a:r>
          </a:p>
          <a:p>
            <a:r>
              <a:rPr lang="ru-RU" dirty="0" smtClean="0"/>
              <a:t>ОО</a:t>
            </a:r>
            <a:r>
              <a:rPr lang="ru-RU" dirty="0" smtClean="0">
                <a:latin typeface="Calibri"/>
              </a:rPr>
              <a:t>₁ - высота цилиндра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0735960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309" name="Text Box 13"/>
          <p:cNvSpPr txBox="1">
            <a:spLocks noChangeArrowheads="1"/>
          </p:cNvSpPr>
          <p:nvPr/>
        </p:nvSpPr>
        <p:spPr bwMode="auto">
          <a:xfrm>
            <a:off x="609600" y="152400"/>
            <a:ext cx="8229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</a:rPr>
              <a:t>Длина образующей называется </a:t>
            </a:r>
            <a:r>
              <a:rPr lang="ru-RU" sz="24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dirty="0">
                <a:solidFill>
                  <a:srgbClr val="0033CC"/>
                </a:solidFill>
              </a:rPr>
              <a:t>высотой цилиндра,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</a:rPr>
              <a:t>а радиус основания – </a:t>
            </a:r>
            <a:r>
              <a:rPr lang="ru-RU" sz="2400" b="1" dirty="0">
                <a:solidFill>
                  <a:srgbClr val="0033CC"/>
                </a:solidFill>
              </a:rPr>
              <a:t>радиусом цилиндра.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endParaRPr lang="ru-RU" sz="2400" b="1" dirty="0">
              <a:solidFill>
                <a:srgbClr val="0033CC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57" y="1948513"/>
            <a:ext cx="6937590" cy="430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63418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0751" name="Group 47"/>
          <p:cNvGrpSpPr>
            <a:grpSpLocks/>
          </p:cNvGrpSpPr>
          <p:nvPr/>
        </p:nvGrpSpPr>
        <p:grpSpPr bwMode="auto">
          <a:xfrm>
            <a:off x="1181100" y="2895600"/>
            <a:ext cx="1574800" cy="3086100"/>
            <a:chOff x="744" y="1824"/>
            <a:chExt cx="992" cy="1944"/>
          </a:xfrm>
        </p:grpSpPr>
        <p:sp>
          <p:nvSpPr>
            <p:cNvPr id="840706" name="Freeform 2"/>
            <p:cNvSpPr>
              <a:spLocks/>
            </p:cNvSpPr>
            <p:nvPr/>
          </p:nvSpPr>
          <p:spPr bwMode="auto">
            <a:xfrm>
              <a:off x="752" y="1824"/>
              <a:ext cx="984" cy="1936"/>
            </a:xfrm>
            <a:custGeom>
              <a:avLst/>
              <a:gdLst>
                <a:gd name="T0" fmla="*/ 968 w 984"/>
                <a:gd name="T1" fmla="*/ 1704 h 1936"/>
                <a:gd name="T2" fmla="*/ 984 w 984"/>
                <a:gd name="T3" fmla="*/ 0 h 1936"/>
                <a:gd name="T4" fmla="*/ 16 w 984"/>
                <a:gd name="T5" fmla="*/ 280 h 1936"/>
                <a:gd name="T6" fmla="*/ 0 w 984"/>
                <a:gd name="T7" fmla="*/ 1936 h 1936"/>
                <a:gd name="T8" fmla="*/ 968 w 984"/>
                <a:gd name="T9" fmla="*/ 1704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4" h="1936">
                  <a:moveTo>
                    <a:pt x="968" y="1704"/>
                  </a:moveTo>
                  <a:lnTo>
                    <a:pt x="984" y="0"/>
                  </a:lnTo>
                  <a:lnTo>
                    <a:pt x="16" y="280"/>
                  </a:lnTo>
                  <a:lnTo>
                    <a:pt x="0" y="1936"/>
                  </a:lnTo>
                  <a:lnTo>
                    <a:pt x="968" y="1704"/>
                  </a:lnTo>
                  <a:close/>
                </a:path>
              </a:pathLst>
            </a:custGeom>
            <a:gradFill rotWithShape="0">
              <a:gsLst>
                <a:gs pos="0">
                  <a:srgbClr val="66FFFF"/>
                </a:gs>
                <a:gs pos="100000">
                  <a:srgbClr val="00C5C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40729" name="Freeform 25"/>
            <p:cNvSpPr>
              <a:spLocks/>
            </p:cNvSpPr>
            <p:nvPr/>
          </p:nvSpPr>
          <p:spPr bwMode="auto">
            <a:xfrm>
              <a:off x="752" y="3528"/>
              <a:ext cx="968" cy="232"/>
            </a:xfrm>
            <a:custGeom>
              <a:avLst/>
              <a:gdLst>
                <a:gd name="T0" fmla="*/ 0 w 968"/>
                <a:gd name="T1" fmla="*/ 232 h 232"/>
                <a:gd name="T2" fmla="*/ 968 w 968"/>
                <a:gd name="T3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68" h="232">
                  <a:moveTo>
                    <a:pt x="0" y="232"/>
                  </a:moveTo>
                  <a:lnTo>
                    <a:pt x="968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dash"/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40731" name="Freeform 27"/>
            <p:cNvSpPr>
              <a:spLocks/>
            </p:cNvSpPr>
            <p:nvPr/>
          </p:nvSpPr>
          <p:spPr bwMode="auto">
            <a:xfrm>
              <a:off x="744" y="1832"/>
              <a:ext cx="992" cy="1936"/>
            </a:xfrm>
            <a:custGeom>
              <a:avLst/>
              <a:gdLst>
                <a:gd name="T0" fmla="*/ 0 w 992"/>
                <a:gd name="T1" fmla="*/ 1936 h 1936"/>
                <a:gd name="T2" fmla="*/ 16 w 992"/>
                <a:gd name="T3" fmla="*/ 272 h 1936"/>
                <a:gd name="T4" fmla="*/ 992 w 992"/>
                <a:gd name="T5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92" h="1936">
                  <a:moveTo>
                    <a:pt x="0" y="1936"/>
                  </a:moveTo>
                  <a:lnTo>
                    <a:pt x="16" y="272"/>
                  </a:lnTo>
                  <a:lnTo>
                    <a:pt x="992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40719" name="Text Box 15"/>
          <p:cNvSpPr txBox="1">
            <a:spLocks noChangeArrowheads="1"/>
          </p:cNvSpPr>
          <p:nvPr/>
        </p:nvSpPr>
        <p:spPr bwMode="auto">
          <a:xfrm>
            <a:off x="838200" y="5867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</a:t>
            </a:r>
          </a:p>
        </p:txBody>
      </p:sp>
      <p:sp>
        <p:nvSpPr>
          <p:cNvPr id="840721" name="Text Box 17"/>
          <p:cNvSpPr txBox="1">
            <a:spLocks noChangeArrowheads="1"/>
          </p:cNvSpPr>
          <p:nvPr/>
        </p:nvSpPr>
        <p:spPr bwMode="auto">
          <a:xfrm>
            <a:off x="2743200" y="54102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</a:t>
            </a:r>
          </a:p>
        </p:txBody>
      </p:sp>
      <p:sp>
        <p:nvSpPr>
          <p:cNvPr id="840723" name="Freeform 19"/>
          <p:cNvSpPr>
            <a:spLocks/>
          </p:cNvSpPr>
          <p:nvPr/>
        </p:nvSpPr>
        <p:spPr bwMode="auto">
          <a:xfrm>
            <a:off x="2741613" y="2895600"/>
            <a:ext cx="14287" cy="2717800"/>
          </a:xfrm>
          <a:custGeom>
            <a:avLst/>
            <a:gdLst>
              <a:gd name="T0" fmla="*/ 7 w 7"/>
              <a:gd name="T1" fmla="*/ 0 h 1456"/>
              <a:gd name="T2" fmla="*/ 0 w 7"/>
              <a:gd name="T3" fmla="*/ 1456 h 145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" h="1456">
                <a:moveTo>
                  <a:pt x="7" y="0"/>
                </a:moveTo>
                <a:lnTo>
                  <a:pt x="0" y="1456"/>
                </a:lnTo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40724" name="Group 20"/>
          <p:cNvGrpSpPr>
            <a:grpSpLocks/>
          </p:cNvGrpSpPr>
          <p:nvPr/>
        </p:nvGrpSpPr>
        <p:grpSpPr bwMode="auto">
          <a:xfrm>
            <a:off x="858838" y="4848225"/>
            <a:ext cx="3859212" cy="1436688"/>
            <a:chOff x="912" y="3214"/>
            <a:chExt cx="1872" cy="962"/>
          </a:xfrm>
        </p:grpSpPr>
        <p:sp>
          <p:nvSpPr>
            <p:cNvPr id="840725" name="Arc 21"/>
            <p:cNvSpPr>
              <a:spLocks/>
            </p:cNvSpPr>
            <p:nvPr/>
          </p:nvSpPr>
          <p:spPr bwMode="auto">
            <a:xfrm rot="5400000">
              <a:off x="1607" y="2999"/>
              <a:ext cx="482" cy="1872"/>
            </a:xfrm>
            <a:custGeom>
              <a:avLst/>
              <a:gdLst>
                <a:gd name="G0" fmla="+- 96 0 0"/>
                <a:gd name="G1" fmla="+- 21600 0 0"/>
                <a:gd name="G2" fmla="+- 21600 0 0"/>
                <a:gd name="T0" fmla="*/ 96 w 21696"/>
                <a:gd name="T1" fmla="*/ 0 h 43200"/>
                <a:gd name="T2" fmla="*/ 0 w 21696"/>
                <a:gd name="T3" fmla="*/ 43200 h 43200"/>
                <a:gd name="T4" fmla="*/ 96 w 21696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6" h="43200" fill="none" extrusionOk="0">
                  <a:moveTo>
                    <a:pt x="95" y="0"/>
                  </a:moveTo>
                  <a:cubicBezTo>
                    <a:pt x="12025" y="0"/>
                    <a:pt x="21696" y="9670"/>
                    <a:pt x="21696" y="21600"/>
                  </a:cubicBezTo>
                  <a:cubicBezTo>
                    <a:pt x="21696" y="33529"/>
                    <a:pt x="12025" y="43200"/>
                    <a:pt x="96" y="43200"/>
                  </a:cubicBezTo>
                  <a:cubicBezTo>
                    <a:pt x="64" y="43200"/>
                    <a:pt x="32" y="43199"/>
                    <a:pt x="0" y="43199"/>
                  </a:cubicBezTo>
                </a:path>
                <a:path w="21696" h="43200" stroke="0" extrusionOk="0">
                  <a:moveTo>
                    <a:pt x="95" y="0"/>
                  </a:moveTo>
                  <a:cubicBezTo>
                    <a:pt x="12025" y="0"/>
                    <a:pt x="21696" y="9670"/>
                    <a:pt x="21696" y="21600"/>
                  </a:cubicBezTo>
                  <a:cubicBezTo>
                    <a:pt x="21696" y="33529"/>
                    <a:pt x="12025" y="43200"/>
                    <a:pt x="96" y="43200"/>
                  </a:cubicBezTo>
                  <a:cubicBezTo>
                    <a:pt x="64" y="43200"/>
                    <a:pt x="32" y="43199"/>
                    <a:pt x="0" y="43199"/>
                  </a:cubicBezTo>
                  <a:lnTo>
                    <a:pt x="96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40726" name="Arc 22"/>
            <p:cNvSpPr>
              <a:spLocks/>
            </p:cNvSpPr>
            <p:nvPr/>
          </p:nvSpPr>
          <p:spPr bwMode="auto">
            <a:xfrm rot="16200000" flipV="1">
              <a:off x="1607" y="2519"/>
              <a:ext cx="482" cy="1872"/>
            </a:xfrm>
            <a:custGeom>
              <a:avLst/>
              <a:gdLst>
                <a:gd name="G0" fmla="+- 96 0 0"/>
                <a:gd name="G1" fmla="+- 21600 0 0"/>
                <a:gd name="G2" fmla="+- 21600 0 0"/>
                <a:gd name="T0" fmla="*/ 96 w 21696"/>
                <a:gd name="T1" fmla="*/ 0 h 43200"/>
                <a:gd name="T2" fmla="*/ 0 w 21696"/>
                <a:gd name="T3" fmla="*/ 43200 h 43200"/>
                <a:gd name="T4" fmla="*/ 96 w 21696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6" h="43200" fill="none" extrusionOk="0">
                  <a:moveTo>
                    <a:pt x="95" y="0"/>
                  </a:moveTo>
                  <a:cubicBezTo>
                    <a:pt x="12025" y="0"/>
                    <a:pt x="21696" y="9670"/>
                    <a:pt x="21696" y="21600"/>
                  </a:cubicBezTo>
                  <a:cubicBezTo>
                    <a:pt x="21696" y="33529"/>
                    <a:pt x="12025" y="43200"/>
                    <a:pt x="96" y="43200"/>
                  </a:cubicBezTo>
                  <a:cubicBezTo>
                    <a:pt x="64" y="43200"/>
                    <a:pt x="32" y="43199"/>
                    <a:pt x="0" y="43199"/>
                  </a:cubicBezTo>
                </a:path>
                <a:path w="21696" h="43200" stroke="0" extrusionOk="0">
                  <a:moveTo>
                    <a:pt x="95" y="0"/>
                  </a:moveTo>
                  <a:cubicBezTo>
                    <a:pt x="12025" y="0"/>
                    <a:pt x="21696" y="9670"/>
                    <a:pt x="21696" y="21600"/>
                  </a:cubicBezTo>
                  <a:cubicBezTo>
                    <a:pt x="21696" y="33529"/>
                    <a:pt x="12025" y="43200"/>
                    <a:pt x="96" y="43200"/>
                  </a:cubicBezTo>
                  <a:cubicBezTo>
                    <a:pt x="64" y="43200"/>
                    <a:pt x="32" y="43199"/>
                    <a:pt x="0" y="43199"/>
                  </a:cubicBezTo>
                  <a:lnTo>
                    <a:pt x="96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40727" name="Line 23"/>
          <p:cNvSpPr>
            <a:spLocks noChangeShapeType="1"/>
          </p:cNvSpPr>
          <p:nvPr/>
        </p:nvSpPr>
        <p:spPr bwMode="auto">
          <a:xfrm>
            <a:off x="858838" y="2925763"/>
            <a:ext cx="1587" cy="2687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0728" name="Line 24"/>
          <p:cNvSpPr>
            <a:spLocks noChangeShapeType="1"/>
          </p:cNvSpPr>
          <p:nvPr/>
        </p:nvSpPr>
        <p:spPr bwMode="auto">
          <a:xfrm>
            <a:off x="4718050" y="2986088"/>
            <a:ext cx="1588" cy="268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0750" name="Text Box 46"/>
          <p:cNvSpPr txBox="1">
            <a:spLocks noChangeArrowheads="1"/>
          </p:cNvSpPr>
          <p:nvPr/>
        </p:nvSpPr>
        <p:spPr bwMode="auto">
          <a:xfrm>
            <a:off x="165364" y="200891"/>
            <a:ext cx="8668072" cy="1985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300" dirty="0" smtClean="0">
                <a:solidFill>
                  <a:srgbClr val="000000"/>
                </a:solidFill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Цилиндр может быть получен путем вращения прямоугольника вокруг одной из его сторон.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рисунке изображен цилиндр, полученный вращением прямоугольника АВС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вокруг стороны АВ. </a:t>
            </a:r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Боковая 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поверхность образуется вращением стороны С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а основания – вращением сторон ВС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D.</a:t>
            </a:r>
            <a:endParaRPr lang="ru-RU" sz="20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40752" name="Freeform 48"/>
          <p:cNvSpPr>
            <a:spLocks/>
          </p:cNvSpPr>
          <p:nvPr/>
        </p:nvSpPr>
        <p:spPr bwMode="auto">
          <a:xfrm>
            <a:off x="1524000" y="2895600"/>
            <a:ext cx="1219200" cy="3225800"/>
          </a:xfrm>
          <a:custGeom>
            <a:avLst/>
            <a:gdLst>
              <a:gd name="T0" fmla="*/ 0 w 768"/>
              <a:gd name="T1" fmla="*/ 2016 h 2032"/>
              <a:gd name="T2" fmla="*/ 0 w 768"/>
              <a:gd name="T3" fmla="*/ 336 h 2032"/>
              <a:gd name="T4" fmla="*/ 768 w 768"/>
              <a:gd name="T5" fmla="*/ 0 h 2032"/>
              <a:gd name="T6" fmla="*/ 752 w 768"/>
              <a:gd name="T7" fmla="*/ 1704 h 2032"/>
              <a:gd name="T8" fmla="*/ 16 w 768"/>
              <a:gd name="T9" fmla="*/ 2032 h 20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8" h="2032">
                <a:moveTo>
                  <a:pt x="0" y="2016"/>
                </a:moveTo>
                <a:lnTo>
                  <a:pt x="0" y="336"/>
                </a:lnTo>
                <a:lnTo>
                  <a:pt x="768" y="0"/>
                </a:lnTo>
                <a:lnTo>
                  <a:pt x="752" y="1704"/>
                </a:lnTo>
                <a:lnTo>
                  <a:pt x="16" y="2032"/>
                </a:lnTo>
              </a:path>
            </a:pathLst>
          </a:custGeom>
          <a:gradFill rotWithShape="1">
            <a:gsLst>
              <a:gs pos="0">
                <a:schemeClr val="bg1">
                  <a:alpha val="74001"/>
                </a:schemeClr>
              </a:gs>
              <a:gs pos="100000">
                <a:srgbClr val="0033CC">
                  <a:alpha val="73000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0753" name="Freeform 49"/>
          <p:cNvSpPr>
            <a:spLocks/>
          </p:cNvSpPr>
          <p:nvPr/>
        </p:nvSpPr>
        <p:spPr bwMode="auto">
          <a:xfrm>
            <a:off x="1917700" y="2895600"/>
            <a:ext cx="850900" cy="3340100"/>
          </a:xfrm>
          <a:custGeom>
            <a:avLst/>
            <a:gdLst>
              <a:gd name="T0" fmla="*/ 0 w 536"/>
              <a:gd name="T1" fmla="*/ 2104 h 2104"/>
              <a:gd name="T2" fmla="*/ 0 w 536"/>
              <a:gd name="T3" fmla="*/ 424 h 2104"/>
              <a:gd name="T4" fmla="*/ 536 w 536"/>
              <a:gd name="T5" fmla="*/ 0 h 2104"/>
              <a:gd name="T6" fmla="*/ 528 w 536"/>
              <a:gd name="T7" fmla="*/ 1704 h 2104"/>
              <a:gd name="T8" fmla="*/ 8 w 536"/>
              <a:gd name="T9" fmla="*/ 2104 h 2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6" h="2104">
                <a:moveTo>
                  <a:pt x="0" y="2104"/>
                </a:moveTo>
                <a:lnTo>
                  <a:pt x="0" y="424"/>
                </a:lnTo>
                <a:lnTo>
                  <a:pt x="536" y="0"/>
                </a:lnTo>
                <a:lnTo>
                  <a:pt x="528" y="1704"/>
                </a:lnTo>
                <a:lnTo>
                  <a:pt x="8" y="2104"/>
                </a:lnTo>
              </a:path>
            </a:pathLst>
          </a:custGeom>
          <a:gradFill rotWithShape="1">
            <a:gsLst>
              <a:gs pos="0">
                <a:schemeClr val="bg1">
                  <a:alpha val="74001"/>
                </a:schemeClr>
              </a:gs>
              <a:gs pos="100000">
                <a:srgbClr val="0033CC">
                  <a:alpha val="73000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0754" name="Freeform 50"/>
          <p:cNvSpPr>
            <a:spLocks/>
          </p:cNvSpPr>
          <p:nvPr/>
        </p:nvSpPr>
        <p:spPr bwMode="auto">
          <a:xfrm>
            <a:off x="2387600" y="2921000"/>
            <a:ext cx="393700" cy="3365500"/>
          </a:xfrm>
          <a:custGeom>
            <a:avLst/>
            <a:gdLst>
              <a:gd name="T0" fmla="*/ 8 w 248"/>
              <a:gd name="T1" fmla="*/ 2096 h 2120"/>
              <a:gd name="T2" fmla="*/ 8 w 248"/>
              <a:gd name="T3" fmla="*/ 440 h 2120"/>
              <a:gd name="T4" fmla="*/ 208 w 248"/>
              <a:gd name="T5" fmla="*/ 0 h 2120"/>
              <a:gd name="T6" fmla="*/ 248 w 248"/>
              <a:gd name="T7" fmla="*/ 1712 h 2120"/>
              <a:gd name="T8" fmla="*/ 0 w 248"/>
              <a:gd name="T9" fmla="*/ 2120 h 2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8" h="2120">
                <a:moveTo>
                  <a:pt x="8" y="2096"/>
                </a:moveTo>
                <a:lnTo>
                  <a:pt x="8" y="440"/>
                </a:lnTo>
                <a:lnTo>
                  <a:pt x="208" y="0"/>
                </a:lnTo>
                <a:lnTo>
                  <a:pt x="248" y="1712"/>
                </a:lnTo>
                <a:lnTo>
                  <a:pt x="0" y="2120"/>
                </a:lnTo>
              </a:path>
            </a:pathLst>
          </a:custGeom>
          <a:gradFill rotWithShape="1">
            <a:gsLst>
              <a:gs pos="0">
                <a:schemeClr val="bg1">
                  <a:alpha val="74001"/>
                </a:schemeClr>
              </a:gs>
              <a:gs pos="100000">
                <a:srgbClr val="0033CC">
                  <a:alpha val="73000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0755" name="Freeform 51"/>
          <p:cNvSpPr>
            <a:spLocks/>
          </p:cNvSpPr>
          <p:nvPr/>
        </p:nvSpPr>
        <p:spPr bwMode="auto">
          <a:xfrm>
            <a:off x="2717800" y="2882900"/>
            <a:ext cx="190500" cy="3416300"/>
          </a:xfrm>
          <a:custGeom>
            <a:avLst/>
            <a:gdLst>
              <a:gd name="T0" fmla="*/ 120 w 120"/>
              <a:gd name="T1" fmla="*/ 2152 h 2152"/>
              <a:gd name="T2" fmla="*/ 120 w 120"/>
              <a:gd name="T3" fmla="*/ 480 h 2152"/>
              <a:gd name="T4" fmla="*/ 32 w 120"/>
              <a:gd name="T5" fmla="*/ 0 h 2152"/>
              <a:gd name="T6" fmla="*/ 0 w 120"/>
              <a:gd name="T7" fmla="*/ 1728 h 2152"/>
              <a:gd name="T8" fmla="*/ 120 w 120"/>
              <a:gd name="T9" fmla="*/ 2136 h 2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" h="2152">
                <a:moveTo>
                  <a:pt x="120" y="2152"/>
                </a:moveTo>
                <a:lnTo>
                  <a:pt x="120" y="480"/>
                </a:lnTo>
                <a:lnTo>
                  <a:pt x="32" y="0"/>
                </a:lnTo>
                <a:lnTo>
                  <a:pt x="0" y="1728"/>
                </a:lnTo>
                <a:lnTo>
                  <a:pt x="120" y="2136"/>
                </a:lnTo>
              </a:path>
            </a:pathLst>
          </a:custGeom>
          <a:gradFill rotWithShape="1">
            <a:gsLst>
              <a:gs pos="0">
                <a:schemeClr val="bg1">
                  <a:alpha val="74001"/>
                </a:schemeClr>
              </a:gs>
              <a:gs pos="100000">
                <a:srgbClr val="0033CC">
                  <a:alpha val="73000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0756" name="Freeform 52"/>
          <p:cNvSpPr>
            <a:spLocks/>
          </p:cNvSpPr>
          <p:nvPr/>
        </p:nvSpPr>
        <p:spPr bwMode="auto">
          <a:xfrm>
            <a:off x="2743200" y="2882900"/>
            <a:ext cx="571500" cy="3441700"/>
          </a:xfrm>
          <a:custGeom>
            <a:avLst/>
            <a:gdLst>
              <a:gd name="T0" fmla="*/ 360 w 360"/>
              <a:gd name="T1" fmla="*/ 2168 h 2168"/>
              <a:gd name="T2" fmla="*/ 360 w 360"/>
              <a:gd name="T3" fmla="*/ 496 h 2168"/>
              <a:gd name="T4" fmla="*/ 8 w 360"/>
              <a:gd name="T5" fmla="*/ 0 h 2168"/>
              <a:gd name="T6" fmla="*/ 0 w 360"/>
              <a:gd name="T7" fmla="*/ 1712 h 2168"/>
              <a:gd name="T8" fmla="*/ 360 w 360"/>
              <a:gd name="T9" fmla="*/ 2152 h 2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0" h="2168">
                <a:moveTo>
                  <a:pt x="360" y="2168"/>
                </a:moveTo>
                <a:lnTo>
                  <a:pt x="360" y="496"/>
                </a:lnTo>
                <a:lnTo>
                  <a:pt x="8" y="0"/>
                </a:lnTo>
                <a:lnTo>
                  <a:pt x="0" y="1712"/>
                </a:lnTo>
                <a:lnTo>
                  <a:pt x="360" y="2152"/>
                </a:lnTo>
              </a:path>
            </a:pathLst>
          </a:custGeom>
          <a:gradFill rotWithShape="1">
            <a:gsLst>
              <a:gs pos="0">
                <a:schemeClr val="bg1">
                  <a:alpha val="74001"/>
                </a:schemeClr>
              </a:gs>
              <a:gs pos="100000">
                <a:srgbClr val="0033CC">
                  <a:alpha val="73000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0757" name="Freeform 53"/>
          <p:cNvSpPr>
            <a:spLocks/>
          </p:cNvSpPr>
          <p:nvPr/>
        </p:nvSpPr>
        <p:spPr bwMode="auto">
          <a:xfrm>
            <a:off x="2743200" y="2895600"/>
            <a:ext cx="952500" cy="3352800"/>
          </a:xfrm>
          <a:custGeom>
            <a:avLst/>
            <a:gdLst>
              <a:gd name="T0" fmla="*/ 600 w 600"/>
              <a:gd name="T1" fmla="*/ 2112 h 2112"/>
              <a:gd name="T2" fmla="*/ 600 w 600"/>
              <a:gd name="T3" fmla="*/ 440 h 2112"/>
              <a:gd name="T4" fmla="*/ 0 w 600"/>
              <a:gd name="T5" fmla="*/ 0 h 2112"/>
              <a:gd name="T6" fmla="*/ 8 w 600"/>
              <a:gd name="T7" fmla="*/ 1728 h 2112"/>
              <a:gd name="T8" fmla="*/ 600 w 600"/>
              <a:gd name="T9" fmla="*/ 2096 h 2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0" h="2112">
                <a:moveTo>
                  <a:pt x="600" y="2112"/>
                </a:moveTo>
                <a:lnTo>
                  <a:pt x="600" y="440"/>
                </a:lnTo>
                <a:lnTo>
                  <a:pt x="0" y="0"/>
                </a:lnTo>
                <a:lnTo>
                  <a:pt x="8" y="1728"/>
                </a:lnTo>
                <a:lnTo>
                  <a:pt x="600" y="2096"/>
                </a:lnTo>
              </a:path>
            </a:pathLst>
          </a:custGeom>
          <a:gradFill rotWithShape="1">
            <a:gsLst>
              <a:gs pos="0">
                <a:schemeClr val="bg1">
                  <a:alpha val="74001"/>
                </a:schemeClr>
              </a:gs>
              <a:gs pos="100000">
                <a:srgbClr val="0033CC">
                  <a:alpha val="73000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0758" name="Freeform 54"/>
          <p:cNvSpPr>
            <a:spLocks/>
          </p:cNvSpPr>
          <p:nvPr/>
        </p:nvSpPr>
        <p:spPr bwMode="auto">
          <a:xfrm>
            <a:off x="2743200" y="2908300"/>
            <a:ext cx="1333500" cy="3200400"/>
          </a:xfrm>
          <a:custGeom>
            <a:avLst/>
            <a:gdLst>
              <a:gd name="T0" fmla="*/ 840 w 840"/>
              <a:gd name="T1" fmla="*/ 2008 h 2016"/>
              <a:gd name="T2" fmla="*/ 816 w 840"/>
              <a:gd name="T3" fmla="*/ 360 h 2016"/>
              <a:gd name="T4" fmla="*/ 8 w 840"/>
              <a:gd name="T5" fmla="*/ 0 h 2016"/>
              <a:gd name="T6" fmla="*/ 0 w 840"/>
              <a:gd name="T7" fmla="*/ 1720 h 2016"/>
              <a:gd name="T8" fmla="*/ 832 w 840"/>
              <a:gd name="T9" fmla="*/ 2016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0" h="2016">
                <a:moveTo>
                  <a:pt x="840" y="2008"/>
                </a:moveTo>
                <a:lnTo>
                  <a:pt x="816" y="360"/>
                </a:lnTo>
                <a:lnTo>
                  <a:pt x="8" y="0"/>
                </a:lnTo>
                <a:lnTo>
                  <a:pt x="0" y="1720"/>
                </a:lnTo>
                <a:lnTo>
                  <a:pt x="832" y="2016"/>
                </a:lnTo>
              </a:path>
            </a:pathLst>
          </a:custGeom>
          <a:gradFill rotWithShape="1">
            <a:gsLst>
              <a:gs pos="0">
                <a:schemeClr val="bg1">
                  <a:alpha val="74001"/>
                </a:schemeClr>
              </a:gs>
              <a:gs pos="100000">
                <a:srgbClr val="0033CC">
                  <a:alpha val="73000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0759" name="Freeform 55"/>
          <p:cNvSpPr>
            <a:spLocks/>
          </p:cNvSpPr>
          <p:nvPr/>
        </p:nvSpPr>
        <p:spPr bwMode="auto">
          <a:xfrm>
            <a:off x="2730500" y="2908300"/>
            <a:ext cx="1727200" cy="3048000"/>
          </a:xfrm>
          <a:custGeom>
            <a:avLst/>
            <a:gdLst>
              <a:gd name="T0" fmla="*/ 1088 w 1088"/>
              <a:gd name="T1" fmla="*/ 1912 h 1920"/>
              <a:gd name="T2" fmla="*/ 1064 w 1088"/>
              <a:gd name="T3" fmla="*/ 264 h 1920"/>
              <a:gd name="T4" fmla="*/ 0 w 1088"/>
              <a:gd name="T5" fmla="*/ 0 h 1920"/>
              <a:gd name="T6" fmla="*/ 8 w 1088"/>
              <a:gd name="T7" fmla="*/ 1704 h 1920"/>
              <a:gd name="T8" fmla="*/ 1080 w 1088"/>
              <a:gd name="T9" fmla="*/ 1920 h 1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8" h="1920">
                <a:moveTo>
                  <a:pt x="1088" y="1912"/>
                </a:moveTo>
                <a:lnTo>
                  <a:pt x="1064" y="264"/>
                </a:lnTo>
                <a:lnTo>
                  <a:pt x="0" y="0"/>
                </a:lnTo>
                <a:lnTo>
                  <a:pt x="8" y="1704"/>
                </a:lnTo>
                <a:lnTo>
                  <a:pt x="1080" y="1920"/>
                </a:lnTo>
              </a:path>
            </a:pathLst>
          </a:custGeom>
          <a:gradFill rotWithShape="1">
            <a:gsLst>
              <a:gs pos="0">
                <a:schemeClr val="bg1">
                  <a:alpha val="74001"/>
                </a:schemeClr>
              </a:gs>
              <a:gs pos="100000">
                <a:srgbClr val="0033CC">
                  <a:alpha val="73000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0760" name="Freeform 56"/>
          <p:cNvSpPr>
            <a:spLocks/>
          </p:cNvSpPr>
          <p:nvPr/>
        </p:nvSpPr>
        <p:spPr bwMode="auto">
          <a:xfrm>
            <a:off x="2755900" y="2895600"/>
            <a:ext cx="1968500" cy="2743200"/>
          </a:xfrm>
          <a:custGeom>
            <a:avLst/>
            <a:gdLst>
              <a:gd name="T0" fmla="*/ 1240 w 1240"/>
              <a:gd name="T1" fmla="*/ 1720 h 1728"/>
              <a:gd name="T2" fmla="*/ 1224 w 1240"/>
              <a:gd name="T3" fmla="*/ 56 h 1728"/>
              <a:gd name="T4" fmla="*/ 8 w 1240"/>
              <a:gd name="T5" fmla="*/ 0 h 1728"/>
              <a:gd name="T6" fmla="*/ 0 w 1240"/>
              <a:gd name="T7" fmla="*/ 1704 h 1728"/>
              <a:gd name="T8" fmla="*/ 1232 w 1240"/>
              <a:gd name="T9" fmla="*/ 1728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0" h="1728">
                <a:moveTo>
                  <a:pt x="1240" y="1720"/>
                </a:moveTo>
                <a:lnTo>
                  <a:pt x="1224" y="56"/>
                </a:lnTo>
                <a:lnTo>
                  <a:pt x="8" y="0"/>
                </a:lnTo>
                <a:lnTo>
                  <a:pt x="0" y="1704"/>
                </a:lnTo>
                <a:lnTo>
                  <a:pt x="1232" y="1728"/>
                </a:lnTo>
              </a:path>
            </a:pathLst>
          </a:custGeom>
          <a:gradFill rotWithShape="1">
            <a:gsLst>
              <a:gs pos="0">
                <a:schemeClr val="bg1">
                  <a:alpha val="74001"/>
                </a:schemeClr>
              </a:gs>
              <a:gs pos="100000">
                <a:srgbClr val="0033CC">
                  <a:alpha val="73000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0761" name="Freeform 57"/>
          <p:cNvSpPr>
            <a:spLocks/>
          </p:cNvSpPr>
          <p:nvPr/>
        </p:nvSpPr>
        <p:spPr bwMode="auto">
          <a:xfrm>
            <a:off x="2755900" y="2527300"/>
            <a:ext cx="1651000" cy="3086100"/>
          </a:xfrm>
          <a:custGeom>
            <a:avLst/>
            <a:gdLst>
              <a:gd name="T0" fmla="*/ 1040 w 1040"/>
              <a:gd name="T1" fmla="*/ 1664 h 1944"/>
              <a:gd name="T2" fmla="*/ 1024 w 1040"/>
              <a:gd name="T3" fmla="*/ 0 h 1944"/>
              <a:gd name="T4" fmla="*/ 0 w 1040"/>
              <a:gd name="T5" fmla="*/ 232 h 1944"/>
              <a:gd name="T6" fmla="*/ 0 w 1040"/>
              <a:gd name="T7" fmla="*/ 1944 h 1944"/>
              <a:gd name="T8" fmla="*/ 1032 w 1040"/>
              <a:gd name="T9" fmla="*/ 1672 h 1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0" h="1944">
                <a:moveTo>
                  <a:pt x="1040" y="1664"/>
                </a:moveTo>
                <a:lnTo>
                  <a:pt x="1024" y="0"/>
                </a:lnTo>
                <a:lnTo>
                  <a:pt x="0" y="232"/>
                </a:lnTo>
                <a:lnTo>
                  <a:pt x="0" y="1944"/>
                </a:lnTo>
                <a:lnTo>
                  <a:pt x="1032" y="1672"/>
                </a:lnTo>
              </a:path>
            </a:pathLst>
          </a:custGeom>
          <a:gradFill rotWithShape="1">
            <a:gsLst>
              <a:gs pos="0">
                <a:schemeClr val="bg1">
                  <a:alpha val="32001"/>
                </a:schemeClr>
              </a:gs>
              <a:gs pos="100000">
                <a:srgbClr val="0033CC">
                  <a:alpha val="32001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0762" name="Freeform 58"/>
          <p:cNvSpPr>
            <a:spLocks/>
          </p:cNvSpPr>
          <p:nvPr/>
        </p:nvSpPr>
        <p:spPr bwMode="auto">
          <a:xfrm>
            <a:off x="2755900" y="2286000"/>
            <a:ext cx="952500" cy="3340100"/>
          </a:xfrm>
          <a:custGeom>
            <a:avLst/>
            <a:gdLst>
              <a:gd name="T0" fmla="*/ 600 w 600"/>
              <a:gd name="T1" fmla="*/ 1664 h 2104"/>
              <a:gd name="T2" fmla="*/ 584 w 600"/>
              <a:gd name="T3" fmla="*/ 0 h 2104"/>
              <a:gd name="T4" fmla="*/ 0 w 600"/>
              <a:gd name="T5" fmla="*/ 384 h 2104"/>
              <a:gd name="T6" fmla="*/ 0 w 600"/>
              <a:gd name="T7" fmla="*/ 2104 h 2104"/>
              <a:gd name="T8" fmla="*/ 592 w 600"/>
              <a:gd name="T9" fmla="*/ 1672 h 2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0" h="2104">
                <a:moveTo>
                  <a:pt x="600" y="1664"/>
                </a:moveTo>
                <a:lnTo>
                  <a:pt x="584" y="0"/>
                </a:lnTo>
                <a:lnTo>
                  <a:pt x="0" y="384"/>
                </a:lnTo>
                <a:lnTo>
                  <a:pt x="0" y="2104"/>
                </a:lnTo>
                <a:lnTo>
                  <a:pt x="592" y="1672"/>
                </a:lnTo>
              </a:path>
            </a:pathLst>
          </a:custGeom>
          <a:gradFill rotWithShape="1">
            <a:gsLst>
              <a:gs pos="0">
                <a:schemeClr val="bg1">
                  <a:alpha val="74001"/>
                </a:schemeClr>
              </a:gs>
              <a:gs pos="100000">
                <a:srgbClr val="0033CC">
                  <a:alpha val="73000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0763" name="Freeform 59"/>
          <p:cNvSpPr>
            <a:spLocks/>
          </p:cNvSpPr>
          <p:nvPr/>
        </p:nvSpPr>
        <p:spPr bwMode="auto">
          <a:xfrm>
            <a:off x="2730500" y="2209800"/>
            <a:ext cx="355600" cy="3390900"/>
          </a:xfrm>
          <a:custGeom>
            <a:avLst/>
            <a:gdLst>
              <a:gd name="T0" fmla="*/ 224 w 224"/>
              <a:gd name="T1" fmla="*/ 1664 h 2136"/>
              <a:gd name="T2" fmla="*/ 208 w 224"/>
              <a:gd name="T3" fmla="*/ 0 h 2136"/>
              <a:gd name="T4" fmla="*/ 0 w 224"/>
              <a:gd name="T5" fmla="*/ 432 h 2136"/>
              <a:gd name="T6" fmla="*/ 24 w 224"/>
              <a:gd name="T7" fmla="*/ 2136 h 2136"/>
              <a:gd name="T8" fmla="*/ 216 w 224"/>
              <a:gd name="T9" fmla="*/ 1672 h 2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4" h="2136">
                <a:moveTo>
                  <a:pt x="224" y="1664"/>
                </a:moveTo>
                <a:lnTo>
                  <a:pt x="208" y="0"/>
                </a:lnTo>
                <a:lnTo>
                  <a:pt x="0" y="432"/>
                </a:lnTo>
                <a:lnTo>
                  <a:pt x="24" y="2136"/>
                </a:lnTo>
                <a:lnTo>
                  <a:pt x="216" y="1672"/>
                </a:lnTo>
              </a:path>
            </a:pathLst>
          </a:custGeom>
          <a:gradFill rotWithShape="1">
            <a:gsLst>
              <a:gs pos="0">
                <a:schemeClr val="bg1">
                  <a:alpha val="74001"/>
                </a:schemeClr>
              </a:gs>
              <a:gs pos="100000">
                <a:srgbClr val="0033CC">
                  <a:alpha val="73000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0764" name="Freeform 60"/>
          <p:cNvSpPr>
            <a:spLocks/>
          </p:cNvSpPr>
          <p:nvPr/>
        </p:nvSpPr>
        <p:spPr bwMode="auto">
          <a:xfrm>
            <a:off x="2387600" y="2209800"/>
            <a:ext cx="368300" cy="3429000"/>
          </a:xfrm>
          <a:custGeom>
            <a:avLst/>
            <a:gdLst>
              <a:gd name="T0" fmla="*/ 16 w 232"/>
              <a:gd name="T1" fmla="*/ 1664 h 2160"/>
              <a:gd name="T2" fmla="*/ 0 w 232"/>
              <a:gd name="T3" fmla="*/ 0 h 2160"/>
              <a:gd name="T4" fmla="*/ 232 w 232"/>
              <a:gd name="T5" fmla="*/ 432 h 2160"/>
              <a:gd name="T6" fmla="*/ 224 w 232"/>
              <a:gd name="T7" fmla="*/ 2160 h 2160"/>
              <a:gd name="T8" fmla="*/ 8 w 232"/>
              <a:gd name="T9" fmla="*/ 1672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2" h="2160">
                <a:moveTo>
                  <a:pt x="16" y="1664"/>
                </a:moveTo>
                <a:lnTo>
                  <a:pt x="0" y="0"/>
                </a:lnTo>
                <a:lnTo>
                  <a:pt x="232" y="432"/>
                </a:lnTo>
                <a:lnTo>
                  <a:pt x="224" y="2160"/>
                </a:lnTo>
                <a:lnTo>
                  <a:pt x="8" y="1672"/>
                </a:lnTo>
              </a:path>
            </a:pathLst>
          </a:custGeom>
          <a:gradFill rotWithShape="1">
            <a:gsLst>
              <a:gs pos="0">
                <a:schemeClr val="bg1">
                  <a:alpha val="32001"/>
                </a:schemeClr>
              </a:gs>
              <a:gs pos="100000">
                <a:srgbClr val="0033CC">
                  <a:alpha val="32001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0765" name="Freeform 61"/>
          <p:cNvSpPr>
            <a:spLocks/>
          </p:cNvSpPr>
          <p:nvPr/>
        </p:nvSpPr>
        <p:spPr bwMode="auto">
          <a:xfrm>
            <a:off x="1905000" y="2286000"/>
            <a:ext cx="850900" cy="3340100"/>
          </a:xfrm>
          <a:custGeom>
            <a:avLst/>
            <a:gdLst>
              <a:gd name="T0" fmla="*/ 16 w 536"/>
              <a:gd name="T1" fmla="*/ 1664 h 2104"/>
              <a:gd name="T2" fmla="*/ 0 w 536"/>
              <a:gd name="T3" fmla="*/ 0 h 2104"/>
              <a:gd name="T4" fmla="*/ 536 w 536"/>
              <a:gd name="T5" fmla="*/ 386 h 2104"/>
              <a:gd name="T6" fmla="*/ 528 w 536"/>
              <a:gd name="T7" fmla="*/ 2104 h 2104"/>
              <a:gd name="T8" fmla="*/ 8 w 536"/>
              <a:gd name="T9" fmla="*/ 1672 h 2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6" h="2104">
                <a:moveTo>
                  <a:pt x="16" y="1664"/>
                </a:moveTo>
                <a:lnTo>
                  <a:pt x="0" y="0"/>
                </a:lnTo>
                <a:lnTo>
                  <a:pt x="536" y="386"/>
                </a:lnTo>
                <a:lnTo>
                  <a:pt x="528" y="2104"/>
                </a:lnTo>
                <a:lnTo>
                  <a:pt x="8" y="1672"/>
                </a:lnTo>
              </a:path>
            </a:pathLst>
          </a:custGeom>
          <a:gradFill rotWithShape="1">
            <a:gsLst>
              <a:gs pos="0">
                <a:schemeClr val="bg1">
                  <a:alpha val="74001"/>
                </a:schemeClr>
              </a:gs>
              <a:gs pos="100000">
                <a:srgbClr val="0033CC">
                  <a:alpha val="73000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0766" name="Freeform 62"/>
          <p:cNvSpPr>
            <a:spLocks/>
          </p:cNvSpPr>
          <p:nvPr/>
        </p:nvSpPr>
        <p:spPr bwMode="auto">
          <a:xfrm>
            <a:off x="1371600" y="2438400"/>
            <a:ext cx="1389063" cy="3187700"/>
          </a:xfrm>
          <a:custGeom>
            <a:avLst/>
            <a:gdLst>
              <a:gd name="T0" fmla="*/ 16 w 875"/>
              <a:gd name="T1" fmla="*/ 1664 h 2008"/>
              <a:gd name="T2" fmla="*/ 0 w 875"/>
              <a:gd name="T3" fmla="*/ 0 h 2008"/>
              <a:gd name="T4" fmla="*/ 875 w 875"/>
              <a:gd name="T5" fmla="*/ 291 h 2008"/>
              <a:gd name="T6" fmla="*/ 872 w 875"/>
              <a:gd name="T7" fmla="*/ 2008 h 2008"/>
              <a:gd name="T8" fmla="*/ 8 w 875"/>
              <a:gd name="T9" fmla="*/ 1672 h 2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5" h="2008">
                <a:moveTo>
                  <a:pt x="16" y="1664"/>
                </a:moveTo>
                <a:lnTo>
                  <a:pt x="0" y="0"/>
                </a:lnTo>
                <a:lnTo>
                  <a:pt x="875" y="291"/>
                </a:lnTo>
                <a:lnTo>
                  <a:pt x="872" y="2008"/>
                </a:lnTo>
                <a:lnTo>
                  <a:pt x="8" y="1672"/>
                </a:lnTo>
              </a:path>
            </a:pathLst>
          </a:custGeom>
          <a:gradFill rotWithShape="1">
            <a:gsLst>
              <a:gs pos="0">
                <a:schemeClr val="bg1">
                  <a:alpha val="74001"/>
                </a:schemeClr>
              </a:gs>
              <a:gs pos="100000">
                <a:srgbClr val="0033CC">
                  <a:alpha val="73000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0767" name="Freeform 63"/>
          <p:cNvSpPr>
            <a:spLocks/>
          </p:cNvSpPr>
          <p:nvPr/>
        </p:nvSpPr>
        <p:spPr bwMode="auto">
          <a:xfrm>
            <a:off x="990600" y="2667000"/>
            <a:ext cx="1766888" cy="2994025"/>
          </a:xfrm>
          <a:custGeom>
            <a:avLst/>
            <a:gdLst>
              <a:gd name="T0" fmla="*/ 16 w 1113"/>
              <a:gd name="T1" fmla="*/ 1664 h 1886"/>
              <a:gd name="T2" fmla="*/ 0 w 1113"/>
              <a:gd name="T3" fmla="*/ 0 h 1886"/>
              <a:gd name="T4" fmla="*/ 1113 w 1113"/>
              <a:gd name="T5" fmla="*/ 139 h 1886"/>
              <a:gd name="T6" fmla="*/ 1104 w 1113"/>
              <a:gd name="T7" fmla="*/ 1886 h 1886"/>
              <a:gd name="T8" fmla="*/ 8 w 1113"/>
              <a:gd name="T9" fmla="*/ 1672 h 18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3" h="1886">
                <a:moveTo>
                  <a:pt x="16" y="1664"/>
                </a:moveTo>
                <a:lnTo>
                  <a:pt x="0" y="0"/>
                </a:lnTo>
                <a:lnTo>
                  <a:pt x="1113" y="139"/>
                </a:lnTo>
                <a:lnTo>
                  <a:pt x="1104" y="1886"/>
                </a:lnTo>
                <a:lnTo>
                  <a:pt x="8" y="1672"/>
                </a:lnTo>
              </a:path>
            </a:pathLst>
          </a:custGeom>
          <a:gradFill rotWithShape="1">
            <a:gsLst>
              <a:gs pos="0">
                <a:schemeClr val="bg1">
                  <a:alpha val="74001"/>
                </a:schemeClr>
              </a:gs>
              <a:gs pos="100000">
                <a:srgbClr val="0033CC">
                  <a:alpha val="73000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0707" name="Freeform 3"/>
          <p:cNvSpPr>
            <a:spLocks/>
          </p:cNvSpPr>
          <p:nvPr/>
        </p:nvSpPr>
        <p:spPr bwMode="auto">
          <a:xfrm>
            <a:off x="838200" y="2895600"/>
            <a:ext cx="3906838" cy="3403600"/>
          </a:xfrm>
          <a:custGeom>
            <a:avLst/>
            <a:gdLst>
              <a:gd name="T0" fmla="*/ 10 w 1895"/>
              <a:gd name="T1" fmla="*/ 64 h 1824"/>
              <a:gd name="T2" fmla="*/ 122 w 1895"/>
              <a:gd name="T3" fmla="*/ 196 h 1824"/>
              <a:gd name="T4" fmla="*/ 354 w 1895"/>
              <a:gd name="T5" fmla="*/ 312 h 1824"/>
              <a:gd name="T6" fmla="*/ 548 w 1895"/>
              <a:gd name="T7" fmla="*/ 366 h 1824"/>
              <a:gd name="T8" fmla="*/ 874 w 1895"/>
              <a:gd name="T9" fmla="*/ 400 h 1824"/>
              <a:gd name="T10" fmla="*/ 1342 w 1895"/>
              <a:gd name="T11" fmla="*/ 366 h 1824"/>
              <a:gd name="T12" fmla="*/ 1646 w 1895"/>
              <a:gd name="T13" fmla="*/ 270 h 1824"/>
              <a:gd name="T14" fmla="*/ 1824 w 1895"/>
              <a:gd name="T15" fmla="*/ 150 h 1824"/>
              <a:gd name="T16" fmla="*/ 1876 w 1895"/>
              <a:gd name="T17" fmla="*/ 64 h 1824"/>
              <a:gd name="T18" fmla="*/ 1882 w 1895"/>
              <a:gd name="T19" fmla="*/ 16 h 1824"/>
              <a:gd name="T20" fmla="*/ 1882 w 1895"/>
              <a:gd name="T21" fmla="*/ 160 h 1824"/>
              <a:gd name="T22" fmla="*/ 1882 w 1895"/>
              <a:gd name="T23" fmla="*/ 640 h 1824"/>
              <a:gd name="T24" fmla="*/ 1882 w 1895"/>
              <a:gd name="T25" fmla="*/ 1264 h 1824"/>
              <a:gd name="T26" fmla="*/ 1882 w 1895"/>
              <a:gd name="T27" fmla="*/ 1456 h 1824"/>
              <a:gd name="T28" fmla="*/ 1806 w 1895"/>
              <a:gd name="T29" fmla="*/ 1584 h 1824"/>
              <a:gd name="T30" fmla="*/ 1560 w 1895"/>
              <a:gd name="T31" fmla="*/ 1722 h 1824"/>
              <a:gd name="T32" fmla="*/ 1174 w 1895"/>
              <a:gd name="T33" fmla="*/ 1802 h 1824"/>
              <a:gd name="T34" fmla="*/ 778 w 1895"/>
              <a:gd name="T35" fmla="*/ 1812 h 1824"/>
              <a:gd name="T36" fmla="*/ 352 w 1895"/>
              <a:gd name="T37" fmla="*/ 1732 h 1824"/>
              <a:gd name="T38" fmla="*/ 158 w 1895"/>
              <a:gd name="T39" fmla="*/ 1642 h 1824"/>
              <a:gd name="T40" fmla="*/ 58 w 1895"/>
              <a:gd name="T41" fmla="*/ 1552 h 1824"/>
              <a:gd name="T42" fmla="*/ 8 w 1895"/>
              <a:gd name="T43" fmla="*/ 1450 h 1824"/>
              <a:gd name="T44" fmla="*/ 10 w 1895"/>
              <a:gd name="T45" fmla="*/ 1360 h 1824"/>
              <a:gd name="T46" fmla="*/ 10 w 1895"/>
              <a:gd name="T47" fmla="*/ 1024 h 1824"/>
              <a:gd name="T48" fmla="*/ 10 w 1895"/>
              <a:gd name="T49" fmla="*/ 448 h 1824"/>
              <a:gd name="T50" fmla="*/ 10 w 1895"/>
              <a:gd name="T51" fmla="*/ 16 h 1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895" h="1824">
                <a:moveTo>
                  <a:pt x="10" y="64"/>
                </a:moveTo>
                <a:cubicBezTo>
                  <a:pt x="29" y="86"/>
                  <a:pt x="65" y="155"/>
                  <a:pt x="122" y="196"/>
                </a:cubicBezTo>
                <a:cubicBezTo>
                  <a:pt x="179" y="237"/>
                  <a:pt x="283" y="284"/>
                  <a:pt x="354" y="312"/>
                </a:cubicBezTo>
                <a:cubicBezTo>
                  <a:pt x="425" y="340"/>
                  <a:pt x="461" y="351"/>
                  <a:pt x="548" y="366"/>
                </a:cubicBezTo>
                <a:cubicBezTo>
                  <a:pt x="635" y="381"/>
                  <a:pt x="742" y="400"/>
                  <a:pt x="874" y="400"/>
                </a:cubicBezTo>
                <a:cubicBezTo>
                  <a:pt x="1006" y="400"/>
                  <a:pt x="1213" y="388"/>
                  <a:pt x="1342" y="366"/>
                </a:cubicBezTo>
                <a:cubicBezTo>
                  <a:pt x="1471" y="344"/>
                  <a:pt x="1566" y="306"/>
                  <a:pt x="1646" y="270"/>
                </a:cubicBezTo>
                <a:cubicBezTo>
                  <a:pt x="1726" y="234"/>
                  <a:pt x="1786" y="184"/>
                  <a:pt x="1824" y="150"/>
                </a:cubicBezTo>
                <a:cubicBezTo>
                  <a:pt x="1862" y="116"/>
                  <a:pt x="1866" y="86"/>
                  <a:pt x="1876" y="64"/>
                </a:cubicBezTo>
                <a:cubicBezTo>
                  <a:pt x="1886" y="42"/>
                  <a:pt x="1881" y="0"/>
                  <a:pt x="1882" y="16"/>
                </a:cubicBezTo>
                <a:cubicBezTo>
                  <a:pt x="1883" y="32"/>
                  <a:pt x="1882" y="56"/>
                  <a:pt x="1882" y="160"/>
                </a:cubicBezTo>
                <a:cubicBezTo>
                  <a:pt x="1882" y="264"/>
                  <a:pt x="1882" y="456"/>
                  <a:pt x="1882" y="640"/>
                </a:cubicBezTo>
                <a:cubicBezTo>
                  <a:pt x="1882" y="824"/>
                  <a:pt x="1882" y="1128"/>
                  <a:pt x="1882" y="1264"/>
                </a:cubicBezTo>
                <a:cubicBezTo>
                  <a:pt x="1882" y="1400"/>
                  <a:pt x="1895" y="1403"/>
                  <a:pt x="1882" y="1456"/>
                </a:cubicBezTo>
                <a:cubicBezTo>
                  <a:pt x="1869" y="1509"/>
                  <a:pt x="1860" y="1540"/>
                  <a:pt x="1806" y="1584"/>
                </a:cubicBezTo>
                <a:cubicBezTo>
                  <a:pt x="1752" y="1628"/>
                  <a:pt x="1665" y="1686"/>
                  <a:pt x="1560" y="1722"/>
                </a:cubicBezTo>
                <a:cubicBezTo>
                  <a:pt x="1455" y="1758"/>
                  <a:pt x="1304" y="1787"/>
                  <a:pt x="1174" y="1802"/>
                </a:cubicBezTo>
                <a:cubicBezTo>
                  <a:pt x="1044" y="1817"/>
                  <a:pt x="915" y="1824"/>
                  <a:pt x="778" y="1812"/>
                </a:cubicBezTo>
                <a:cubicBezTo>
                  <a:pt x="641" y="1800"/>
                  <a:pt x="455" y="1760"/>
                  <a:pt x="352" y="1732"/>
                </a:cubicBezTo>
                <a:cubicBezTo>
                  <a:pt x="249" y="1704"/>
                  <a:pt x="207" y="1672"/>
                  <a:pt x="158" y="1642"/>
                </a:cubicBezTo>
                <a:cubicBezTo>
                  <a:pt x="109" y="1612"/>
                  <a:pt x="83" y="1584"/>
                  <a:pt x="58" y="1552"/>
                </a:cubicBezTo>
                <a:cubicBezTo>
                  <a:pt x="33" y="1520"/>
                  <a:pt x="16" y="1482"/>
                  <a:pt x="8" y="1450"/>
                </a:cubicBezTo>
                <a:cubicBezTo>
                  <a:pt x="0" y="1418"/>
                  <a:pt x="10" y="1431"/>
                  <a:pt x="10" y="1360"/>
                </a:cubicBezTo>
                <a:cubicBezTo>
                  <a:pt x="10" y="1289"/>
                  <a:pt x="10" y="1176"/>
                  <a:pt x="10" y="1024"/>
                </a:cubicBezTo>
                <a:cubicBezTo>
                  <a:pt x="10" y="872"/>
                  <a:pt x="10" y="616"/>
                  <a:pt x="10" y="448"/>
                </a:cubicBezTo>
                <a:cubicBezTo>
                  <a:pt x="10" y="280"/>
                  <a:pt x="10" y="148"/>
                  <a:pt x="10" y="16"/>
                </a:cubicBezTo>
              </a:path>
            </a:pathLst>
          </a:custGeom>
          <a:gradFill rotWithShape="1">
            <a:gsLst>
              <a:gs pos="0">
                <a:schemeClr val="accent1">
                  <a:alpha val="41000"/>
                </a:schemeClr>
              </a:gs>
              <a:gs pos="50000">
                <a:schemeClr val="bg1">
                  <a:alpha val="37000"/>
                </a:schemeClr>
              </a:gs>
              <a:gs pos="100000">
                <a:schemeClr val="accent1">
                  <a:alpha val="41000"/>
                </a:schemeClr>
              </a:gs>
            </a:gsLst>
            <a:lin ang="0" scaled="1"/>
          </a:gra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0732" name="Arc 28"/>
          <p:cNvSpPr>
            <a:spLocks/>
          </p:cNvSpPr>
          <p:nvPr/>
        </p:nvSpPr>
        <p:spPr bwMode="auto">
          <a:xfrm rot="5400000">
            <a:off x="2078037" y="1003301"/>
            <a:ext cx="1433513" cy="3859212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2905 w 43200"/>
              <a:gd name="T1" fmla="*/ 39 h 43200"/>
              <a:gd name="T2" fmla="*/ 22498 w 43200"/>
              <a:gd name="T3" fmla="*/ 19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22904" y="39"/>
                </a:moveTo>
                <a:cubicBezTo>
                  <a:pt x="34306" y="729"/>
                  <a:pt x="43200" y="10177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1899" y="-1"/>
                  <a:pt x="22198" y="6"/>
                  <a:pt x="22498" y="18"/>
                </a:cubicBezTo>
              </a:path>
              <a:path w="43200" h="43200" stroke="0" extrusionOk="0">
                <a:moveTo>
                  <a:pt x="22904" y="39"/>
                </a:moveTo>
                <a:cubicBezTo>
                  <a:pt x="34306" y="729"/>
                  <a:pt x="43200" y="10177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1899" y="-1"/>
                  <a:pt x="22198" y="6"/>
                  <a:pt x="22498" y="18"/>
                </a:cubicBezTo>
                <a:lnTo>
                  <a:pt x="21600" y="2160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74001"/>
                </a:schemeClr>
              </a:gs>
              <a:gs pos="100000">
                <a:schemeClr val="accent1">
                  <a:alpha val="73000"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0720" name="Text Box 16"/>
          <p:cNvSpPr txBox="1">
            <a:spLocks noChangeArrowheads="1"/>
          </p:cNvSpPr>
          <p:nvPr/>
        </p:nvSpPr>
        <p:spPr bwMode="auto">
          <a:xfrm>
            <a:off x="1066800" y="28956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endParaRPr lang="ru-RU" sz="24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40722" name="Text Box 18"/>
          <p:cNvSpPr txBox="1">
            <a:spLocks noChangeArrowheads="1"/>
          </p:cNvSpPr>
          <p:nvPr/>
        </p:nvSpPr>
        <p:spPr bwMode="auto">
          <a:xfrm>
            <a:off x="2743200" y="25908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13050" y="5416034"/>
            <a:ext cx="385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</a:rPr>
              <a:t>В</a:t>
            </a:r>
            <a:endParaRPr lang="ru-RU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9326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0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407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40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407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40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407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40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407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40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407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40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407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40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8407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40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407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40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8407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40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8407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40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8407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40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8407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40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8407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40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0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8407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40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0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8407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40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1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8407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752" grpId="0" animBg="1"/>
      <p:bldP spid="840752" grpId="1" animBg="1"/>
      <p:bldP spid="840753" grpId="0" animBg="1"/>
      <p:bldP spid="840753" grpId="1" animBg="1"/>
      <p:bldP spid="840754" grpId="0" animBg="1"/>
      <p:bldP spid="840754" grpId="1" animBg="1"/>
      <p:bldP spid="840755" grpId="0" animBg="1"/>
      <p:bldP spid="840755" grpId="1" animBg="1"/>
      <p:bldP spid="840756" grpId="0" animBg="1"/>
      <p:bldP spid="840756" grpId="1" animBg="1"/>
      <p:bldP spid="840757" grpId="0" animBg="1"/>
      <p:bldP spid="840757" grpId="1" animBg="1"/>
      <p:bldP spid="840758" grpId="0" animBg="1"/>
      <p:bldP spid="840758" grpId="1" animBg="1"/>
      <p:bldP spid="840759" grpId="0" animBg="1"/>
      <p:bldP spid="840759" grpId="1" animBg="1"/>
      <p:bldP spid="840760" grpId="0" animBg="1"/>
      <p:bldP spid="840760" grpId="1" animBg="1"/>
      <p:bldP spid="840761" grpId="0" animBg="1"/>
      <p:bldP spid="840761" grpId="1" animBg="1"/>
      <p:bldP spid="840762" grpId="0" animBg="1"/>
      <p:bldP spid="840762" grpId="1" animBg="1"/>
      <p:bldP spid="840763" grpId="0" animBg="1"/>
      <p:bldP spid="840763" grpId="1" animBg="1"/>
      <p:bldP spid="840764" grpId="0" animBg="1"/>
      <p:bldP spid="840764" grpId="1" animBg="1"/>
      <p:bldP spid="840765" grpId="0" animBg="1"/>
      <p:bldP spid="840765" grpId="1" animBg="1"/>
      <p:bldP spid="840766" grpId="0" animBg="1"/>
      <p:bldP spid="840766" grpId="1" animBg="1"/>
      <p:bldP spid="840767" grpId="0" animBg="1"/>
      <p:bldP spid="840767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2451" name="Group 3"/>
          <p:cNvGrpSpPr>
            <a:grpSpLocks/>
          </p:cNvGrpSpPr>
          <p:nvPr/>
        </p:nvGrpSpPr>
        <p:grpSpPr bwMode="auto">
          <a:xfrm>
            <a:off x="685800" y="4876800"/>
            <a:ext cx="5410200" cy="1447800"/>
            <a:chOff x="432" y="3072"/>
            <a:chExt cx="3408" cy="912"/>
          </a:xfrm>
        </p:grpSpPr>
        <p:grpSp>
          <p:nvGrpSpPr>
            <p:cNvPr id="872452" name="Group 4"/>
            <p:cNvGrpSpPr>
              <a:grpSpLocks/>
            </p:cNvGrpSpPr>
            <p:nvPr/>
          </p:nvGrpSpPr>
          <p:grpSpPr bwMode="auto">
            <a:xfrm>
              <a:off x="432" y="3072"/>
              <a:ext cx="3408" cy="912"/>
              <a:chOff x="336" y="2024"/>
              <a:chExt cx="4280" cy="1152"/>
            </a:xfrm>
          </p:grpSpPr>
          <p:sp>
            <p:nvSpPr>
              <p:cNvPr id="872453" name="Freeform 5"/>
              <p:cNvSpPr>
                <a:spLocks/>
              </p:cNvSpPr>
              <p:nvPr/>
            </p:nvSpPr>
            <p:spPr bwMode="auto">
              <a:xfrm>
                <a:off x="336" y="2040"/>
                <a:ext cx="4280" cy="1136"/>
              </a:xfrm>
              <a:custGeom>
                <a:avLst/>
                <a:gdLst>
                  <a:gd name="T0" fmla="*/ 0 w 4280"/>
                  <a:gd name="T1" fmla="*/ 1088 h 1136"/>
                  <a:gd name="T2" fmla="*/ 904 w 4280"/>
                  <a:gd name="T3" fmla="*/ 80 h 1136"/>
                  <a:gd name="T4" fmla="*/ 4280 w 4280"/>
                  <a:gd name="T5" fmla="*/ 0 h 1136"/>
                  <a:gd name="T6" fmla="*/ 3432 w 4280"/>
                  <a:gd name="T7" fmla="*/ 1088 h 1136"/>
                  <a:gd name="T8" fmla="*/ 6 w 4280"/>
                  <a:gd name="T9" fmla="*/ 1091 h 1136"/>
                  <a:gd name="T10" fmla="*/ 6 w 4280"/>
                  <a:gd name="T11" fmla="*/ 1123 h 1136"/>
                  <a:gd name="T12" fmla="*/ 3448 w 4280"/>
                  <a:gd name="T13" fmla="*/ 1120 h 1136"/>
                  <a:gd name="T14" fmla="*/ 3448 w 4280"/>
                  <a:gd name="T15" fmla="*/ 1136 h 1136"/>
                  <a:gd name="T16" fmla="*/ 3464 w 4280"/>
                  <a:gd name="T17" fmla="*/ 1104 h 1136"/>
                  <a:gd name="T18" fmla="*/ 3448 w 4280"/>
                  <a:gd name="T19" fmla="*/ 1104 h 1136"/>
                  <a:gd name="T20" fmla="*/ 4264 w 4280"/>
                  <a:gd name="T21" fmla="*/ 48 h 1136"/>
                  <a:gd name="T22" fmla="*/ 4264 w 4280"/>
                  <a:gd name="T23" fmla="*/ 48 h 1136"/>
                  <a:gd name="T24" fmla="*/ 3448 w 4280"/>
                  <a:gd name="T25" fmla="*/ 1088 h 1136"/>
                  <a:gd name="T26" fmla="*/ 6 w 4280"/>
                  <a:gd name="T27" fmla="*/ 1091 h 1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80" h="1136">
                    <a:moveTo>
                      <a:pt x="0" y="1088"/>
                    </a:moveTo>
                    <a:lnTo>
                      <a:pt x="904" y="80"/>
                    </a:lnTo>
                    <a:lnTo>
                      <a:pt x="4280" y="0"/>
                    </a:lnTo>
                    <a:lnTo>
                      <a:pt x="3432" y="1088"/>
                    </a:lnTo>
                    <a:lnTo>
                      <a:pt x="6" y="1091"/>
                    </a:lnTo>
                    <a:lnTo>
                      <a:pt x="6" y="1123"/>
                    </a:lnTo>
                    <a:lnTo>
                      <a:pt x="3448" y="1120"/>
                    </a:lnTo>
                    <a:lnTo>
                      <a:pt x="3448" y="1136"/>
                    </a:lnTo>
                    <a:lnTo>
                      <a:pt x="3464" y="1104"/>
                    </a:lnTo>
                    <a:lnTo>
                      <a:pt x="3448" y="1104"/>
                    </a:lnTo>
                    <a:lnTo>
                      <a:pt x="4264" y="48"/>
                    </a:lnTo>
                    <a:lnTo>
                      <a:pt x="4264" y="48"/>
                    </a:lnTo>
                    <a:lnTo>
                      <a:pt x="3448" y="1088"/>
                    </a:lnTo>
                    <a:lnTo>
                      <a:pt x="6" y="1091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67999"/>
                    </a:schemeClr>
                  </a:gs>
                  <a:gs pos="100000">
                    <a:srgbClr val="FFCCCC">
                      <a:alpha val="67000"/>
                    </a:srgb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72454" name="Freeform 6"/>
              <p:cNvSpPr>
                <a:spLocks/>
              </p:cNvSpPr>
              <p:nvPr/>
            </p:nvSpPr>
            <p:spPr bwMode="auto">
              <a:xfrm>
                <a:off x="3768" y="2024"/>
                <a:ext cx="848" cy="1138"/>
              </a:xfrm>
              <a:custGeom>
                <a:avLst/>
                <a:gdLst>
                  <a:gd name="T0" fmla="*/ 848 w 848"/>
                  <a:gd name="T1" fmla="*/ 0 h 1138"/>
                  <a:gd name="T2" fmla="*/ 848 w 848"/>
                  <a:gd name="T3" fmla="*/ 64 h 1138"/>
                  <a:gd name="T4" fmla="*/ 12 w 848"/>
                  <a:gd name="T5" fmla="*/ 1138 h 1138"/>
                  <a:gd name="T6" fmla="*/ 0 w 848"/>
                  <a:gd name="T7" fmla="*/ 1090 h 1138"/>
                  <a:gd name="T8" fmla="*/ 848 w 848"/>
                  <a:gd name="T9" fmla="*/ 0 h 1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8" h="1138">
                    <a:moveTo>
                      <a:pt x="848" y="0"/>
                    </a:moveTo>
                    <a:lnTo>
                      <a:pt x="848" y="64"/>
                    </a:lnTo>
                    <a:lnTo>
                      <a:pt x="12" y="1138"/>
                    </a:lnTo>
                    <a:lnTo>
                      <a:pt x="0" y="1090"/>
                    </a:lnTo>
                    <a:lnTo>
                      <a:pt x="84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67999"/>
                    </a:schemeClr>
                  </a:gs>
                  <a:gs pos="100000">
                    <a:srgbClr val="FFCCCC">
                      <a:alpha val="67000"/>
                    </a:srgb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72455" name="Freeform 7"/>
              <p:cNvSpPr>
                <a:spLocks/>
              </p:cNvSpPr>
              <p:nvPr/>
            </p:nvSpPr>
            <p:spPr bwMode="auto">
              <a:xfrm>
                <a:off x="336" y="3109"/>
                <a:ext cx="3444" cy="59"/>
              </a:xfrm>
              <a:custGeom>
                <a:avLst/>
                <a:gdLst>
                  <a:gd name="T0" fmla="*/ 6 w 3444"/>
                  <a:gd name="T1" fmla="*/ 22 h 59"/>
                  <a:gd name="T2" fmla="*/ 3432 w 3444"/>
                  <a:gd name="T3" fmla="*/ 5 h 59"/>
                  <a:gd name="T4" fmla="*/ 3444 w 3444"/>
                  <a:gd name="T5" fmla="*/ 53 h 59"/>
                  <a:gd name="T6" fmla="*/ 0 w 3444"/>
                  <a:gd name="T7" fmla="*/ 59 h 59"/>
                  <a:gd name="T8" fmla="*/ 6 w 3444"/>
                  <a:gd name="T9" fmla="*/ 2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44" h="59">
                    <a:moveTo>
                      <a:pt x="6" y="22"/>
                    </a:moveTo>
                    <a:cubicBezTo>
                      <a:pt x="2207" y="27"/>
                      <a:pt x="2859" y="0"/>
                      <a:pt x="3432" y="5"/>
                    </a:cubicBezTo>
                    <a:lnTo>
                      <a:pt x="3444" y="53"/>
                    </a:lnTo>
                    <a:lnTo>
                      <a:pt x="0" y="59"/>
                    </a:lnTo>
                    <a:lnTo>
                      <a:pt x="6" y="2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alpha val="67999"/>
                    </a:schemeClr>
                  </a:gs>
                  <a:gs pos="100000">
                    <a:srgbClr val="FFCCCC">
                      <a:alpha val="67000"/>
                    </a:srgb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aphicFrame>
          <p:nvGraphicFramePr>
            <p:cNvPr id="872456" name="Object 8"/>
            <p:cNvGraphicFramePr>
              <a:graphicFrameLocks noChangeAspect="1"/>
            </p:cNvGraphicFramePr>
            <p:nvPr/>
          </p:nvGraphicFramePr>
          <p:xfrm>
            <a:off x="3456" y="3120"/>
            <a:ext cx="240" cy="2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80" name="Формула" r:id="rId4" imgW="152280" imgH="139680" progId="Equation.3">
                    <p:embed/>
                  </p:oleObj>
                </mc:Choice>
                <mc:Fallback>
                  <p:oleObj name="Формула" r:id="rId4" imgW="15228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6" y="3120"/>
                          <a:ext cx="240" cy="2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72468" name="Text Box 20"/>
          <p:cNvSpPr txBox="1">
            <a:spLocks noChangeArrowheads="1"/>
          </p:cNvSpPr>
          <p:nvPr/>
        </p:nvSpPr>
        <p:spPr bwMode="auto">
          <a:xfrm>
            <a:off x="762000" y="304800"/>
            <a:ext cx="792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</a:rPr>
              <a:t>Рассмотрим</a:t>
            </a:r>
            <a:r>
              <a:rPr lang="ru-RU" sz="24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окружность </a:t>
            </a:r>
            <a:r>
              <a:rPr lang="en-US" sz="24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</a:t>
            </a:r>
            <a:r>
              <a:rPr lang="ru-RU" sz="24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endParaRPr lang="ru-RU" sz="2400" b="1" dirty="0">
              <a:solidFill>
                <a:srgbClr val="8000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72471" name="Freeform 23"/>
          <p:cNvSpPr>
            <a:spLocks/>
          </p:cNvSpPr>
          <p:nvPr/>
        </p:nvSpPr>
        <p:spPr bwMode="auto">
          <a:xfrm>
            <a:off x="2439988" y="3178175"/>
            <a:ext cx="900112" cy="2511425"/>
          </a:xfrm>
          <a:custGeom>
            <a:avLst/>
            <a:gdLst>
              <a:gd name="T0" fmla="*/ 567 w 567"/>
              <a:gd name="T1" fmla="*/ 0 h 1582"/>
              <a:gd name="T2" fmla="*/ 0 w 567"/>
              <a:gd name="T3" fmla="*/ 1582 h 158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67" h="1582">
                <a:moveTo>
                  <a:pt x="567" y="0"/>
                </a:moveTo>
                <a:lnTo>
                  <a:pt x="0" y="158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2472" name="Freeform 24"/>
          <p:cNvSpPr>
            <a:spLocks/>
          </p:cNvSpPr>
          <p:nvPr/>
        </p:nvSpPr>
        <p:spPr bwMode="auto">
          <a:xfrm>
            <a:off x="2668588" y="3178175"/>
            <a:ext cx="687387" cy="2613025"/>
          </a:xfrm>
          <a:custGeom>
            <a:avLst/>
            <a:gdLst>
              <a:gd name="T0" fmla="*/ 433 w 433"/>
              <a:gd name="T1" fmla="*/ 0 h 1646"/>
              <a:gd name="T2" fmla="*/ 0 w 433"/>
              <a:gd name="T3" fmla="*/ 1646 h 164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33" h="1646">
                <a:moveTo>
                  <a:pt x="433" y="0"/>
                </a:moveTo>
                <a:lnTo>
                  <a:pt x="0" y="164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2473" name="Freeform 25"/>
          <p:cNvSpPr>
            <a:spLocks/>
          </p:cNvSpPr>
          <p:nvPr/>
        </p:nvSpPr>
        <p:spPr bwMode="auto">
          <a:xfrm>
            <a:off x="2897188" y="3187700"/>
            <a:ext cx="452437" cy="2628900"/>
          </a:xfrm>
          <a:custGeom>
            <a:avLst/>
            <a:gdLst>
              <a:gd name="T0" fmla="*/ 285 w 285"/>
              <a:gd name="T1" fmla="*/ 0 h 1656"/>
              <a:gd name="T2" fmla="*/ 0 w 285"/>
              <a:gd name="T3" fmla="*/ 1656 h 165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85" h="1656">
                <a:moveTo>
                  <a:pt x="285" y="0"/>
                </a:moveTo>
                <a:lnTo>
                  <a:pt x="0" y="165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2474" name="Freeform 26"/>
          <p:cNvSpPr>
            <a:spLocks/>
          </p:cNvSpPr>
          <p:nvPr/>
        </p:nvSpPr>
        <p:spPr bwMode="auto">
          <a:xfrm>
            <a:off x="2516188" y="3175000"/>
            <a:ext cx="830262" cy="2540000"/>
          </a:xfrm>
          <a:custGeom>
            <a:avLst/>
            <a:gdLst>
              <a:gd name="T0" fmla="*/ 523 w 523"/>
              <a:gd name="T1" fmla="*/ 0 h 1600"/>
              <a:gd name="T2" fmla="*/ 0 w 523"/>
              <a:gd name="T3" fmla="*/ 1600 h 160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23" h="1600">
                <a:moveTo>
                  <a:pt x="523" y="0"/>
                </a:moveTo>
                <a:lnTo>
                  <a:pt x="0" y="160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2475" name="Freeform 27"/>
          <p:cNvSpPr>
            <a:spLocks/>
          </p:cNvSpPr>
          <p:nvPr/>
        </p:nvSpPr>
        <p:spPr bwMode="auto">
          <a:xfrm>
            <a:off x="2744788" y="3194050"/>
            <a:ext cx="608012" cy="2597150"/>
          </a:xfrm>
          <a:custGeom>
            <a:avLst/>
            <a:gdLst>
              <a:gd name="T0" fmla="*/ 383 w 383"/>
              <a:gd name="T1" fmla="*/ 0 h 1636"/>
              <a:gd name="T2" fmla="*/ 0 w 383"/>
              <a:gd name="T3" fmla="*/ 1636 h 16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83" h="1636">
                <a:moveTo>
                  <a:pt x="383" y="0"/>
                </a:moveTo>
                <a:lnTo>
                  <a:pt x="0" y="16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2476" name="Freeform 28"/>
          <p:cNvSpPr>
            <a:spLocks/>
          </p:cNvSpPr>
          <p:nvPr/>
        </p:nvSpPr>
        <p:spPr bwMode="auto">
          <a:xfrm>
            <a:off x="3049588" y="3190875"/>
            <a:ext cx="303212" cy="2676525"/>
          </a:xfrm>
          <a:custGeom>
            <a:avLst/>
            <a:gdLst>
              <a:gd name="T0" fmla="*/ 191 w 191"/>
              <a:gd name="T1" fmla="*/ 0 h 1686"/>
              <a:gd name="T2" fmla="*/ 0 w 191"/>
              <a:gd name="T3" fmla="*/ 1686 h 168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91" h="1686">
                <a:moveTo>
                  <a:pt x="191" y="0"/>
                </a:moveTo>
                <a:lnTo>
                  <a:pt x="0" y="168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2477" name="Freeform 29"/>
          <p:cNvSpPr>
            <a:spLocks/>
          </p:cNvSpPr>
          <p:nvPr/>
        </p:nvSpPr>
        <p:spPr bwMode="auto">
          <a:xfrm>
            <a:off x="2287588" y="3165475"/>
            <a:ext cx="1055687" cy="2397125"/>
          </a:xfrm>
          <a:custGeom>
            <a:avLst/>
            <a:gdLst>
              <a:gd name="T0" fmla="*/ 665 w 665"/>
              <a:gd name="T1" fmla="*/ 0 h 1510"/>
              <a:gd name="T2" fmla="*/ 0 w 665"/>
              <a:gd name="T3" fmla="*/ 1510 h 151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65" h="1510">
                <a:moveTo>
                  <a:pt x="665" y="0"/>
                </a:moveTo>
                <a:lnTo>
                  <a:pt x="0" y="151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2479" name="Freeform 31"/>
          <p:cNvSpPr>
            <a:spLocks/>
          </p:cNvSpPr>
          <p:nvPr/>
        </p:nvSpPr>
        <p:spPr bwMode="auto">
          <a:xfrm>
            <a:off x="3359150" y="3200400"/>
            <a:ext cx="681038" cy="2590800"/>
          </a:xfrm>
          <a:custGeom>
            <a:avLst/>
            <a:gdLst>
              <a:gd name="T0" fmla="*/ 0 w 429"/>
              <a:gd name="T1" fmla="*/ 0 h 1632"/>
              <a:gd name="T2" fmla="*/ 429 w 429"/>
              <a:gd name="T3" fmla="*/ 1632 h 163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29" h="1632">
                <a:moveTo>
                  <a:pt x="0" y="0"/>
                </a:moveTo>
                <a:lnTo>
                  <a:pt x="429" y="163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2480" name="Freeform 32"/>
          <p:cNvSpPr>
            <a:spLocks/>
          </p:cNvSpPr>
          <p:nvPr/>
        </p:nvSpPr>
        <p:spPr bwMode="auto">
          <a:xfrm>
            <a:off x="3346450" y="3190875"/>
            <a:ext cx="1074738" cy="2346325"/>
          </a:xfrm>
          <a:custGeom>
            <a:avLst/>
            <a:gdLst>
              <a:gd name="T0" fmla="*/ 0 w 677"/>
              <a:gd name="T1" fmla="*/ 0 h 1478"/>
              <a:gd name="T2" fmla="*/ 677 w 677"/>
              <a:gd name="T3" fmla="*/ 1478 h 147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77" h="1478">
                <a:moveTo>
                  <a:pt x="0" y="0"/>
                </a:moveTo>
                <a:lnTo>
                  <a:pt x="677" y="147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2481" name="Freeform 33"/>
          <p:cNvSpPr>
            <a:spLocks/>
          </p:cNvSpPr>
          <p:nvPr/>
        </p:nvSpPr>
        <p:spPr bwMode="auto">
          <a:xfrm>
            <a:off x="3355975" y="3190875"/>
            <a:ext cx="912813" cy="2498725"/>
          </a:xfrm>
          <a:custGeom>
            <a:avLst/>
            <a:gdLst>
              <a:gd name="T0" fmla="*/ 0 w 575"/>
              <a:gd name="T1" fmla="*/ 0 h 1574"/>
              <a:gd name="T2" fmla="*/ 575 w 575"/>
              <a:gd name="T3" fmla="*/ 1574 h 15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75" h="1574">
                <a:moveTo>
                  <a:pt x="0" y="0"/>
                </a:moveTo>
                <a:lnTo>
                  <a:pt x="575" y="157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2482" name="Freeform 34"/>
          <p:cNvSpPr>
            <a:spLocks/>
          </p:cNvSpPr>
          <p:nvPr/>
        </p:nvSpPr>
        <p:spPr bwMode="auto">
          <a:xfrm>
            <a:off x="3355975" y="3197225"/>
            <a:ext cx="506413" cy="2632075"/>
          </a:xfrm>
          <a:custGeom>
            <a:avLst/>
            <a:gdLst>
              <a:gd name="T0" fmla="*/ 0 w 319"/>
              <a:gd name="T1" fmla="*/ 0 h 1658"/>
              <a:gd name="T2" fmla="*/ 319 w 319"/>
              <a:gd name="T3" fmla="*/ 1658 h 165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19" h="1658">
                <a:moveTo>
                  <a:pt x="0" y="0"/>
                </a:moveTo>
                <a:lnTo>
                  <a:pt x="319" y="165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2488" name="Text Box 40"/>
          <p:cNvSpPr txBox="1">
            <a:spLocks noChangeArrowheads="1"/>
          </p:cNvSpPr>
          <p:nvPr/>
        </p:nvSpPr>
        <p:spPr bwMode="auto">
          <a:xfrm>
            <a:off x="685800" y="762000"/>
            <a:ext cx="8229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</a:rPr>
              <a:t>Через точку Р и каждую точку окружности проведем прямую. Поверхность, образованная этими прямыми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</a:rPr>
              <a:t>называется конической поверхностью. Сами прямые называются</a:t>
            </a:r>
            <a:r>
              <a:rPr lang="ru-RU" sz="24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dirty="0">
                <a:solidFill>
                  <a:srgbClr val="0033CC"/>
                </a:solidFill>
              </a:rPr>
              <a:t>образующими конической поверхности</a:t>
            </a:r>
            <a:r>
              <a:rPr lang="ru-RU" sz="2400" b="1" dirty="0">
                <a:solidFill>
                  <a:srgbClr val="800080"/>
                </a:solidFill>
              </a:rPr>
              <a:t>.</a:t>
            </a:r>
          </a:p>
        </p:txBody>
      </p:sp>
      <p:grpSp>
        <p:nvGrpSpPr>
          <p:cNvPr id="872510" name="Group 62"/>
          <p:cNvGrpSpPr>
            <a:grpSpLocks/>
          </p:cNvGrpSpPr>
          <p:nvPr/>
        </p:nvGrpSpPr>
        <p:grpSpPr bwMode="auto">
          <a:xfrm>
            <a:off x="1905000" y="3517900"/>
            <a:ext cx="917575" cy="2273300"/>
            <a:chOff x="1200" y="2216"/>
            <a:chExt cx="578" cy="1432"/>
          </a:xfrm>
        </p:grpSpPr>
        <p:sp>
          <p:nvSpPr>
            <p:cNvPr id="872483" name="Text Box 35"/>
            <p:cNvSpPr txBox="1">
              <a:spLocks noChangeArrowheads="1"/>
            </p:cNvSpPr>
            <p:nvPr/>
          </p:nvSpPr>
          <p:spPr bwMode="auto">
            <a:xfrm rot="17485646">
              <a:off x="1091" y="2653"/>
              <a:ext cx="112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образующая</a:t>
              </a:r>
            </a:p>
          </p:txBody>
        </p:sp>
        <p:sp>
          <p:nvSpPr>
            <p:cNvPr id="872497" name="Text Box 49"/>
            <p:cNvSpPr txBox="1">
              <a:spLocks noChangeArrowheads="1"/>
            </p:cNvSpPr>
            <p:nvPr/>
          </p:nvSpPr>
          <p:spPr bwMode="auto">
            <a:xfrm>
              <a:off x="1200" y="3360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А</a:t>
              </a:r>
            </a:p>
          </p:txBody>
        </p:sp>
      </p:grpSp>
      <p:graphicFrame>
        <p:nvGraphicFramePr>
          <p:cNvPr id="872501" name="Object 53"/>
          <p:cNvGraphicFramePr>
            <a:graphicFrameLocks noChangeAspect="1"/>
          </p:cNvGraphicFramePr>
          <p:nvPr/>
        </p:nvGraphicFramePr>
        <p:xfrm>
          <a:off x="5410200" y="304800"/>
          <a:ext cx="137160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" name="Формула" r:id="rId6" imgW="520560" imgH="177480" progId="Equation.3">
                  <p:embed/>
                </p:oleObj>
              </mc:Choice>
              <mc:Fallback>
                <p:oleObj name="Формула" r:id="rId6" imgW="5205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04800"/>
                        <a:ext cx="1371600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72509" name="Group 61"/>
          <p:cNvGrpSpPr>
            <a:grpSpLocks/>
          </p:cNvGrpSpPr>
          <p:nvPr/>
        </p:nvGrpSpPr>
        <p:grpSpPr bwMode="auto">
          <a:xfrm>
            <a:off x="3200400" y="2667000"/>
            <a:ext cx="387350" cy="2895600"/>
            <a:chOff x="2016" y="1680"/>
            <a:chExt cx="244" cy="1824"/>
          </a:xfrm>
        </p:grpSpPr>
        <p:sp>
          <p:nvSpPr>
            <p:cNvPr id="872478" name="Line 30"/>
            <p:cNvSpPr>
              <a:spLocks noChangeShapeType="1"/>
            </p:cNvSpPr>
            <p:nvPr/>
          </p:nvSpPr>
          <p:spPr bwMode="auto">
            <a:xfrm>
              <a:off x="2112" y="2016"/>
              <a:ext cx="1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72505" name="Text Box 57"/>
            <p:cNvSpPr txBox="1">
              <a:spLocks noChangeArrowheads="1"/>
            </p:cNvSpPr>
            <p:nvPr/>
          </p:nvSpPr>
          <p:spPr bwMode="auto">
            <a:xfrm>
              <a:off x="2016" y="1680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</a:t>
              </a:r>
              <a:endParaRPr lang="ru-RU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872508" name="Group 60"/>
          <p:cNvGrpSpPr>
            <a:grpSpLocks/>
          </p:cNvGrpSpPr>
          <p:nvPr/>
        </p:nvGrpSpPr>
        <p:grpSpPr bwMode="auto">
          <a:xfrm>
            <a:off x="2286000" y="5143500"/>
            <a:ext cx="2130425" cy="733425"/>
            <a:chOff x="1440" y="3240"/>
            <a:chExt cx="1342" cy="462"/>
          </a:xfrm>
        </p:grpSpPr>
        <p:sp>
          <p:nvSpPr>
            <p:cNvPr id="872457" name="Arc 9"/>
            <p:cNvSpPr>
              <a:spLocks/>
            </p:cNvSpPr>
            <p:nvPr/>
          </p:nvSpPr>
          <p:spPr bwMode="auto">
            <a:xfrm rot="5400000">
              <a:off x="1988" y="2692"/>
              <a:ext cx="246" cy="1342"/>
            </a:xfrm>
            <a:custGeom>
              <a:avLst/>
              <a:gdLst>
                <a:gd name="G0" fmla="+- 21600 0 0"/>
                <a:gd name="G1" fmla="+- 21538 0 0"/>
                <a:gd name="G2" fmla="+- 21600 0 0"/>
                <a:gd name="T0" fmla="*/ 22165 w 22165"/>
                <a:gd name="T1" fmla="*/ 43131 h 43138"/>
                <a:gd name="T2" fmla="*/ 19961 w 22165"/>
                <a:gd name="T3" fmla="*/ 0 h 43138"/>
                <a:gd name="T4" fmla="*/ 21600 w 22165"/>
                <a:gd name="T5" fmla="*/ 21538 h 43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165" h="43138" fill="none" extrusionOk="0">
                  <a:moveTo>
                    <a:pt x="22164" y="43130"/>
                  </a:moveTo>
                  <a:cubicBezTo>
                    <a:pt x="21976" y="43135"/>
                    <a:pt x="21788" y="43137"/>
                    <a:pt x="21600" y="43138"/>
                  </a:cubicBezTo>
                  <a:cubicBezTo>
                    <a:pt x="9670" y="43138"/>
                    <a:pt x="0" y="33467"/>
                    <a:pt x="0" y="21538"/>
                  </a:cubicBezTo>
                  <a:cubicBezTo>
                    <a:pt x="-1" y="10244"/>
                    <a:pt x="8699" y="857"/>
                    <a:pt x="19961" y="0"/>
                  </a:cubicBezTo>
                </a:path>
                <a:path w="22165" h="43138" stroke="0" extrusionOk="0">
                  <a:moveTo>
                    <a:pt x="22164" y="43130"/>
                  </a:moveTo>
                  <a:cubicBezTo>
                    <a:pt x="21976" y="43135"/>
                    <a:pt x="21788" y="43137"/>
                    <a:pt x="21600" y="43138"/>
                  </a:cubicBezTo>
                  <a:cubicBezTo>
                    <a:pt x="9670" y="43138"/>
                    <a:pt x="0" y="33467"/>
                    <a:pt x="0" y="21538"/>
                  </a:cubicBezTo>
                  <a:cubicBezTo>
                    <a:pt x="-1" y="10244"/>
                    <a:pt x="8699" y="857"/>
                    <a:pt x="19961" y="0"/>
                  </a:cubicBezTo>
                  <a:lnTo>
                    <a:pt x="21600" y="21538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72504" name="Arc 56"/>
            <p:cNvSpPr>
              <a:spLocks/>
            </p:cNvSpPr>
            <p:nvPr/>
          </p:nvSpPr>
          <p:spPr bwMode="auto">
            <a:xfrm rot="16200000" flipV="1">
              <a:off x="1988" y="2908"/>
              <a:ext cx="246" cy="1342"/>
            </a:xfrm>
            <a:custGeom>
              <a:avLst/>
              <a:gdLst>
                <a:gd name="G0" fmla="+- 21600 0 0"/>
                <a:gd name="G1" fmla="+- 21538 0 0"/>
                <a:gd name="G2" fmla="+- 21600 0 0"/>
                <a:gd name="T0" fmla="*/ 22165 w 22165"/>
                <a:gd name="T1" fmla="*/ 43131 h 43138"/>
                <a:gd name="T2" fmla="*/ 19961 w 22165"/>
                <a:gd name="T3" fmla="*/ 0 h 43138"/>
                <a:gd name="T4" fmla="*/ 21600 w 22165"/>
                <a:gd name="T5" fmla="*/ 21538 h 43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165" h="43138" fill="none" extrusionOk="0">
                  <a:moveTo>
                    <a:pt x="22164" y="43130"/>
                  </a:moveTo>
                  <a:cubicBezTo>
                    <a:pt x="21976" y="43135"/>
                    <a:pt x="21788" y="43137"/>
                    <a:pt x="21600" y="43138"/>
                  </a:cubicBezTo>
                  <a:cubicBezTo>
                    <a:pt x="9670" y="43138"/>
                    <a:pt x="0" y="33467"/>
                    <a:pt x="0" y="21538"/>
                  </a:cubicBezTo>
                  <a:cubicBezTo>
                    <a:pt x="-1" y="10244"/>
                    <a:pt x="8699" y="857"/>
                    <a:pt x="19961" y="0"/>
                  </a:cubicBezTo>
                </a:path>
                <a:path w="22165" h="43138" stroke="0" extrusionOk="0">
                  <a:moveTo>
                    <a:pt x="22164" y="43130"/>
                  </a:moveTo>
                  <a:cubicBezTo>
                    <a:pt x="21976" y="43135"/>
                    <a:pt x="21788" y="43137"/>
                    <a:pt x="21600" y="43138"/>
                  </a:cubicBezTo>
                  <a:cubicBezTo>
                    <a:pt x="9670" y="43138"/>
                    <a:pt x="0" y="33467"/>
                    <a:pt x="0" y="21538"/>
                  </a:cubicBezTo>
                  <a:cubicBezTo>
                    <a:pt x="-1" y="10244"/>
                    <a:pt x="8699" y="857"/>
                    <a:pt x="19961" y="0"/>
                  </a:cubicBezTo>
                  <a:lnTo>
                    <a:pt x="21600" y="21538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72506" name="Text Box 58"/>
            <p:cNvSpPr txBox="1">
              <a:spLocks noChangeArrowheads="1"/>
            </p:cNvSpPr>
            <p:nvPr/>
          </p:nvSpPr>
          <p:spPr bwMode="auto">
            <a:xfrm>
              <a:off x="2112" y="3360"/>
              <a:ext cx="2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</a:t>
              </a:r>
              <a:endParaRPr lang="ru-RU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872507" name="Oval 59"/>
            <p:cNvSpPr>
              <a:spLocks noChangeArrowheads="1"/>
            </p:cNvSpPr>
            <p:nvPr/>
          </p:nvSpPr>
          <p:spPr bwMode="auto">
            <a:xfrm>
              <a:off x="2088" y="3480"/>
              <a:ext cx="48" cy="4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72512" name="Arc 64"/>
          <p:cNvSpPr>
            <a:spLocks/>
          </p:cNvSpPr>
          <p:nvPr/>
        </p:nvSpPr>
        <p:spPr bwMode="auto">
          <a:xfrm rot="5400000">
            <a:off x="3125788" y="4310063"/>
            <a:ext cx="458787" cy="2135187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2165 w 26041"/>
              <a:gd name="T1" fmla="*/ 43193 h 43200"/>
              <a:gd name="T2" fmla="*/ 26041 w 26041"/>
              <a:gd name="T3" fmla="*/ 462 h 43200"/>
              <a:gd name="T4" fmla="*/ 21600 w 26041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041" h="43200" fill="none" extrusionOk="0">
                <a:moveTo>
                  <a:pt x="22164" y="43192"/>
                </a:moveTo>
                <a:cubicBezTo>
                  <a:pt x="21976" y="43197"/>
                  <a:pt x="21788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3092" y="-1"/>
                  <a:pt x="24580" y="154"/>
                  <a:pt x="26041" y="461"/>
                </a:cubicBezTo>
              </a:path>
              <a:path w="26041" h="43200" stroke="0" extrusionOk="0">
                <a:moveTo>
                  <a:pt x="22164" y="43192"/>
                </a:moveTo>
                <a:cubicBezTo>
                  <a:pt x="21976" y="43197"/>
                  <a:pt x="21788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3092" y="-1"/>
                  <a:pt x="24580" y="154"/>
                  <a:pt x="26041" y="461"/>
                </a:cubicBezTo>
                <a:lnTo>
                  <a:pt x="2160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10521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72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72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72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725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725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725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725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725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725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725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725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72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72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72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725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725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725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725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725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725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725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725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72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7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7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7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87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7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7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872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87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72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872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872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872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872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2471" grpId="0" animBg="1"/>
      <p:bldP spid="872472" grpId="0" animBg="1"/>
      <p:bldP spid="872473" grpId="0" animBg="1"/>
      <p:bldP spid="872474" grpId="0" animBg="1"/>
      <p:bldP spid="872475" grpId="0" animBg="1"/>
      <p:bldP spid="872476" grpId="0" animBg="1"/>
      <p:bldP spid="872477" grpId="0" animBg="1"/>
      <p:bldP spid="872479" grpId="0" animBg="1"/>
      <p:bldP spid="872480" grpId="0" animBg="1"/>
      <p:bldP spid="872481" grpId="0" animBg="1"/>
      <p:bldP spid="872482" grpId="0" animBg="1"/>
      <p:bldP spid="872512" grpId="0" animBg="1"/>
      <p:bldP spid="87251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71550" y="1844675"/>
            <a:ext cx="4648200" cy="4038600"/>
            <a:chOff x="1104" y="1200"/>
            <a:chExt cx="2928" cy="2544"/>
          </a:xfrm>
        </p:grpSpPr>
        <p:sp>
          <p:nvSpPr>
            <p:cNvPr id="4119" name="AutoShape 3"/>
            <p:cNvSpPr>
              <a:spLocks noChangeArrowheads="1"/>
            </p:cNvSpPr>
            <p:nvPr/>
          </p:nvSpPr>
          <p:spPr bwMode="auto">
            <a:xfrm>
              <a:off x="1104" y="1200"/>
              <a:ext cx="2928" cy="2544"/>
            </a:xfrm>
            <a:prstGeom prst="cube">
              <a:avLst>
                <a:gd name="adj" fmla="val 25000"/>
              </a:avLst>
            </a:prstGeom>
            <a:noFill/>
            <a:ln w="38100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120" name="Freeform 4"/>
            <p:cNvSpPr>
              <a:spLocks/>
            </p:cNvSpPr>
            <p:nvPr/>
          </p:nvSpPr>
          <p:spPr bwMode="auto">
            <a:xfrm>
              <a:off x="1736" y="1208"/>
              <a:ext cx="1" cy="368"/>
            </a:xfrm>
            <a:custGeom>
              <a:avLst/>
              <a:gdLst>
                <a:gd name="T0" fmla="*/ 0 w 1"/>
                <a:gd name="T1" fmla="*/ 0 h 368"/>
                <a:gd name="T2" fmla="*/ 0 w 1"/>
                <a:gd name="T3" fmla="*/ 368 h 368"/>
                <a:gd name="T4" fmla="*/ 0 60000 65536"/>
                <a:gd name="T5" fmla="*/ 0 60000 65536"/>
                <a:gd name="T6" fmla="*/ 0 w 1"/>
                <a:gd name="T7" fmla="*/ 0 h 368"/>
                <a:gd name="T8" fmla="*/ 1 w 1"/>
                <a:gd name="T9" fmla="*/ 368 h 3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68">
                  <a:moveTo>
                    <a:pt x="0" y="0"/>
                  </a:moveTo>
                  <a:lnTo>
                    <a:pt x="0" y="368"/>
                  </a:lnTo>
                </a:path>
              </a:pathLst>
            </a:custGeom>
            <a:noFill/>
            <a:ln w="38100" cmpd="sng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800" smtClean="0">
                <a:solidFill>
                  <a:srgbClr val="000000"/>
                </a:solidFill>
              </a:endParaRPr>
            </a:p>
          </p:txBody>
        </p:sp>
        <p:sp>
          <p:nvSpPr>
            <p:cNvPr id="4121" name="Line 5"/>
            <p:cNvSpPr>
              <a:spLocks noChangeShapeType="1"/>
            </p:cNvSpPr>
            <p:nvPr/>
          </p:nvSpPr>
          <p:spPr bwMode="auto">
            <a:xfrm>
              <a:off x="1728" y="1728"/>
              <a:ext cx="0" cy="384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800" smtClean="0">
                <a:solidFill>
                  <a:srgbClr val="000000"/>
                </a:solidFill>
              </a:endParaRPr>
            </a:p>
          </p:txBody>
        </p:sp>
        <p:sp>
          <p:nvSpPr>
            <p:cNvPr id="4122" name="Line 6"/>
            <p:cNvSpPr>
              <a:spLocks noChangeShapeType="1"/>
            </p:cNvSpPr>
            <p:nvPr/>
          </p:nvSpPr>
          <p:spPr bwMode="auto">
            <a:xfrm>
              <a:off x="1728" y="2304"/>
              <a:ext cx="0" cy="384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800" smtClean="0">
                <a:solidFill>
                  <a:srgbClr val="000000"/>
                </a:solidFill>
              </a:endParaRPr>
            </a:p>
          </p:txBody>
        </p:sp>
        <p:sp>
          <p:nvSpPr>
            <p:cNvPr id="4123" name="Line 7"/>
            <p:cNvSpPr>
              <a:spLocks noChangeShapeType="1"/>
            </p:cNvSpPr>
            <p:nvPr/>
          </p:nvSpPr>
          <p:spPr bwMode="auto">
            <a:xfrm flipH="1">
              <a:off x="3696" y="3120"/>
              <a:ext cx="336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800" smtClean="0">
                <a:solidFill>
                  <a:srgbClr val="000000"/>
                </a:solidFill>
              </a:endParaRPr>
            </a:p>
          </p:txBody>
        </p:sp>
        <p:sp>
          <p:nvSpPr>
            <p:cNvPr id="4124" name="Line 8"/>
            <p:cNvSpPr>
              <a:spLocks noChangeShapeType="1"/>
            </p:cNvSpPr>
            <p:nvPr/>
          </p:nvSpPr>
          <p:spPr bwMode="auto">
            <a:xfrm flipH="1">
              <a:off x="2928" y="3120"/>
              <a:ext cx="432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800" smtClean="0">
                <a:solidFill>
                  <a:srgbClr val="000000"/>
                </a:solidFill>
              </a:endParaRPr>
            </a:p>
          </p:txBody>
        </p:sp>
        <p:sp>
          <p:nvSpPr>
            <p:cNvPr id="4125" name="Line 9"/>
            <p:cNvSpPr>
              <a:spLocks noChangeShapeType="1"/>
            </p:cNvSpPr>
            <p:nvPr/>
          </p:nvSpPr>
          <p:spPr bwMode="auto">
            <a:xfrm flipH="1">
              <a:off x="2064" y="3120"/>
              <a:ext cx="624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800" smtClean="0">
                <a:solidFill>
                  <a:srgbClr val="000000"/>
                </a:solidFill>
              </a:endParaRPr>
            </a:p>
          </p:txBody>
        </p:sp>
        <p:sp>
          <p:nvSpPr>
            <p:cNvPr id="4126" name="Line 10"/>
            <p:cNvSpPr>
              <a:spLocks noChangeShapeType="1"/>
            </p:cNvSpPr>
            <p:nvPr/>
          </p:nvSpPr>
          <p:spPr bwMode="auto">
            <a:xfrm flipH="1">
              <a:off x="1728" y="3120"/>
              <a:ext cx="144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800" smtClean="0">
                <a:solidFill>
                  <a:srgbClr val="000000"/>
                </a:solidFill>
              </a:endParaRPr>
            </a:p>
          </p:txBody>
        </p:sp>
        <p:sp>
          <p:nvSpPr>
            <p:cNvPr id="4127" name="Freeform 11"/>
            <p:cNvSpPr>
              <a:spLocks/>
            </p:cNvSpPr>
            <p:nvPr/>
          </p:nvSpPr>
          <p:spPr bwMode="auto">
            <a:xfrm>
              <a:off x="1728" y="2832"/>
              <a:ext cx="1" cy="292"/>
            </a:xfrm>
            <a:custGeom>
              <a:avLst/>
              <a:gdLst>
                <a:gd name="T0" fmla="*/ 0 w 1"/>
                <a:gd name="T1" fmla="*/ 0 h 292"/>
                <a:gd name="T2" fmla="*/ 0 w 1"/>
                <a:gd name="T3" fmla="*/ 292 h 292"/>
                <a:gd name="T4" fmla="*/ 0 60000 65536"/>
                <a:gd name="T5" fmla="*/ 0 60000 65536"/>
                <a:gd name="T6" fmla="*/ 0 w 1"/>
                <a:gd name="T7" fmla="*/ 0 h 292"/>
                <a:gd name="T8" fmla="*/ 1 w 1"/>
                <a:gd name="T9" fmla="*/ 292 h 29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92">
                  <a:moveTo>
                    <a:pt x="0" y="0"/>
                  </a:moveTo>
                  <a:lnTo>
                    <a:pt x="0" y="292"/>
                  </a:lnTo>
                </a:path>
              </a:pathLst>
            </a:custGeom>
            <a:noFill/>
            <a:ln w="38100" cmpd="sng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800" smtClean="0">
                <a:solidFill>
                  <a:srgbClr val="000000"/>
                </a:solidFill>
              </a:endParaRPr>
            </a:p>
          </p:txBody>
        </p:sp>
        <p:sp>
          <p:nvSpPr>
            <p:cNvPr id="4128" name="Line 12"/>
            <p:cNvSpPr>
              <a:spLocks noChangeShapeType="1"/>
            </p:cNvSpPr>
            <p:nvPr/>
          </p:nvSpPr>
          <p:spPr bwMode="auto">
            <a:xfrm flipH="1">
              <a:off x="1440" y="3120"/>
              <a:ext cx="288" cy="288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800" smtClean="0">
                <a:solidFill>
                  <a:srgbClr val="000000"/>
                </a:solidFill>
              </a:endParaRPr>
            </a:p>
          </p:txBody>
        </p:sp>
        <p:sp>
          <p:nvSpPr>
            <p:cNvPr id="4129" name="Line 13"/>
            <p:cNvSpPr>
              <a:spLocks noChangeShapeType="1"/>
            </p:cNvSpPr>
            <p:nvPr/>
          </p:nvSpPr>
          <p:spPr bwMode="auto">
            <a:xfrm flipV="1">
              <a:off x="1104" y="3504"/>
              <a:ext cx="240" cy="24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8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438150" y="1387475"/>
            <a:ext cx="5943600" cy="4770438"/>
            <a:chOff x="768" y="1008"/>
            <a:chExt cx="3744" cy="3005"/>
          </a:xfrm>
        </p:grpSpPr>
        <p:sp>
          <p:nvSpPr>
            <p:cNvPr id="4111" name="Text Box 15"/>
            <p:cNvSpPr txBox="1">
              <a:spLocks noChangeArrowheads="1"/>
            </p:cNvSpPr>
            <p:nvPr/>
          </p:nvSpPr>
          <p:spPr bwMode="auto">
            <a:xfrm>
              <a:off x="1392" y="1008"/>
              <a:ext cx="62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ru-RU" altLang="ru-RU" sz="4000" b="1" smtClean="0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4112" name="Text Box 16"/>
            <p:cNvSpPr txBox="1">
              <a:spLocks noChangeArrowheads="1"/>
            </p:cNvSpPr>
            <p:nvPr/>
          </p:nvSpPr>
          <p:spPr bwMode="auto">
            <a:xfrm>
              <a:off x="4176" y="1008"/>
              <a:ext cx="33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ru-RU" altLang="ru-RU" sz="4000" b="1" smtClean="0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4113" name="Text Box 17"/>
            <p:cNvSpPr txBox="1">
              <a:spLocks noChangeArrowheads="1"/>
            </p:cNvSpPr>
            <p:nvPr/>
          </p:nvSpPr>
          <p:spPr bwMode="auto">
            <a:xfrm>
              <a:off x="3408" y="1728"/>
              <a:ext cx="28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ru-RU" altLang="ru-RU" sz="4000" b="1" smtClean="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4114" name="Text Box 18"/>
            <p:cNvSpPr txBox="1">
              <a:spLocks noChangeArrowheads="1"/>
            </p:cNvSpPr>
            <p:nvPr/>
          </p:nvSpPr>
          <p:spPr bwMode="auto">
            <a:xfrm>
              <a:off x="768" y="1680"/>
              <a:ext cx="28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ru-RU" altLang="ru-RU" sz="4000" b="1" smtClean="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4115" name="Text Box 19"/>
            <p:cNvSpPr txBox="1">
              <a:spLocks noChangeArrowheads="1"/>
            </p:cNvSpPr>
            <p:nvPr/>
          </p:nvSpPr>
          <p:spPr bwMode="auto">
            <a:xfrm>
              <a:off x="1392" y="2784"/>
              <a:ext cx="28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ru-RU" altLang="ru-RU" sz="4000" b="1" smtClean="0">
                  <a:solidFill>
                    <a:srgbClr val="000000"/>
                  </a:solidFill>
                </a:rPr>
                <a:t>К</a:t>
              </a:r>
            </a:p>
          </p:txBody>
        </p:sp>
        <p:sp>
          <p:nvSpPr>
            <p:cNvPr id="4116" name="Text Box 20"/>
            <p:cNvSpPr txBox="1">
              <a:spLocks noChangeArrowheads="1"/>
            </p:cNvSpPr>
            <p:nvPr/>
          </p:nvSpPr>
          <p:spPr bwMode="auto">
            <a:xfrm>
              <a:off x="4080" y="2851"/>
              <a:ext cx="28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ru-RU" altLang="ru-RU" sz="4000" b="1" smtClean="0">
                  <a:solidFill>
                    <a:srgbClr val="000000"/>
                  </a:solidFill>
                </a:rPr>
                <a:t>F</a:t>
              </a:r>
            </a:p>
          </p:txBody>
        </p:sp>
        <p:sp>
          <p:nvSpPr>
            <p:cNvPr id="4117" name="Text Box 21"/>
            <p:cNvSpPr txBox="1">
              <a:spLocks noChangeArrowheads="1"/>
            </p:cNvSpPr>
            <p:nvPr/>
          </p:nvSpPr>
          <p:spPr bwMode="auto">
            <a:xfrm>
              <a:off x="3456" y="3571"/>
              <a:ext cx="38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ru-RU" altLang="ru-RU" sz="4000" b="1" smtClean="0">
                  <a:solidFill>
                    <a:srgbClr val="000000"/>
                  </a:solidFill>
                </a:rPr>
                <a:t>М</a:t>
              </a:r>
            </a:p>
          </p:txBody>
        </p:sp>
        <p:sp>
          <p:nvSpPr>
            <p:cNvPr id="4118" name="Text Box 22"/>
            <p:cNvSpPr txBox="1">
              <a:spLocks noChangeArrowheads="1"/>
            </p:cNvSpPr>
            <p:nvPr/>
          </p:nvSpPr>
          <p:spPr bwMode="auto">
            <a:xfrm>
              <a:off x="768" y="3552"/>
              <a:ext cx="28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ru-RU" altLang="ru-RU" sz="4000" b="1" smtClean="0">
                  <a:solidFill>
                    <a:srgbClr val="000000"/>
                  </a:solidFill>
                </a:rPr>
                <a:t>H</a:t>
              </a:r>
            </a:p>
          </p:txBody>
        </p:sp>
      </p:grpSp>
      <p:sp>
        <p:nvSpPr>
          <p:cNvPr id="42007" name="WordArt 23"/>
          <p:cNvSpPr>
            <a:spLocks noChangeArrowheads="1" noChangeShapeType="1" noTextEdit="1"/>
          </p:cNvSpPr>
          <p:nvPr/>
        </p:nvSpPr>
        <p:spPr bwMode="auto">
          <a:xfrm>
            <a:off x="2555875" y="333375"/>
            <a:ext cx="41148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kern="10" smtClean="0">
                <a:solidFill>
                  <a:srgbClr val="FF0000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cs typeface="Times New Roman"/>
              </a:rPr>
              <a:t>вершины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895350" y="1768475"/>
            <a:ext cx="4800600" cy="4191000"/>
            <a:chOff x="1056" y="1152"/>
            <a:chExt cx="3024" cy="2640"/>
          </a:xfrm>
        </p:grpSpPr>
        <p:sp>
          <p:nvSpPr>
            <p:cNvPr id="4103" name="AutoShape 25"/>
            <p:cNvSpPr>
              <a:spLocks noChangeArrowheads="1"/>
            </p:cNvSpPr>
            <p:nvPr/>
          </p:nvSpPr>
          <p:spPr bwMode="auto">
            <a:xfrm>
              <a:off x="1056" y="3696"/>
              <a:ext cx="96" cy="96"/>
            </a:xfrm>
            <a:prstGeom prst="flowChartConnector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104" name="AutoShape 26"/>
            <p:cNvSpPr>
              <a:spLocks noChangeArrowheads="1"/>
            </p:cNvSpPr>
            <p:nvPr/>
          </p:nvSpPr>
          <p:spPr bwMode="auto">
            <a:xfrm>
              <a:off x="1680" y="3072"/>
              <a:ext cx="96" cy="96"/>
            </a:xfrm>
            <a:prstGeom prst="flowChartConnector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105" name="AutoShape 27"/>
            <p:cNvSpPr>
              <a:spLocks noChangeArrowheads="1"/>
            </p:cNvSpPr>
            <p:nvPr/>
          </p:nvSpPr>
          <p:spPr bwMode="auto">
            <a:xfrm>
              <a:off x="1680" y="1152"/>
              <a:ext cx="96" cy="96"/>
            </a:xfrm>
            <a:prstGeom prst="flowChartConnector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106" name="AutoShape 28"/>
            <p:cNvSpPr>
              <a:spLocks noChangeArrowheads="1"/>
            </p:cNvSpPr>
            <p:nvPr/>
          </p:nvSpPr>
          <p:spPr bwMode="auto">
            <a:xfrm>
              <a:off x="1056" y="1776"/>
              <a:ext cx="96" cy="96"/>
            </a:xfrm>
            <a:prstGeom prst="flowChartConnector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107" name="AutoShape 29"/>
            <p:cNvSpPr>
              <a:spLocks noChangeArrowheads="1"/>
            </p:cNvSpPr>
            <p:nvPr/>
          </p:nvSpPr>
          <p:spPr bwMode="auto">
            <a:xfrm>
              <a:off x="3984" y="1152"/>
              <a:ext cx="96" cy="96"/>
            </a:xfrm>
            <a:prstGeom prst="flowChartConnector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108" name="AutoShape 30"/>
            <p:cNvSpPr>
              <a:spLocks noChangeArrowheads="1"/>
            </p:cNvSpPr>
            <p:nvPr/>
          </p:nvSpPr>
          <p:spPr bwMode="auto">
            <a:xfrm>
              <a:off x="3360" y="1776"/>
              <a:ext cx="96" cy="96"/>
            </a:xfrm>
            <a:prstGeom prst="flowChartConnector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109" name="AutoShape 31"/>
            <p:cNvSpPr>
              <a:spLocks noChangeArrowheads="1"/>
            </p:cNvSpPr>
            <p:nvPr/>
          </p:nvSpPr>
          <p:spPr bwMode="auto">
            <a:xfrm>
              <a:off x="3984" y="3072"/>
              <a:ext cx="96" cy="96"/>
            </a:xfrm>
            <a:prstGeom prst="flowChartConnector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110" name="AutoShape 32"/>
            <p:cNvSpPr>
              <a:spLocks noChangeArrowheads="1"/>
            </p:cNvSpPr>
            <p:nvPr/>
          </p:nvSpPr>
          <p:spPr bwMode="auto">
            <a:xfrm>
              <a:off x="3360" y="3696"/>
              <a:ext cx="96" cy="96"/>
            </a:xfrm>
            <a:prstGeom prst="flowChartConnector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59987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500"/>
                                        <p:tgtEl>
                                          <p:spTgt spid="42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87" name="Text Box 19"/>
          <p:cNvSpPr txBox="1">
            <a:spLocks noChangeArrowheads="1"/>
          </p:cNvSpPr>
          <p:nvPr/>
        </p:nvSpPr>
        <p:spPr bwMode="auto">
          <a:xfrm>
            <a:off x="454968" y="188640"/>
            <a:ext cx="8308032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300" dirty="0">
                <a:solidFill>
                  <a:srgbClr val="000000"/>
                </a:solidFill>
              </a:rPr>
              <a:t>     Тело, ограниченное конической поверхностью и кругом </a:t>
            </a:r>
            <a:r>
              <a:rPr lang="ru-RU" sz="2300" dirty="0" smtClean="0">
                <a:solidFill>
                  <a:srgbClr val="000000"/>
                </a:solidFill>
              </a:rPr>
              <a:t> </a:t>
            </a:r>
            <a:r>
              <a:rPr lang="ru-RU" sz="2300" dirty="0">
                <a:solidFill>
                  <a:srgbClr val="000000"/>
                </a:solidFill>
              </a:rPr>
              <a:t>называется конусом.</a:t>
            </a:r>
            <a:r>
              <a:rPr lang="en-US" sz="2300" dirty="0">
                <a:solidFill>
                  <a:srgbClr val="000000"/>
                </a:solidFill>
              </a:rPr>
              <a:t> </a:t>
            </a:r>
            <a:endParaRPr lang="ru-RU" sz="2300" b="1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45" y="2069255"/>
            <a:ext cx="8338056" cy="412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43048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99" name="Freeform 3"/>
          <p:cNvSpPr>
            <a:spLocks/>
          </p:cNvSpPr>
          <p:nvPr/>
        </p:nvSpPr>
        <p:spPr bwMode="auto">
          <a:xfrm>
            <a:off x="1333500" y="1981200"/>
            <a:ext cx="1562100" cy="3073400"/>
          </a:xfrm>
          <a:custGeom>
            <a:avLst/>
            <a:gdLst>
              <a:gd name="T0" fmla="*/ 968 w 984"/>
              <a:gd name="T1" fmla="*/ 1704 h 1936"/>
              <a:gd name="T2" fmla="*/ 984 w 984"/>
              <a:gd name="T3" fmla="*/ 0 h 1936"/>
              <a:gd name="T4" fmla="*/ 984 w 984"/>
              <a:gd name="T5" fmla="*/ 0 h 1936"/>
              <a:gd name="T6" fmla="*/ 0 w 984"/>
              <a:gd name="T7" fmla="*/ 1936 h 1936"/>
              <a:gd name="T8" fmla="*/ 968 w 984"/>
              <a:gd name="T9" fmla="*/ 1704 h 19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4" h="1936">
                <a:moveTo>
                  <a:pt x="968" y="1704"/>
                </a:moveTo>
                <a:lnTo>
                  <a:pt x="984" y="0"/>
                </a:lnTo>
                <a:lnTo>
                  <a:pt x="984" y="0"/>
                </a:lnTo>
                <a:lnTo>
                  <a:pt x="0" y="1936"/>
                </a:lnTo>
                <a:lnTo>
                  <a:pt x="968" y="1704"/>
                </a:lnTo>
                <a:close/>
              </a:path>
            </a:pathLst>
          </a:custGeom>
          <a:gradFill rotWithShape="0">
            <a:gsLst>
              <a:gs pos="0">
                <a:srgbClr val="66FFFF"/>
              </a:gs>
              <a:gs pos="100000">
                <a:srgbClr val="00C5C0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8900" name="Freeform 4"/>
          <p:cNvSpPr>
            <a:spLocks/>
          </p:cNvSpPr>
          <p:nvPr/>
        </p:nvSpPr>
        <p:spPr bwMode="auto">
          <a:xfrm>
            <a:off x="1333500" y="4686300"/>
            <a:ext cx="1536700" cy="368300"/>
          </a:xfrm>
          <a:custGeom>
            <a:avLst/>
            <a:gdLst>
              <a:gd name="T0" fmla="*/ 0 w 968"/>
              <a:gd name="T1" fmla="*/ 232 h 232"/>
              <a:gd name="T2" fmla="*/ 968 w 968"/>
              <a:gd name="T3" fmla="*/ 0 h 23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68" h="232">
                <a:moveTo>
                  <a:pt x="0" y="232"/>
                </a:moveTo>
                <a:lnTo>
                  <a:pt x="96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dash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8901" name="Freeform 5"/>
          <p:cNvSpPr>
            <a:spLocks/>
          </p:cNvSpPr>
          <p:nvPr/>
        </p:nvSpPr>
        <p:spPr bwMode="auto">
          <a:xfrm>
            <a:off x="1320800" y="1981200"/>
            <a:ext cx="1574800" cy="3086100"/>
          </a:xfrm>
          <a:custGeom>
            <a:avLst/>
            <a:gdLst>
              <a:gd name="T0" fmla="*/ 0 w 992"/>
              <a:gd name="T1" fmla="*/ 1944 h 1944"/>
              <a:gd name="T2" fmla="*/ 992 w 992"/>
              <a:gd name="T3" fmla="*/ 0 h 1944"/>
              <a:gd name="T4" fmla="*/ 992 w 992"/>
              <a:gd name="T5" fmla="*/ 8 h 1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92" h="1944">
                <a:moveTo>
                  <a:pt x="0" y="1944"/>
                </a:moveTo>
                <a:lnTo>
                  <a:pt x="992" y="0"/>
                </a:lnTo>
                <a:lnTo>
                  <a:pt x="992" y="8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8911" name="Text Box 15"/>
          <p:cNvSpPr txBox="1">
            <a:spLocks noChangeArrowheads="1"/>
          </p:cNvSpPr>
          <p:nvPr/>
        </p:nvSpPr>
        <p:spPr bwMode="auto">
          <a:xfrm>
            <a:off x="977900" y="495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</a:t>
            </a:r>
          </a:p>
        </p:txBody>
      </p:sp>
      <p:sp>
        <p:nvSpPr>
          <p:cNvPr id="848912" name="Text Box 16"/>
          <p:cNvSpPr txBox="1">
            <a:spLocks noChangeArrowheads="1"/>
          </p:cNvSpPr>
          <p:nvPr/>
        </p:nvSpPr>
        <p:spPr bwMode="auto">
          <a:xfrm>
            <a:off x="2882900" y="44958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</a:t>
            </a:r>
          </a:p>
        </p:txBody>
      </p:sp>
      <p:sp>
        <p:nvSpPr>
          <p:cNvPr id="848913" name="Freeform 17"/>
          <p:cNvSpPr>
            <a:spLocks/>
          </p:cNvSpPr>
          <p:nvPr/>
        </p:nvSpPr>
        <p:spPr bwMode="auto">
          <a:xfrm>
            <a:off x="2881313" y="1981200"/>
            <a:ext cx="14287" cy="2717800"/>
          </a:xfrm>
          <a:custGeom>
            <a:avLst/>
            <a:gdLst>
              <a:gd name="T0" fmla="*/ 7 w 7"/>
              <a:gd name="T1" fmla="*/ 0 h 1456"/>
              <a:gd name="T2" fmla="*/ 0 w 7"/>
              <a:gd name="T3" fmla="*/ 1456 h 145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" h="1456">
                <a:moveTo>
                  <a:pt x="7" y="0"/>
                </a:moveTo>
                <a:lnTo>
                  <a:pt x="0" y="1456"/>
                </a:lnTo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8915" name="Arc 19"/>
          <p:cNvSpPr>
            <a:spLocks/>
          </p:cNvSpPr>
          <p:nvPr/>
        </p:nvSpPr>
        <p:spPr bwMode="auto">
          <a:xfrm rot="5400000">
            <a:off x="2463007" y="2974181"/>
            <a:ext cx="939800" cy="3859213"/>
          </a:xfrm>
          <a:custGeom>
            <a:avLst/>
            <a:gdLst>
              <a:gd name="G0" fmla="+- 6756 0 0"/>
              <a:gd name="G1" fmla="+- 21600 0 0"/>
              <a:gd name="G2" fmla="+- 21600 0 0"/>
              <a:gd name="T0" fmla="*/ 0 w 28356"/>
              <a:gd name="T1" fmla="*/ 1084 h 43200"/>
              <a:gd name="T2" fmla="*/ 1744 w 28356"/>
              <a:gd name="T3" fmla="*/ 42611 h 43200"/>
              <a:gd name="T4" fmla="*/ 6756 w 28356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356" h="43200" fill="none" extrusionOk="0">
                <a:moveTo>
                  <a:pt x="-1" y="1083"/>
                </a:moveTo>
                <a:cubicBezTo>
                  <a:pt x="2180" y="365"/>
                  <a:pt x="4460" y="-1"/>
                  <a:pt x="6756" y="0"/>
                </a:cubicBezTo>
                <a:cubicBezTo>
                  <a:pt x="18685" y="0"/>
                  <a:pt x="28356" y="9670"/>
                  <a:pt x="28356" y="21600"/>
                </a:cubicBezTo>
                <a:cubicBezTo>
                  <a:pt x="28356" y="33529"/>
                  <a:pt x="18685" y="43200"/>
                  <a:pt x="6756" y="43200"/>
                </a:cubicBezTo>
                <a:cubicBezTo>
                  <a:pt x="5068" y="43200"/>
                  <a:pt x="3385" y="43002"/>
                  <a:pt x="1744" y="42610"/>
                </a:cubicBezTo>
              </a:path>
              <a:path w="28356" h="43200" stroke="0" extrusionOk="0">
                <a:moveTo>
                  <a:pt x="-1" y="1083"/>
                </a:moveTo>
                <a:cubicBezTo>
                  <a:pt x="2180" y="365"/>
                  <a:pt x="4460" y="-1"/>
                  <a:pt x="6756" y="0"/>
                </a:cubicBezTo>
                <a:cubicBezTo>
                  <a:pt x="18685" y="0"/>
                  <a:pt x="28356" y="9670"/>
                  <a:pt x="28356" y="21600"/>
                </a:cubicBezTo>
                <a:cubicBezTo>
                  <a:pt x="28356" y="33529"/>
                  <a:pt x="18685" y="43200"/>
                  <a:pt x="6756" y="43200"/>
                </a:cubicBezTo>
                <a:cubicBezTo>
                  <a:pt x="5068" y="43200"/>
                  <a:pt x="3385" y="43002"/>
                  <a:pt x="1744" y="42610"/>
                </a:cubicBezTo>
                <a:lnTo>
                  <a:pt x="6756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8916" name="Arc 20"/>
          <p:cNvSpPr>
            <a:spLocks/>
          </p:cNvSpPr>
          <p:nvPr/>
        </p:nvSpPr>
        <p:spPr bwMode="auto">
          <a:xfrm rot="16200000" flipV="1">
            <a:off x="2568575" y="2363788"/>
            <a:ext cx="719138" cy="3859212"/>
          </a:xfrm>
          <a:custGeom>
            <a:avLst/>
            <a:gdLst>
              <a:gd name="G0" fmla="+- 96 0 0"/>
              <a:gd name="G1" fmla="+- 21600 0 0"/>
              <a:gd name="G2" fmla="+- 21600 0 0"/>
              <a:gd name="T0" fmla="*/ 96 w 21696"/>
              <a:gd name="T1" fmla="*/ 0 h 43200"/>
              <a:gd name="T2" fmla="*/ 0 w 21696"/>
              <a:gd name="T3" fmla="*/ 43200 h 43200"/>
              <a:gd name="T4" fmla="*/ 96 w 21696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96" h="43200" fill="none" extrusionOk="0">
                <a:moveTo>
                  <a:pt x="95" y="0"/>
                </a:moveTo>
                <a:cubicBezTo>
                  <a:pt x="12025" y="0"/>
                  <a:pt x="21696" y="9670"/>
                  <a:pt x="21696" y="21600"/>
                </a:cubicBezTo>
                <a:cubicBezTo>
                  <a:pt x="21696" y="33529"/>
                  <a:pt x="12025" y="43200"/>
                  <a:pt x="96" y="43200"/>
                </a:cubicBezTo>
                <a:cubicBezTo>
                  <a:pt x="64" y="43200"/>
                  <a:pt x="32" y="43199"/>
                  <a:pt x="0" y="43199"/>
                </a:cubicBezTo>
              </a:path>
              <a:path w="21696" h="43200" stroke="0" extrusionOk="0">
                <a:moveTo>
                  <a:pt x="95" y="0"/>
                </a:moveTo>
                <a:cubicBezTo>
                  <a:pt x="12025" y="0"/>
                  <a:pt x="21696" y="9670"/>
                  <a:pt x="21696" y="21600"/>
                </a:cubicBezTo>
                <a:cubicBezTo>
                  <a:pt x="21696" y="33529"/>
                  <a:pt x="12025" y="43200"/>
                  <a:pt x="96" y="43200"/>
                </a:cubicBezTo>
                <a:cubicBezTo>
                  <a:pt x="64" y="43200"/>
                  <a:pt x="32" y="43199"/>
                  <a:pt x="0" y="43199"/>
                </a:cubicBezTo>
                <a:lnTo>
                  <a:pt x="96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8919" name="Text Box 23"/>
          <p:cNvSpPr txBox="1">
            <a:spLocks noChangeArrowheads="1"/>
          </p:cNvSpPr>
          <p:nvPr/>
        </p:nvSpPr>
        <p:spPr bwMode="auto">
          <a:xfrm>
            <a:off x="152400" y="304800"/>
            <a:ext cx="9067800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300">
                <a:solidFill>
                  <a:srgbClr val="000000"/>
                </a:solidFill>
              </a:rPr>
              <a:t>     Конус может быть получен путем вращения прямоугольного треугольника вокруг одного из его катетов.</a:t>
            </a:r>
            <a:r>
              <a:rPr lang="en-US" sz="2300">
                <a:solidFill>
                  <a:srgbClr val="000000"/>
                </a:solidFill>
              </a:rPr>
              <a:t> </a:t>
            </a:r>
            <a:endParaRPr lang="ru-RU" sz="2300" b="1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48920" name="Freeform 24"/>
          <p:cNvSpPr>
            <a:spLocks/>
          </p:cNvSpPr>
          <p:nvPr/>
        </p:nvSpPr>
        <p:spPr bwMode="auto">
          <a:xfrm>
            <a:off x="1663700" y="1974850"/>
            <a:ext cx="1222375" cy="3232150"/>
          </a:xfrm>
          <a:custGeom>
            <a:avLst/>
            <a:gdLst>
              <a:gd name="T0" fmla="*/ 0 w 770"/>
              <a:gd name="T1" fmla="*/ 2020 h 2036"/>
              <a:gd name="T2" fmla="*/ 770 w 770"/>
              <a:gd name="T3" fmla="*/ 0 h 2036"/>
              <a:gd name="T4" fmla="*/ 768 w 770"/>
              <a:gd name="T5" fmla="*/ 4 h 2036"/>
              <a:gd name="T6" fmla="*/ 752 w 770"/>
              <a:gd name="T7" fmla="*/ 1708 h 2036"/>
              <a:gd name="T8" fmla="*/ 16 w 770"/>
              <a:gd name="T9" fmla="*/ 2036 h 2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0" h="2036">
                <a:moveTo>
                  <a:pt x="0" y="2020"/>
                </a:moveTo>
                <a:lnTo>
                  <a:pt x="770" y="0"/>
                </a:lnTo>
                <a:lnTo>
                  <a:pt x="768" y="4"/>
                </a:lnTo>
                <a:lnTo>
                  <a:pt x="752" y="1708"/>
                </a:lnTo>
                <a:lnTo>
                  <a:pt x="16" y="2036"/>
                </a:lnTo>
              </a:path>
            </a:pathLst>
          </a:custGeom>
          <a:gradFill rotWithShape="1">
            <a:gsLst>
              <a:gs pos="0">
                <a:schemeClr val="bg1">
                  <a:alpha val="74001"/>
                </a:schemeClr>
              </a:gs>
              <a:gs pos="100000">
                <a:srgbClr val="0033CC">
                  <a:alpha val="73000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8921" name="Freeform 25"/>
          <p:cNvSpPr>
            <a:spLocks/>
          </p:cNvSpPr>
          <p:nvPr/>
        </p:nvSpPr>
        <p:spPr bwMode="auto">
          <a:xfrm>
            <a:off x="2057400" y="1981200"/>
            <a:ext cx="850900" cy="3340100"/>
          </a:xfrm>
          <a:custGeom>
            <a:avLst/>
            <a:gdLst>
              <a:gd name="T0" fmla="*/ 0 w 536"/>
              <a:gd name="T1" fmla="*/ 2104 h 2104"/>
              <a:gd name="T2" fmla="*/ 526 w 536"/>
              <a:gd name="T3" fmla="*/ 0 h 2104"/>
              <a:gd name="T4" fmla="*/ 536 w 536"/>
              <a:gd name="T5" fmla="*/ 0 h 2104"/>
              <a:gd name="T6" fmla="*/ 528 w 536"/>
              <a:gd name="T7" fmla="*/ 1704 h 2104"/>
              <a:gd name="T8" fmla="*/ 8 w 536"/>
              <a:gd name="T9" fmla="*/ 2104 h 2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6" h="2104">
                <a:moveTo>
                  <a:pt x="0" y="2104"/>
                </a:moveTo>
                <a:lnTo>
                  <a:pt x="526" y="0"/>
                </a:lnTo>
                <a:lnTo>
                  <a:pt x="536" y="0"/>
                </a:lnTo>
                <a:lnTo>
                  <a:pt x="528" y="1704"/>
                </a:lnTo>
                <a:lnTo>
                  <a:pt x="8" y="2104"/>
                </a:lnTo>
              </a:path>
            </a:pathLst>
          </a:custGeom>
          <a:gradFill rotWithShape="1">
            <a:gsLst>
              <a:gs pos="0">
                <a:schemeClr val="bg1">
                  <a:alpha val="74001"/>
                </a:schemeClr>
              </a:gs>
              <a:gs pos="100000">
                <a:srgbClr val="0033CC">
                  <a:alpha val="73000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8922" name="Freeform 26"/>
          <p:cNvSpPr>
            <a:spLocks/>
          </p:cNvSpPr>
          <p:nvPr/>
        </p:nvSpPr>
        <p:spPr bwMode="auto">
          <a:xfrm>
            <a:off x="2527300" y="1993900"/>
            <a:ext cx="393700" cy="3378200"/>
          </a:xfrm>
          <a:custGeom>
            <a:avLst/>
            <a:gdLst>
              <a:gd name="T0" fmla="*/ 8 w 248"/>
              <a:gd name="T1" fmla="*/ 2104 h 2128"/>
              <a:gd name="T2" fmla="*/ 232 w 248"/>
              <a:gd name="T3" fmla="*/ 0 h 2128"/>
              <a:gd name="T4" fmla="*/ 208 w 248"/>
              <a:gd name="T5" fmla="*/ 8 h 2128"/>
              <a:gd name="T6" fmla="*/ 248 w 248"/>
              <a:gd name="T7" fmla="*/ 1720 h 2128"/>
              <a:gd name="T8" fmla="*/ 0 w 248"/>
              <a:gd name="T9" fmla="*/ 2128 h 2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8" h="2128">
                <a:moveTo>
                  <a:pt x="8" y="2104"/>
                </a:moveTo>
                <a:lnTo>
                  <a:pt x="232" y="0"/>
                </a:lnTo>
                <a:lnTo>
                  <a:pt x="208" y="8"/>
                </a:lnTo>
                <a:lnTo>
                  <a:pt x="248" y="1720"/>
                </a:lnTo>
                <a:lnTo>
                  <a:pt x="0" y="2128"/>
                </a:lnTo>
              </a:path>
            </a:pathLst>
          </a:custGeom>
          <a:gradFill rotWithShape="1">
            <a:gsLst>
              <a:gs pos="0">
                <a:schemeClr val="bg1">
                  <a:alpha val="74001"/>
                </a:schemeClr>
              </a:gs>
              <a:gs pos="100000">
                <a:srgbClr val="0033CC">
                  <a:alpha val="73000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8923" name="Freeform 27"/>
          <p:cNvSpPr>
            <a:spLocks/>
          </p:cNvSpPr>
          <p:nvPr/>
        </p:nvSpPr>
        <p:spPr bwMode="auto">
          <a:xfrm>
            <a:off x="2857500" y="1955800"/>
            <a:ext cx="190500" cy="3429000"/>
          </a:xfrm>
          <a:custGeom>
            <a:avLst/>
            <a:gdLst>
              <a:gd name="T0" fmla="*/ 120 w 120"/>
              <a:gd name="T1" fmla="*/ 2160 h 2160"/>
              <a:gd name="T2" fmla="*/ 24 w 120"/>
              <a:gd name="T3" fmla="*/ 0 h 2160"/>
              <a:gd name="T4" fmla="*/ 32 w 120"/>
              <a:gd name="T5" fmla="*/ 8 h 2160"/>
              <a:gd name="T6" fmla="*/ 0 w 120"/>
              <a:gd name="T7" fmla="*/ 1736 h 2160"/>
              <a:gd name="T8" fmla="*/ 120 w 120"/>
              <a:gd name="T9" fmla="*/ 2144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" h="2160">
                <a:moveTo>
                  <a:pt x="120" y="2160"/>
                </a:moveTo>
                <a:lnTo>
                  <a:pt x="24" y="0"/>
                </a:lnTo>
                <a:lnTo>
                  <a:pt x="32" y="8"/>
                </a:lnTo>
                <a:lnTo>
                  <a:pt x="0" y="1736"/>
                </a:lnTo>
                <a:lnTo>
                  <a:pt x="120" y="2144"/>
                </a:lnTo>
              </a:path>
            </a:pathLst>
          </a:custGeom>
          <a:gradFill rotWithShape="1">
            <a:gsLst>
              <a:gs pos="0">
                <a:schemeClr val="bg1">
                  <a:alpha val="74001"/>
                </a:schemeClr>
              </a:gs>
              <a:gs pos="100000">
                <a:srgbClr val="0033CC">
                  <a:alpha val="73000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8924" name="Freeform 28"/>
          <p:cNvSpPr>
            <a:spLocks/>
          </p:cNvSpPr>
          <p:nvPr/>
        </p:nvSpPr>
        <p:spPr bwMode="auto">
          <a:xfrm>
            <a:off x="2882900" y="1930400"/>
            <a:ext cx="571500" cy="3479800"/>
          </a:xfrm>
          <a:custGeom>
            <a:avLst/>
            <a:gdLst>
              <a:gd name="T0" fmla="*/ 360 w 360"/>
              <a:gd name="T1" fmla="*/ 2192 h 2192"/>
              <a:gd name="T2" fmla="*/ 8 w 360"/>
              <a:gd name="T3" fmla="*/ 0 h 2192"/>
              <a:gd name="T4" fmla="*/ 8 w 360"/>
              <a:gd name="T5" fmla="*/ 24 h 2192"/>
              <a:gd name="T6" fmla="*/ 0 w 360"/>
              <a:gd name="T7" fmla="*/ 1736 h 2192"/>
              <a:gd name="T8" fmla="*/ 360 w 360"/>
              <a:gd name="T9" fmla="*/ 2176 h 2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0" h="2192">
                <a:moveTo>
                  <a:pt x="360" y="2192"/>
                </a:moveTo>
                <a:lnTo>
                  <a:pt x="8" y="0"/>
                </a:lnTo>
                <a:lnTo>
                  <a:pt x="8" y="24"/>
                </a:lnTo>
                <a:lnTo>
                  <a:pt x="0" y="1736"/>
                </a:lnTo>
                <a:lnTo>
                  <a:pt x="360" y="2176"/>
                </a:lnTo>
              </a:path>
            </a:pathLst>
          </a:custGeom>
          <a:gradFill rotWithShape="1">
            <a:gsLst>
              <a:gs pos="0">
                <a:schemeClr val="bg1">
                  <a:alpha val="74001"/>
                </a:schemeClr>
              </a:gs>
              <a:gs pos="100000">
                <a:srgbClr val="0033CC">
                  <a:alpha val="73000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8925" name="Freeform 29"/>
          <p:cNvSpPr>
            <a:spLocks/>
          </p:cNvSpPr>
          <p:nvPr/>
        </p:nvSpPr>
        <p:spPr bwMode="auto">
          <a:xfrm>
            <a:off x="2882900" y="1981200"/>
            <a:ext cx="952500" cy="3352800"/>
          </a:xfrm>
          <a:custGeom>
            <a:avLst/>
            <a:gdLst>
              <a:gd name="T0" fmla="*/ 600 w 600"/>
              <a:gd name="T1" fmla="*/ 2112 h 2112"/>
              <a:gd name="T2" fmla="*/ 10 w 600"/>
              <a:gd name="T3" fmla="*/ 0 h 2112"/>
              <a:gd name="T4" fmla="*/ 0 w 600"/>
              <a:gd name="T5" fmla="*/ 0 h 2112"/>
              <a:gd name="T6" fmla="*/ 8 w 600"/>
              <a:gd name="T7" fmla="*/ 1728 h 2112"/>
              <a:gd name="T8" fmla="*/ 600 w 600"/>
              <a:gd name="T9" fmla="*/ 2096 h 2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0" h="2112">
                <a:moveTo>
                  <a:pt x="600" y="2112"/>
                </a:moveTo>
                <a:lnTo>
                  <a:pt x="10" y="0"/>
                </a:lnTo>
                <a:lnTo>
                  <a:pt x="0" y="0"/>
                </a:lnTo>
                <a:lnTo>
                  <a:pt x="8" y="1728"/>
                </a:lnTo>
                <a:lnTo>
                  <a:pt x="600" y="2096"/>
                </a:lnTo>
              </a:path>
            </a:pathLst>
          </a:custGeom>
          <a:gradFill rotWithShape="1">
            <a:gsLst>
              <a:gs pos="0">
                <a:schemeClr val="bg1">
                  <a:alpha val="74001"/>
                </a:schemeClr>
              </a:gs>
              <a:gs pos="100000">
                <a:srgbClr val="0033CC">
                  <a:alpha val="73000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8926" name="Freeform 30"/>
          <p:cNvSpPr>
            <a:spLocks/>
          </p:cNvSpPr>
          <p:nvPr/>
        </p:nvSpPr>
        <p:spPr bwMode="auto">
          <a:xfrm>
            <a:off x="2882900" y="1987550"/>
            <a:ext cx="1333500" cy="3206750"/>
          </a:xfrm>
          <a:custGeom>
            <a:avLst/>
            <a:gdLst>
              <a:gd name="T0" fmla="*/ 840 w 840"/>
              <a:gd name="T1" fmla="*/ 2012 h 2020"/>
              <a:gd name="T2" fmla="*/ 8 w 840"/>
              <a:gd name="T3" fmla="*/ 0 h 2020"/>
              <a:gd name="T4" fmla="*/ 8 w 840"/>
              <a:gd name="T5" fmla="*/ 4 h 2020"/>
              <a:gd name="T6" fmla="*/ 0 w 840"/>
              <a:gd name="T7" fmla="*/ 1724 h 2020"/>
              <a:gd name="T8" fmla="*/ 832 w 840"/>
              <a:gd name="T9" fmla="*/ 2020 h 2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0" h="2020">
                <a:moveTo>
                  <a:pt x="840" y="2012"/>
                </a:moveTo>
                <a:lnTo>
                  <a:pt x="8" y="0"/>
                </a:lnTo>
                <a:lnTo>
                  <a:pt x="8" y="4"/>
                </a:lnTo>
                <a:lnTo>
                  <a:pt x="0" y="1724"/>
                </a:lnTo>
                <a:lnTo>
                  <a:pt x="832" y="2020"/>
                </a:lnTo>
              </a:path>
            </a:pathLst>
          </a:custGeom>
          <a:gradFill rotWithShape="1">
            <a:gsLst>
              <a:gs pos="0">
                <a:schemeClr val="bg1">
                  <a:alpha val="74001"/>
                </a:schemeClr>
              </a:gs>
              <a:gs pos="100000">
                <a:srgbClr val="0033CC">
                  <a:alpha val="73000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8927" name="Freeform 31"/>
          <p:cNvSpPr>
            <a:spLocks/>
          </p:cNvSpPr>
          <p:nvPr/>
        </p:nvSpPr>
        <p:spPr bwMode="auto">
          <a:xfrm>
            <a:off x="2870200" y="1971675"/>
            <a:ext cx="1727200" cy="3070225"/>
          </a:xfrm>
          <a:custGeom>
            <a:avLst/>
            <a:gdLst>
              <a:gd name="T0" fmla="*/ 1088 w 1088"/>
              <a:gd name="T1" fmla="*/ 1926 h 1934"/>
              <a:gd name="T2" fmla="*/ 8 w 1088"/>
              <a:gd name="T3" fmla="*/ 0 h 1934"/>
              <a:gd name="T4" fmla="*/ 0 w 1088"/>
              <a:gd name="T5" fmla="*/ 14 h 1934"/>
              <a:gd name="T6" fmla="*/ 8 w 1088"/>
              <a:gd name="T7" fmla="*/ 1718 h 1934"/>
              <a:gd name="T8" fmla="*/ 1080 w 1088"/>
              <a:gd name="T9" fmla="*/ 1934 h 1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8" h="1934">
                <a:moveTo>
                  <a:pt x="1088" y="1926"/>
                </a:moveTo>
                <a:lnTo>
                  <a:pt x="8" y="0"/>
                </a:lnTo>
                <a:lnTo>
                  <a:pt x="0" y="14"/>
                </a:lnTo>
                <a:lnTo>
                  <a:pt x="8" y="1718"/>
                </a:lnTo>
                <a:lnTo>
                  <a:pt x="1080" y="1934"/>
                </a:lnTo>
              </a:path>
            </a:pathLst>
          </a:custGeom>
          <a:gradFill rotWithShape="1">
            <a:gsLst>
              <a:gs pos="0">
                <a:schemeClr val="bg1">
                  <a:alpha val="74001"/>
                </a:schemeClr>
              </a:gs>
              <a:gs pos="100000">
                <a:srgbClr val="0033CC">
                  <a:alpha val="73000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8928" name="Freeform 32"/>
          <p:cNvSpPr>
            <a:spLocks/>
          </p:cNvSpPr>
          <p:nvPr/>
        </p:nvSpPr>
        <p:spPr bwMode="auto">
          <a:xfrm>
            <a:off x="2889250" y="1971675"/>
            <a:ext cx="1974850" cy="2752725"/>
          </a:xfrm>
          <a:custGeom>
            <a:avLst/>
            <a:gdLst>
              <a:gd name="T0" fmla="*/ 1244 w 1244"/>
              <a:gd name="T1" fmla="*/ 1726 h 1734"/>
              <a:gd name="T2" fmla="*/ 0 w 1244"/>
              <a:gd name="T3" fmla="*/ 0 h 1734"/>
              <a:gd name="T4" fmla="*/ 12 w 1244"/>
              <a:gd name="T5" fmla="*/ 6 h 1734"/>
              <a:gd name="T6" fmla="*/ 4 w 1244"/>
              <a:gd name="T7" fmla="*/ 1710 h 1734"/>
              <a:gd name="T8" fmla="*/ 1236 w 1244"/>
              <a:gd name="T9" fmla="*/ 1734 h 1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4" h="1734">
                <a:moveTo>
                  <a:pt x="1244" y="1726"/>
                </a:moveTo>
                <a:lnTo>
                  <a:pt x="0" y="0"/>
                </a:lnTo>
                <a:lnTo>
                  <a:pt x="12" y="6"/>
                </a:lnTo>
                <a:lnTo>
                  <a:pt x="4" y="1710"/>
                </a:lnTo>
                <a:lnTo>
                  <a:pt x="1236" y="1734"/>
                </a:lnTo>
              </a:path>
            </a:pathLst>
          </a:custGeom>
          <a:gradFill rotWithShape="1">
            <a:gsLst>
              <a:gs pos="0">
                <a:schemeClr val="bg1">
                  <a:alpha val="74001"/>
                </a:schemeClr>
              </a:gs>
              <a:gs pos="100000">
                <a:srgbClr val="0033CC">
                  <a:alpha val="73000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8929" name="Freeform 33"/>
          <p:cNvSpPr>
            <a:spLocks/>
          </p:cNvSpPr>
          <p:nvPr/>
        </p:nvSpPr>
        <p:spPr bwMode="auto">
          <a:xfrm>
            <a:off x="2889250" y="1981200"/>
            <a:ext cx="1657350" cy="2717800"/>
          </a:xfrm>
          <a:custGeom>
            <a:avLst/>
            <a:gdLst>
              <a:gd name="T0" fmla="*/ 1044 w 1044"/>
              <a:gd name="T1" fmla="*/ 1432 h 1712"/>
              <a:gd name="T2" fmla="*/ 0 w 1044"/>
              <a:gd name="T3" fmla="*/ 0 h 1712"/>
              <a:gd name="T4" fmla="*/ 4 w 1044"/>
              <a:gd name="T5" fmla="*/ 0 h 1712"/>
              <a:gd name="T6" fmla="*/ 4 w 1044"/>
              <a:gd name="T7" fmla="*/ 1712 h 1712"/>
              <a:gd name="T8" fmla="*/ 1036 w 1044"/>
              <a:gd name="T9" fmla="*/ 1440 h 1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4" h="1712">
                <a:moveTo>
                  <a:pt x="1044" y="1432"/>
                </a:moveTo>
                <a:lnTo>
                  <a:pt x="0" y="0"/>
                </a:lnTo>
                <a:lnTo>
                  <a:pt x="4" y="0"/>
                </a:lnTo>
                <a:lnTo>
                  <a:pt x="4" y="1712"/>
                </a:lnTo>
                <a:lnTo>
                  <a:pt x="1036" y="1440"/>
                </a:lnTo>
              </a:path>
            </a:pathLst>
          </a:custGeom>
          <a:gradFill rotWithShape="1">
            <a:gsLst>
              <a:gs pos="0">
                <a:schemeClr val="bg1">
                  <a:alpha val="32001"/>
                </a:schemeClr>
              </a:gs>
              <a:gs pos="100000">
                <a:srgbClr val="0033CC">
                  <a:alpha val="32001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8930" name="Freeform 34"/>
          <p:cNvSpPr>
            <a:spLocks/>
          </p:cNvSpPr>
          <p:nvPr/>
        </p:nvSpPr>
        <p:spPr bwMode="auto">
          <a:xfrm>
            <a:off x="2895600" y="1974850"/>
            <a:ext cx="952500" cy="2736850"/>
          </a:xfrm>
          <a:custGeom>
            <a:avLst/>
            <a:gdLst>
              <a:gd name="T0" fmla="*/ 600 w 600"/>
              <a:gd name="T1" fmla="*/ 1284 h 1724"/>
              <a:gd name="T2" fmla="*/ 0 w 600"/>
              <a:gd name="T3" fmla="*/ 0 h 1724"/>
              <a:gd name="T4" fmla="*/ 0 w 600"/>
              <a:gd name="T5" fmla="*/ 4 h 1724"/>
              <a:gd name="T6" fmla="*/ 0 w 600"/>
              <a:gd name="T7" fmla="*/ 1724 h 1724"/>
              <a:gd name="T8" fmla="*/ 592 w 600"/>
              <a:gd name="T9" fmla="*/ 1292 h 17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0" h="1724">
                <a:moveTo>
                  <a:pt x="600" y="1284"/>
                </a:moveTo>
                <a:lnTo>
                  <a:pt x="0" y="0"/>
                </a:lnTo>
                <a:lnTo>
                  <a:pt x="0" y="4"/>
                </a:lnTo>
                <a:lnTo>
                  <a:pt x="0" y="1724"/>
                </a:lnTo>
                <a:lnTo>
                  <a:pt x="592" y="1292"/>
                </a:lnTo>
              </a:path>
            </a:pathLst>
          </a:custGeom>
          <a:gradFill rotWithShape="1">
            <a:gsLst>
              <a:gs pos="0">
                <a:schemeClr val="bg1">
                  <a:alpha val="74001"/>
                </a:schemeClr>
              </a:gs>
              <a:gs pos="100000">
                <a:srgbClr val="0033CC">
                  <a:alpha val="73000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8931" name="Freeform 35"/>
          <p:cNvSpPr>
            <a:spLocks/>
          </p:cNvSpPr>
          <p:nvPr/>
        </p:nvSpPr>
        <p:spPr bwMode="auto">
          <a:xfrm>
            <a:off x="2870200" y="1974850"/>
            <a:ext cx="355600" cy="2711450"/>
          </a:xfrm>
          <a:custGeom>
            <a:avLst/>
            <a:gdLst>
              <a:gd name="T0" fmla="*/ 224 w 224"/>
              <a:gd name="T1" fmla="*/ 1236 h 1708"/>
              <a:gd name="T2" fmla="*/ 14 w 224"/>
              <a:gd name="T3" fmla="*/ 0 h 1708"/>
              <a:gd name="T4" fmla="*/ 0 w 224"/>
              <a:gd name="T5" fmla="*/ 4 h 1708"/>
              <a:gd name="T6" fmla="*/ 24 w 224"/>
              <a:gd name="T7" fmla="*/ 1708 h 1708"/>
              <a:gd name="T8" fmla="*/ 216 w 224"/>
              <a:gd name="T9" fmla="*/ 1244 h 17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4" h="1708">
                <a:moveTo>
                  <a:pt x="224" y="1236"/>
                </a:moveTo>
                <a:lnTo>
                  <a:pt x="14" y="0"/>
                </a:lnTo>
                <a:lnTo>
                  <a:pt x="0" y="4"/>
                </a:lnTo>
                <a:lnTo>
                  <a:pt x="24" y="1708"/>
                </a:lnTo>
                <a:lnTo>
                  <a:pt x="216" y="1244"/>
                </a:lnTo>
              </a:path>
            </a:pathLst>
          </a:custGeom>
          <a:gradFill rotWithShape="1">
            <a:gsLst>
              <a:gs pos="0">
                <a:schemeClr val="bg1">
                  <a:alpha val="74001"/>
                </a:schemeClr>
              </a:gs>
              <a:gs pos="100000">
                <a:srgbClr val="0033CC">
                  <a:alpha val="73000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8932" name="Freeform 36"/>
          <p:cNvSpPr>
            <a:spLocks/>
          </p:cNvSpPr>
          <p:nvPr/>
        </p:nvSpPr>
        <p:spPr bwMode="auto">
          <a:xfrm>
            <a:off x="2540000" y="1968500"/>
            <a:ext cx="355600" cy="2755900"/>
          </a:xfrm>
          <a:custGeom>
            <a:avLst/>
            <a:gdLst>
              <a:gd name="T0" fmla="*/ 8 w 224"/>
              <a:gd name="T1" fmla="*/ 1240 h 1736"/>
              <a:gd name="T2" fmla="*/ 222 w 224"/>
              <a:gd name="T3" fmla="*/ 0 h 1736"/>
              <a:gd name="T4" fmla="*/ 224 w 224"/>
              <a:gd name="T5" fmla="*/ 8 h 1736"/>
              <a:gd name="T6" fmla="*/ 216 w 224"/>
              <a:gd name="T7" fmla="*/ 1736 h 1736"/>
              <a:gd name="T8" fmla="*/ 0 w 224"/>
              <a:gd name="T9" fmla="*/ 1248 h 1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4" h="1736">
                <a:moveTo>
                  <a:pt x="8" y="1240"/>
                </a:moveTo>
                <a:lnTo>
                  <a:pt x="222" y="0"/>
                </a:lnTo>
                <a:lnTo>
                  <a:pt x="224" y="8"/>
                </a:lnTo>
                <a:lnTo>
                  <a:pt x="216" y="1736"/>
                </a:lnTo>
                <a:lnTo>
                  <a:pt x="0" y="1248"/>
                </a:lnTo>
              </a:path>
            </a:pathLst>
          </a:custGeom>
          <a:gradFill rotWithShape="1">
            <a:gsLst>
              <a:gs pos="0">
                <a:schemeClr val="bg1">
                  <a:alpha val="32001"/>
                </a:schemeClr>
              </a:gs>
              <a:gs pos="100000">
                <a:srgbClr val="0033CC">
                  <a:alpha val="32001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8933" name="Freeform 37"/>
          <p:cNvSpPr>
            <a:spLocks/>
          </p:cNvSpPr>
          <p:nvPr/>
        </p:nvSpPr>
        <p:spPr bwMode="auto">
          <a:xfrm>
            <a:off x="2057400" y="1981200"/>
            <a:ext cx="838200" cy="2730500"/>
          </a:xfrm>
          <a:custGeom>
            <a:avLst/>
            <a:gdLst>
              <a:gd name="T0" fmla="*/ 8 w 528"/>
              <a:gd name="T1" fmla="*/ 1280 h 1720"/>
              <a:gd name="T2" fmla="*/ 524 w 528"/>
              <a:gd name="T3" fmla="*/ 0 h 1720"/>
              <a:gd name="T4" fmla="*/ 528 w 528"/>
              <a:gd name="T5" fmla="*/ 2 h 1720"/>
              <a:gd name="T6" fmla="*/ 520 w 528"/>
              <a:gd name="T7" fmla="*/ 1720 h 1720"/>
              <a:gd name="T8" fmla="*/ 0 w 528"/>
              <a:gd name="T9" fmla="*/ 1288 h 1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8" h="1720">
                <a:moveTo>
                  <a:pt x="8" y="1280"/>
                </a:moveTo>
                <a:lnTo>
                  <a:pt x="524" y="0"/>
                </a:lnTo>
                <a:lnTo>
                  <a:pt x="528" y="2"/>
                </a:lnTo>
                <a:lnTo>
                  <a:pt x="520" y="1720"/>
                </a:lnTo>
                <a:lnTo>
                  <a:pt x="0" y="1288"/>
                </a:lnTo>
              </a:path>
            </a:pathLst>
          </a:custGeom>
          <a:gradFill rotWithShape="1">
            <a:gsLst>
              <a:gs pos="0">
                <a:schemeClr val="bg1">
                  <a:alpha val="74001"/>
                </a:schemeClr>
              </a:gs>
              <a:gs pos="100000">
                <a:srgbClr val="0033CC">
                  <a:alpha val="73000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8934" name="Freeform 38"/>
          <p:cNvSpPr>
            <a:spLocks/>
          </p:cNvSpPr>
          <p:nvPr/>
        </p:nvSpPr>
        <p:spPr bwMode="auto">
          <a:xfrm>
            <a:off x="1524000" y="1984375"/>
            <a:ext cx="1376363" cy="2727325"/>
          </a:xfrm>
          <a:custGeom>
            <a:avLst/>
            <a:gdLst>
              <a:gd name="T0" fmla="*/ 8 w 867"/>
              <a:gd name="T1" fmla="*/ 1374 h 1718"/>
              <a:gd name="T2" fmla="*/ 860 w 867"/>
              <a:gd name="T3" fmla="*/ 0 h 1718"/>
              <a:gd name="T4" fmla="*/ 867 w 867"/>
              <a:gd name="T5" fmla="*/ 1 h 1718"/>
              <a:gd name="T6" fmla="*/ 864 w 867"/>
              <a:gd name="T7" fmla="*/ 1718 h 1718"/>
              <a:gd name="T8" fmla="*/ 0 w 867"/>
              <a:gd name="T9" fmla="*/ 1382 h 17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7" h="1718">
                <a:moveTo>
                  <a:pt x="8" y="1374"/>
                </a:moveTo>
                <a:lnTo>
                  <a:pt x="860" y="0"/>
                </a:lnTo>
                <a:lnTo>
                  <a:pt x="867" y="1"/>
                </a:lnTo>
                <a:lnTo>
                  <a:pt x="864" y="1718"/>
                </a:lnTo>
                <a:lnTo>
                  <a:pt x="0" y="1382"/>
                </a:lnTo>
              </a:path>
            </a:pathLst>
          </a:custGeom>
          <a:gradFill rotWithShape="1">
            <a:gsLst>
              <a:gs pos="0">
                <a:schemeClr val="bg1">
                  <a:alpha val="74001"/>
                </a:schemeClr>
              </a:gs>
              <a:gs pos="100000">
                <a:srgbClr val="0033CC">
                  <a:alpha val="73000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8935" name="Freeform 39"/>
          <p:cNvSpPr>
            <a:spLocks/>
          </p:cNvSpPr>
          <p:nvPr/>
        </p:nvSpPr>
        <p:spPr bwMode="auto">
          <a:xfrm>
            <a:off x="1143000" y="1968500"/>
            <a:ext cx="1754188" cy="2778125"/>
          </a:xfrm>
          <a:custGeom>
            <a:avLst/>
            <a:gdLst>
              <a:gd name="T0" fmla="*/ 8 w 1105"/>
              <a:gd name="T1" fmla="*/ 1528 h 1750"/>
              <a:gd name="T2" fmla="*/ 1096 w 1105"/>
              <a:gd name="T3" fmla="*/ 0 h 1750"/>
              <a:gd name="T4" fmla="*/ 1105 w 1105"/>
              <a:gd name="T5" fmla="*/ 3 h 1750"/>
              <a:gd name="T6" fmla="*/ 1096 w 1105"/>
              <a:gd name="T7" fmla="*/ 1750 h 1750"/>
              <a:gd name="T8" fmla="*/ 0 w 1105"/>
              <a:gd name="T9" fmla="*/ 1536 h 1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5" h="1750">
                <a:moveTo>
                  <a:pt x="8" y="1528"/>
                </a:moveTo>
                <a:lnTo>
                  <a:pt x="1096" y="0"/>
                </a:lnTo>
                <a:lnTo>
                  <a:pt x="1105" y="3"/>
                </a:lnTo>
                <a:lnTo>
                  <a:pt x="1096" y="1750"/>
                </a:lnTo>
                <a:lnTo>
                  <a:pt x="0" y="1536"/>
                </a:lnTo>
              </a:path>
            </a:pathLst>
          </a:custGeom>
          <a:gradFill rotWithShape="1">
            <a:gsLst>
              <a:gs pos="0">
                <a:schemeClr val="bg1">
                  <a:alpha val="74001"/>
                </a:schemeClr>
              </a:gs>
              <a:gs pos="100000">
                <a:srgbClr val="0033CC">
                  <a:alpha val="73000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8939" name="Text Box 43"/>
          <p:cNvSpPr txBox="1">
            <a:spLocks noChangeArrowheads="1"/>
          </p:cNvSpPr>
          <p:nvPr/>
        </p:nvSpPr>
        <p:spPr bwMode="auto">
          <a:xfrm>
            <a:off x="2882900" y="1676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</a:t>
            </a:r>
          </a:p>
        </p:txBody>
      </p:sp>
      <p:sp>
        <p:nvSpPr>
          <p:cNvPr id="848940" name="Freeform 44"/>
          <p:cNvSpPr>
            <a:spLocks/>
          </p:cNvSpPr>
          <p:nvPr/>
        </p:nvSpPr>
        <p:spPr bwMode="auto">
          <a:xfrm>
            <a:off x="990600" y="1981200"/>
            <a:ext cx="3900488" cy="3403600"/>
          </a:xfrm>
          <a:custGeom>
            <a:avLst/>
            <a:gdLst>
              <a:gd name="T0" fmla="*/ 1189 w 2457"/>
              <a:gd name="T1" fmla="*/ 5 h 2144"/>
              <a:gd name="T2" fmla="*/ 1258 w 2457"/>
              <a:gd name="T3" fmla="*/ 86 h 2144"/>
              <a:gd name="T4" fmla="*/ 1417 w 2457"/>
              <a:gd name="T5" fmla="*/ 302 h 2144"/>
              <a:gd name="T6" fmla="*/ 2293 w 2457"/>
              <a:gd name="T7" fmla="*/ 1445 h 2144"/>
              <a:gd name="T8" fmla="*/ 2401 w 2457"/>
              <a:gd name="T9" fmla="*/ 1586 h 2144"/>
              <a:gd name="T10" fmla="*/ 2440 w 2457"/>
              <a:gd name="T11" fmla="*/ 1706 h 2144"/>
              <a:gd name="T12" fmla="*/ 2323 w 2457"/>
              <a:gd name="T13" fmla="*/ 1877 h 2144"/>
              <a:gd name="T14" fmla="*/ 2053 w 2457"/>
              <a:gd name="T15" fmla="*/ 2021 h 2144"/>
              <a:gd name="T16" fmla="*/ 1573 w 2457"/>
              <a:gd name="T17" fmla="*/ 2117 h 2144"/>
              <a:gd name="T18" fmla="*/ 1087 w 2457"/>
              <a:gd name="T19" fmla="*/ 2141 h 2144"/>
              <a:gd name="T20" fmla="*/ 658 w 2457"/>
              <a:gd name="T21" fmla="*/ 2096 h 2144"/>
              <a:gd name="T22" fmla="*/ 277 w 2457"/>
              <a:gd name="T23" fmla="*/ 1973 h 2144"/>
              <a:gd name="T24" fmla="*/ 64 w 2457"/>
              <a:gd name="T25" fmla="*/ 1838 h 2144"/>
              <a:gd name="T26" fmla="*/ 7 w 2457"/>
              <a:gd name="T27" fmla="*/ 1670 h 2144"/>
              <a:gd name="T28" fmla="*/ 37 w 2457"/>
              <a:gd name="T29" fmla="*/ 1577 h 2144"/>
              <a:gd name="T30" fmla="*/ 229 w 2457"/>
              <a:gd name="T31" fmla="*/ 1301 h 2144"/>
              <a:gd name="T32" fmla="*/ 739 w 2457"/>
              <a:gd name="T33" fmla="*/ 632 h 2144"/>
              <a:gd name="T34" fmla="*/ 1111 w 2457"/>
              <a:gd name="T35" fmla="*/ 104 h 2144"/>
              <a:gd name="T36" fmla="*/ 1189 w 2457"/>
              <a:gd name="T37" fmla="*/ 5 h 2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457" h="2144">
                <a:moveTo>
                  <a:pt x="1189" y="5"/>
                </a:moveTo>
                <a:cubicBezTo>
                  <a:pt x="1213" y="2"/>
                  <a:pt x="1220" y="37"/>
                  <a:pt x="1258" y="86"/>
                </a:cubicBezTo>
                <a:cubicBezTo>
                  <a:pt x="1296" y="135"/>
                  <a:pt x="1245" y="76"/>
                  <a:pt x="1417" y="302"/>
                </a:cubicBezTo>
                <a:cubicBezTo>
                  <a:pt x="1589" y="528"/>
                  <a:pt x="2129" y="1231"/>
                  <a:pt x="2293" y="1445"/>
                </a:cubicBezTo>
                <a:cubicBezTo>
                  <a:pt x="2457" y="1659"/>
                  <a:pt x="2377" y="1543"/>
                  <a:pt x="2401" y="1586"/>
                </a:cubicBezTo>
                <a:cubicBezTo>
                  <a:pt x="2425" y="1629"/>
                  <a:pt x="2453" y="1658"/>
                  <a:pt x="2440" y="1706"/>
                </a:cubicBezTo>
                <a:cubicBezTo>
                  <a:pt x="2427" y="1754"/>
                  <a:pt x="2387" y="1825"/>
                  <a:pt x="2323" y="1877"/>
                </a:cubicBezTo>
                <a:cubicBezTo>
                  <a:pt x="2259" y="1929"/>
                  <a:pt x="2178" y="1981"/>
                  <a:pt x="2053" y="2021"/>
                </a:cubicBezTo>
                <a:cubicBezTo>
                  <a:pt x="1928" y="2061"/>
                  <a:pt x="1734" y="2097"/>
                  <a:pt x="1573" y="2117"/>
                </a:cubicBezTo>
                <a:cubicBezTo>
                  <a:pt x="1412" y="2137"/>
                  <a:pt x="1239" y="2144"/>
                  <a:pt x="1087" y="2141"/>
                </a:cubicBezTo>
                <a:cubicBezTo>
                  <a:pt x="935" y="2138"/>
                  <a:pt x="793" y="2124"/>
                  <a:pt x="658" y="2096"/>
                </a:cubicBezTo>
                <a:cubicBezTo>
                  <a:pt x="523" y="2068"/>
                  <a:pt x="376" y="2016"/>
                  <a:pt x="277" y="1973"/>
                </a:cubicBezTo>
                <a:cubicBezTo>
                  <a:pt x="178" y="1930"/>
                  <a:pt x="109" y="1889"/>
                  <a:pt x="64" y="1838"/>
                </a:cubicBezTo>
                <a:cubicBezTo>
                  <a:pt x="19" y="1787"/>
                  <a:pt x="11" y="1713"/>
                  <a:pt x="7" y="1670"/>
                </a:cubicBezTo>
                <a:cubicBezTo>
                  <a:pt x="3" y="1627"/>
                  <a:pt x="0" y="1638"/>
                  <a:pt x="37" y="1577"/>
                </a:cubicBezTo>
                <a:cubicBezTo>
                  <a:pt x="74" y="1516"/>
                  <a:pt x="112" y="1458"/>
                  <a:pt x="229" y="1301"/>
                </a:cubicBezTo>
                <a:cubicBezTo>
                  <a:pt x="346" y="1144"/>
                  <a:pt x="592" y="831"/>
                  <a:pt x="739" y="632"/>
                </a:cubicBezTo>
                <a:cubicBezTo>
                  <a:pt x="886" y="433"/>
                  <a:pt x="1036" y="208"/>
                  <a:pt x="1111" y="104"/>
                </a:cubicBezTo>
                <a:cubicBezTo>
                  <a:pt x="1186" y="0"/>
                  <a:pt x="1173" y="26"/>
                  <a:pt x="1189" y="5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alpha val="47000"/>
                </a:schemeClr>
              </a:gs>
              <a:gs pos="50000">
                <a:schemeClr val="bg1">
                  <a:alpha val="46001"/>
                </a:schemeClr>
              </a:gs>
              <a:gs pos="100000">
                <a:schemeClr val="accent1">
                  <a:alpha val="4700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8941" name="Freeform 45"/>
          <p:cNvSpPr>
            <a:spLocks/>
          </p:cNvSpPr>
          <p:nvPr/>
        </p:nvSpPr>
        <p:spPr bwMode="auto">
          <a:xfrm>
            <a:off x="1041400" y="1981200"/>
            <a:ext cx="3771900" cy="2527300"/>
          </a:xfrm>
          <a:custGeom>
            <a:avLst/>
            <a:gdLst>
              <a:gd name="T0" fmla="*/ 2376 w 2376"/>
              <a:gd name="T1" fmla="*/ 1592 h 1592"/>
              <a:gd name="T2" fmla="*/ 1160 w 2376"/>
              <a:gd name="T3" fmla="*/ 0 h 1592"/>
              <a:gd name="T4" fmla="*/ 0 w 2376"/>
              <a:gd name="T5" fmla="*/ 1584 h 1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76" h="1592">
                <a:moveTo>
                  <a:pt x="2376" y="1592"/>
                </a:moveTo>
                <a:lnTo>
                  <a:pt x="1160" y="0"/>
                </a:lnTo>
                <a:lnTo>
                  <a:pt x="0" y="1584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69476" y="4346515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</a:rPr>
              <a:t>В</a:t>
            </a:r>
            <a:endParaRPr lang="ru-R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4710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489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4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489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4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489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4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489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4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489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4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489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4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8489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4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489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48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8489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48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8489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48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8489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48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8489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48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8489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48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0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8489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48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0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8489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48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1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8489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8920" grpId="0" animBg="1"/>
      <p:bldP spid="848920" grpId="1" animBg="1"/>
      <p:bldP spid="848921" grpId="0" animBg="1"/>
      <p:bldP spid="848921" grpId="1" animBg="1"/>
      <p:bldP spid="848922" grpId="0" animBg="1"/>
      <p:bldP spid="848922" grpId="1" animBg="1"/>
      <p:bldP spid="848923" grpId="0" animBg="1"/>
      <p:bldP spid="848923" grpId="1" animBg="1"/>
      <p:bldP spid="848924" grpId="0" animBg="1"/>
      <p:bldP spid="848924" grpId="1" animBg="1"/>
      <p:bldP spid="848925" grpId="0" animBg="1"/>
      <p:bldP spid="848925" grpId="1" animBg="1"/>
      <p:bldP spid="848926" grpId="0" animBg="1"/>
      <p:bldP spid="848926" grpId="1" animBg="1"/>
      <p:bldP spid="848927" grpId="0" animBg="1"/>
      <p:bldP spid="848927" grpId="1" animBg="1"/>
      <p:bldP spid="848928" grpId="0" animBg="1"/>
      <p:bldP spid="848928" grpId="1" animBg="1"/>
      <p:bldP spid="848929" grpId="0" animBg="1"/>
      <p:bldP spid="848929" grpId="1" animBg="1"/>
      <p:bldP spid="848930" grpId="0" animBg="1"/>
      <p:bldP spid="848930" grpId="1" animBg="1"/>
      <p:bldP spid="848931" grpId="0" animBg="1"/>
      <p:bldP spid="848931" grpId="1" animBg="1"/>
      <p:bldP spid="848932" grpId="0" animBg="1"/>
      <p:bldP spid="848932" grpId="1" animBg="1"/>
      <p:bldP spid="848933" grpId="0" animBg="1"/>
      <p:bldP spid="848933" grpId="1" animBg="1"/>
      <p:bldP spid="848934" grpId="0" animBg="1"/>
      <p:bldP spid="848934" grpId="1" animBg="1"/>
      <p:bldP spid="848935" grpId="0" animBg="1"/>
      <p:bldP spid="848935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663300"/>
                </a:solidFill>
              </a:rPr>
              <a:t>Определение.</a:t>
            </a:r>
          </a:p>
        </p:txBody>
      </p:sp>
      <p:sp>
        <p:nvSpPr>
          <p:cNvPr id="460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3886200" y="1676400"/>
            <a:ext cx="4876800" cy="20574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sz="2800" smtClean="0"/>
              <a:t>Тело, образованное вращением прямоугольного треугольника вокруг оси, содержащей его катет, называется </a:t>
            </a:r>
            <a:r>
              <a:rPr lang="ru-RU" sz="2800" i="1" smtClean="0">
                <a:solidFill>
                  <a:srgbClr val="FF0000"/>
                </a:solidFill>
              </a:rPr>
              <a:t>конусом.</a:t>
            </a:r>
            <a:r>
              <a:rPr lang="ru-RU" sz="2800" i="1" smtClean="0">
                <a:solidFill>
                  <a:srgbClr val="663300"/>
                </a:solidFill>
              </a:rPr>
              <a:t> 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29527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1981200" y="4572000"/>
            <a:ext cx="1371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333300"/>
              </a:solidFill>
            </a:endParaRPr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 flipH="1" flipV="1">
            <a:off x="1981200" y="1828800"/>
            <a:ext cx="0" cy="27432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333300"/>
              </a:solidFill>
            </a:endParaRP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1981200" y="1447800"/>
            <a:ext cx="4286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b="1" smtClean="0">
                <a:solidFill>
                  <a:srgbClr val="333300"/>
                </a:solidFill>
              </a:rPr>
              <a:t>В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3429000" y="4267200"/>
            <a:ext cx="4286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b="1" smtClean="0">
                <a:solidFill>
                  <a:srgbClr val="333300"/>
                </a:solidFill>
              </a:rPr>
              <a:t>А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1524000" y="4343400"/>
            <a:ext cx="4556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b="1" smtClean="0">
                <a:solidFill>
                  <a:srgbClr val="333300"/>
                </a:solidFill>
              </a:rPr>
              <a:t>О</a:t>
            </a:r>
          </a:p>
        </p:txBody>
      </p:sp>
      <p:sp>
        <p:nvSpPr>
          <p:cNvPr id="46090" name="AutoShape 10"/>
          <p:cNvSpPr>
            <a:spLocks noChangeArrowheads="1"/>
          </p:cNvSpPr>
          <p:nvPr/>
        </p:nvSpPr>
        <p:spPr bwMode="auto">
          <a:xfrm>
            <a:off x="5257800" y="4800600"/>
            <a:ext cx="2689225" cy="1504950"/>
          </a:xfrm>
          <a:prstGeom prst="triangle">
            <a:avLst>
              <a:gd name="adj" fmla="val 49704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333300"/>
              </a:solidFill>
            </a:endParaRPr>
          </a:p>
        </p:txBody>
      </p:sp>
      <p:sp>
        <p:nvSpPr>
          <p:cNvPr id="46096" name="AutoShape 16"/>
          <p:cNvSpPr>
            <a:spLocks noChangeArrowheads="1"/>
          </p:cNvSpPr>
          <p:nvPr/>
        </p:nvSpPr>
        <p:spPr bwMode="auto">
          <a:xfrm rot="21278684" flipH="1">
            <a:off x="6629400" y="4114800"/>
            <a:ext cx="1214438" cy="685800"/>
          </a:xfrm>
          <a:prstGeom prst="curvedRightArrow">
            <a:avLst>
              <a:gd name="adj1" fmla="val 8102"/>
              <a:gd name="adj2" fmla="val 40000"/>
              <a:gd name="adj3" fmla="val 68718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333300"/>
              </a:solidFill>
            </a:endParaRPr>
          </a:p>
        </p:txBody>
      </p:sp>
      <p:sp>
        <p:nvSpPr>
          <p:cNvPr id="46091" name="Freeform 11"/>
          <p:cNvSpPr>
            <a:spLocks/>
          </p:cNvSpPr>
          <p:nvPr/>
        </p:nvSpPr>
        <p:spPr bwMode="auto">
          <a:xfrm>
            <a:off x="6569075" y="4040188"/>
            <a:ext cx="61913" cy="2625725"/>
          </a:xfrm>
          <a:custGeom>
            <a:avLst/>
            <a:gdLst>
              <a:gd name="T0" fmla="*/ 0 w 39"/>
              <a:gd name="T1" fmla="*/ 0 h 1654"/>
              <a:gd name="T2" fmla="*/ 61913 w 39"/>
              <a:gd name="T3" fmla="*/ 2625725 h 16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9" h="1654">
                <a:moveTo>
                  <a:pt x="0" y="0"/>
                </a:moveTo>
                <a:lnTo>
                  <a:pt x="39" y="1654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58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0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0" grpId="0" animBg="1"/>
      <p:bldP spid="46090" grpId="1" animBg="1"/>
      <p:bldP spid="46096" grpId="0" animBg="1"/>
      <p:bldP spid="4609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981" name="Freeform 37"/>
          <p:cNvSpPr>
            <a:spLocks/>
          </p:cNvSpPr>
          <p:nvPr/>
        </p:nvSpPr>
        <p:spPr bwMode="auto">
          <a:xfrm>
            <a:off x="990600" y="1981200"/>
            <a:ext cx="3900488" cy="3403600"/>
          </a:xfrm>
          <a:custGeom>
            <a:avLst/>
            <a:gdLst>
              <a:gd name="T0" fmla="*/ 1189 w 2457"/>
              <a:gd name="T1" fmla="*/ 5 h 2144"/>
              <a:gd name="T2" fmla="*/ 1258 w 2457"/>
              <a:gd name="T3" fmla="*/ 86 h 2144"/>
              <a:gd name="T4" fmla="*/ 1417 w 2457"/>
              <a:gd name="T5" fmla="*/ 302 h 2144"/>
              <a:gd name="T6" fmla="*/ 2293 w 2457"/>
              <a:gd name="T7" fmla="*/ 1445 h 2144"/>
              <a:gd name="T8" fmla="*/ 2401 w 2457"/>
              <a:gd name="T9" fmla="*/ 1586 h 2144"/>
              <a:gd name="T10" fmla="*/ 2440 w 2457"/>
              <a:gd name="T11" fmla="*/ 1706 h 2144"/>
              <a:gd name="T12" fmla="*/ 2323 w 2457"/>
              <a:gd name="T13" fmla="*/ 1877 h 2144"/>
              <a:gd name="T14" fmla="*/ 2053 w 2457"/>
              <a:gd name="T15" fmla="*/ 2021 h 2144"/>
              <a:gd name="T16" fmla="*/ 1573 w 2457"/>
              <a:gd name="T17" fmla="*/ 2117 h 2144"/>
              <a:gd name="T18" fmla="*/ 1087 w 2457"/>
              <a:gd name="T19" fmla="*/ 2141 h 2144"/>
              <a:gd name="T20" fmla="*/ 658 w 2457"/>
              <a:gd name="T21" fmla="*/ 2096 h 2144"/>
              <a:gd name="T22" fmla="*/ 277 w 2457"/>
              <a:gd name="T23" fmla="*/ 1973 h 2144"/>
              <a:gd name="T24" fmla="*/ 64 w 2457"/>
              <a:gd name="T25" fmla="*/ 1838 h 2144"/>
              <a:gd name="T26" fmla="*/ 7 w 2457"/>
              <a:gd name="T27" fmla="*/ 1670 h 2144"/>
              <a:gd name="T28" fmla="*/ 37 w 2457"/>
              <a:gd name="T29" fmla="*/ 1577 h 2144"/>
              <a:gd name="T30" fmla="*/ 229 w 2457"/>
              <a:gd name="T31" fmla="*/ 1301 h 2144"/>
              <a:gd name="T32" fmla="*/ 739 w 2457"/>
              <a:gd name="T33" fmla="*/ 632 h 2144"/>
              <a:gd name="T34" fmla="*/ 1111 w 2457"/>
              <a:gd name="T35" fmla="*/ 104 h 2144"/>
              <a:gd name="T36" fmla="*/ 1189 w 2457"/>
              <a:gd name="T37" fmla="*/ 5 h 2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457" h="2144">
                <a:moveTo>
                  <a:pt x="1189" y="5"/>
                </a:moveTo>
                <a:cubicBezTo>
                  <a:pt x="1213" y="2"/>
                  <a:pt x="1220" y="37"/>
                  <a:pt x="1258" y="86"/>
                </a:cubicBezTo>
                <a:cubicBezTo>
                  <a:pt x="1296" y="135"/>
                  <a:pt x="1245" y="76"/>
                  <a:pt x="1417" y="302"/>
                </a:cubicBezTo>
                <a:cubicBezTo>
                  <a:pt x="1589" y="528"/>
                  <a:pt x="2129" y="1231"/>
                  <a:pt x="2293" y="1445"/>
                </a:cubicBezTo>
                <a:cubicBezTo>
                  <a:pt x="2457" y="1659"/>
                  <a:pt x="2377" y="1543"/>
                  <a:pt x="2401" y="1586"/>
                </a:cubicBezTo>
                <a:cubicBezTo>
                  <a:pt x="2425" y="1629"/>
                  <a:pt x="2453" y="1658"/>
                  <a:pt x="2440" y="1706"/>
                </a:cubicBezTo>
                <a:cubicBezTo>
                  <a:pt x="2427" y="1754"/>
                  <a:pt x="2387" y="1825"/>
                  <a:pt x="2323" y="1877"/>
                </a:cubicBezTo>
                <a:cubicBezTo>
                  <a:pt x="2259" y="1929"/>
                  <a:pt x="2178" y="1981"/>
                  <a:pt x="2053" y="2021"/>
                </a:cubicBezTo>
                <a:cubicBezTo>
                  <a:pt x="1928" y="2061"/>
                  <a:pt x="1734" y="2097"/>
                  <a:pt x="1573" y="2117"/>
                </a:cubicBezTo>
                <a:cubicBezTo>
                  <a:pt x="1412" y="2137"/>
                  <a:pt x="1239" y="2144"/>
                  <a:pt x="1087" y="2141"/>
                </a:cubicBezTo>
                <a:cubicBezTo>
                  <a:pt x="935" y="2138"/>
                  <a:pt x="793" y="2124"/>
                  <a:pt x="658" y="2096"/>
                </a:cubicBezTo>
                <a:cubicBezTo>
                  <a:pt x="523" y="2068"/>
                  <a:pt x="376" y="2016"/>
                  <a:pt x="277" y="1973"/>
                </a:cubicBezTo>
                <a:cubicBezTo>
                  <a:pt x="178" y="1930"/>
                  <a:pt x="109" y="1889"/>
                  <a:pt x="64" y="1838"/>
                </a:cubicBezTo>
                <a:cubicBezTo>
                  <a:pt x="19" y="1787"/>
                  <a:pt x="11" y="1713"/>
                  <a:pt x="7" y="1670"/>
                </a:cubicBezTo>
                <a:cubicBezTo>
                  <a:pt x="3" y="1627"/>
                  <a:pt x="0" y="1638"/>
                  <a:pt x="37" y="1577"/>
                </a:cubicBezTo>
                <a:cubicBezTo>
                  <a:pt x="74" y="1516"/>
                  <a:pt x="112" y="1458"/>
                  <a:pt x="229" y="1301"/>
                </a:cubicBezTo>
                <a:cubicBezTo>
                  <a:pt x="346" y="1144"/>
                  <a:pt x="592" y="831"/>
                  <a:pt x="739" y="632"/>
                </a:cubicBezTo>
                <a:cubicBezTo>
                  <a:pt x="886" y="433"/>
                  <a:pt x="1036" y="208"/>
                  <a:pt x="1111" y="104"/>
                </a:cubicBezTo>
                <a:cubicBezTo>
                  <a:pt x="1186" y="0"/>
                  <a:pt x="1173" y="26"/>
                  <a:pt x="1189" y="5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alpha val="47000"/>
                </a:schemeClr>
              </a:gs>
              <a:gs pos="50000">
                <a:schemeClr val="bg1">
                  <a:alpha val="46001"/>
                </a:schemeClr>
              </a:gs>
              <a:gs pos="100000">
                <a:schemeClr val="accent1">
                  <a:alpha val="4700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0946" name="Freeform 2"/>
          <p:cNvSpPr>
            <a:spLocks/>
          </p:cNvSpPr>
          <p:nvPr/>
        </p:nvSpPr>
        <p:spPr bwMode="auto">
          <a:xfrm>
            <a:off x="1333500" y="1981200"/>
            <a:ext cx="3225800" cy="3073400"/>
          </a:xfrm>
          <a:custGeom>
            <a:avLst/>
            <a:gdLst>
              <a:gd name="T0" fmla="*/ 2032 w 2032"/>
              <a:gd name="T1" fmla="*/ 1440 h 1936"/>
              <a:gd name="T2" fmla="*/ 984 w 2032"/>
              <a:gd name="T3" fmla="*/ 0 h 1936"/>
              <a:gd name="T4" fmla="*/ 984 w 2032"/>
              <a:gd name="T5" fmla="*/ 0 h 1936"/>
              <a:gd name="T6" fmla="*/ 0 w 2032"/>
              <a:gd name="T7" fmla="*/ 1936 h 1936"/>
              <a:gd name="T8" fmla="*/ 2032 w 2032"/>
              <a:gd name="T9" fmla="*/ 1440 h 19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2" h="1936">
                <a:moveTo>
                  <a:pt x="2032" y="1440"/>
                </a:moveTo>
                <a:lnTo>
                  <a:pt x="984" y="0"/>
                </a:lnTo>
                <a:lnTo>
                  <a:pt x="984" y="0"/>
                </a:lnTo>
                <a:lnTo>
                  <a:pt x="0" y="1936"/>
                </a:lnTo>
                <a:lnTo>
                  <a:pt x="2032" y="1440"/>
                </a:lnTo>
                <a:close/>
              </a:path>
            </a:pathLst>
          </a:custGeom>
          <a:gradFill rotWithShape="0">
            <a:gsLst>
              <a:gs pos="0">
                <a:srgbClr val="66FFFF"/>
              </a:gs>
              <a:gs pos="100000">
                <a:srgbClr val="00C5C0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0947" name="Freeform 3"/>
          <p:cNvSpPr>
            <a:spLocks/>
          </p:cNvSpPr>
          <p:nvPr/>
        </p:nvSpPr>
        <p:spPr bwMode="auto">
          <a:xfrm>
            <a:off x="1333500" y="1993900"/>
            <a:ext cx="3238500" cy="3060700"/>
          </a:xfrm>
          <a:custGeom>
            <a:avLst/>
            <a:gdLst>
              <a:gd name="T0" fmla="*/ 0 w 2040"/>
              <a:gd name="T1" fmla="*/ 1928 h 1928"/>
              <a:gd name="T2" fmla="*/ 2040 w 2040"/>
              <a:gd name="T3" fmla="*/ 1440 h 1928"/>
              <a:gd name="T4" fmla="*/ 976 w 2040"/>
              <a:gd name="T5" fmla="*/ 0 h 1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40" h="1928">
                <a:moveTo>
                  <a:pt x="0" y="1928"/>
                </a:moveTo>
                <a:lnTo>
                  <a:pt x="2040" y="1440"/>
                </a:lnTo>
                <a:lnTo>
                  <a:pt x="976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dash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0948" name="Freeform 4"/>
          <p:cNvSpPr>
            <a:spLocks/>
          </p:cNvSpPr>
          <p:nvPr/>
        </p:nvSpPr>
        <p:spPr bwMode="auto">
          <a:xfrm>
            <a:off x="1320800" y="1981200"/>
            <a:ext cx="1574800" cy="3086100"/>
          </a:xfrm>
          <a:custGeom>
            <a:avLst/>
            <a:gdLst>
              <a:gd name="T0" fmla="*/ 0 w 992"/>
              <a:gd name="T1" fmla="*/ 1944 h 1944"/>
              <a:gd name="T2" fmla="*/ 992 w 992"/>
              <a:gd name="T3" fmla="*/ 0 h 1944"/>
              <a:gd name="T4" fmla="*/ 992 w 992"/>
              <a:gd name="T5" fmla="*/ 8 h 1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92" h="1944">
                <a:moveTo>
                  <a:pt x="0" y="1944"/>
                </a:moveTo>
                <a:lnTo>
                  <a:pt x="992" y="0"/>
                </a:lnTo>
                <a:lnTo>
                  <a:pt x="992" y="8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0958" name="Text Box 14"/>
          <p:cNvSpPr txBox="1">
            <a:spLocks noChangeArrowheads="1"/>
          </p:cNvSpPr>
          <p:nvPr/>
        </p:nvSpPr>
        <p:spPr bwMode="auto">
          <a:xfrm>
            <a:off x="977900" y="495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</a:t>
            </a:r>
          </a:p>
        </p:txBody>
      </p:sp>
      <p:sp>
        <p:nvSpPr>
          <p:cNvPr id="850959" name="Text Box 15"/>
          <p:cNvSpPr txBox="1">
            <a:spLocks noChangeArrowheads="1"/>
          </p:cNvSpPr>
          <p:nvPr/>
        </p:nvSpPr>
        <p:spPr bwMode="auto">
          <a:xfrm>
            <a:off x="4572000" y="38862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</a:t>
            </a:r>
          </a:p>
        </p:txBody>
      </p:sp>
      <p:sp>
        <p:nvSpPr>
          <p:cNvPr id="850960" name="Freeform 16"/>
          <p:cNvSpPr>
            <a:spLocks/>
          </p:cNvSpPr>
          <p:nvPr/>
        </p:nvSpPr>
        <p:spPr bwMode="auto">
          <a:xfrm>
            <a:off x="2881313" y="1981200"/>
            <a:ext cx="14287" cy="2717800"/>
          </a:xfrm>
          <a:custGeom>
            <a:avLst/>
            <a:gdLst>
              <a:gd name="T0" fmla="*/ 7 w 7"/>
              <a:gd name="T1" fmla="*/ 0 h 1456"/>
              <a:gd name="T2" fmla="*/ 0 w 7"/>
              <a:gd name="T3" fmla="*/ 1456 h 145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" h="1456">
                <a:moveTo>
                  <a:pt x="7" y="0"/>
                </a:moveTo>
                <a:lnTo>
                  <a:pt x="0" y="1456"/>
                </a:lnTo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0961" name="Arc 17"/>
          <p:cNvSpPr>
            <a:spLocks/>
          </p:cNvSpPr>
          <p:nvPr/>
        </p:nvSpPr>
        <p:spPr bwMode="auto">
          <a:xfrm rot="5400000">
            <a:off x="2463007" y="2974181"/>
            <a:ext cx="939800" cy="3859213"/>
          </a:xfrm>
          <a:custGeom>
            <a:avLst/>
            <a:gdLst>
              <a:gd name="G0" fmla="+- 6756 0 0"/>
              <a:gd name="G1" fmla="+- 21600 0 0"/>
              <a:gd name="G2" fmla="+- 21600 0 0"/>
              <a:gd name="T0" fmla="*/ 0 w 28356"/>
              <a:gd name="T1" fmla="*/ 1084 h 43200"/>
              <a:gd name="T2" fmla="*/ 1744 w 28356"/>
              <a:gd name="T3" fmla="*/ 42611 h 43200"/>
              <a:gd name="T4" fmla="*/ 6756 w 28356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356" h="43200" fill="none" extrusionOk="0">
                <a:moveTo>
                  <a:pt x="-1" y="1083"/>
                </a:moveTo>
                <a:cubicBezTo>
                  <a:pt x="2180" y="365"/>
                  <a:pt x="4460" y="-1"/>
                  <a:pt x="6756" y="0"/>
                </a:cubicBezTo>
                <a:cubicBezTo>
                  <a:pt x="18685" y="0"/>
                  <a:pt x="28356" y="9670"/>
                  <a:pt x="28356" y="21600"/>
                </a:cubicBezTo>
                <a:cubicBezTo>
                  <a:pt x="28356" y="33529"/>
                  <a:pt x="18685" y="43200"/>
                  <a:pt x="6756" y="43200"/>
                </a:cubicBezTo>
                <a:cubicBezTo>
                  <a:pt x="5068" y="43200"/>
                  <a:pt x="3385" y="43002"/>
                  <a:pt x="1744" y="42610"/>
                </a:cubicBezTo>
              </a:path>
              <a:path w="28356" h="43200" stroke="0" extrusionOk="0">
                <a:moveTo>
                  <a:pt x="-1" y="1083"/>
                </a:moveTo>
                <a:cubicBezTo>
                  <a:pt x="2180" y="365"/>
                  <a:pt x="4460" y="-1"/>
                  <a:pt x="6756" y="0"/>
                </a:cubicBezTo>
                <a:cubicBezTo>
                  <a:pt x="18685" y="0"/>
                  <a:pt x="28356" y="9670"/>
                  <a:pt x="28356" y="21600"/>
                </a:cubicBezTo>
                <a:cubicBezTo>
                  <a:pt x="28356" y="33529"/>
                  <a:pt x="18685" y="43200"/>
                  <a:pt x="6756" y="43200"/>
                </a:cubicBezTo>
                <a:cubicBezTo>
                  <a:pt x="5068" y="43200"/>
                  <a:pt x="3385" y="43002"/>
                  <a:pt x="1744" y="42610"/>
                </a:cubicBezTo>
                <a:lnTo>
                  <a:pt x="6756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0962" name="Arc 18"/>
          <p:cNvSpPr>
            <a:spLocks/>
          </p:cNvSpPr>
          <p:nvPr/>
        </p:nvSpPr>
        <p:spPr bwMode="auto">
          <a:xfrm rot="16200000" flipV="1">
            <a:off x="2568575" y="2363788"/>
            <a:ext cx="719138" cy="3859212"/>
          </a:xfrm>
          <a:custGeom>
            <a:avLst/>
            <a:gdLst>
              <a:gd name="G0" fmla="+- 96 0 0"/>
              <a:gd name="G1" fmla="+- 21600 0 0"/>
              <a:gd name="G2" fmla="+- 21600 0 0"/>
              <a:gd name="T0" fmla="*/ 96 w 21696"/>
              <a:gd name="T1" fmla="*/ 0 h 43200"/>
              <a:gd name="T2" fmla="*/ 0 w 21696"/>
              <a:gd name="T3" fmla="*/ 43200 h 43200"/>
              <a:gd name="T4" fmla="*/ 96 w 21696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96" h="43200" fill="none" extrusionOk="0">
                <a:moveTo>
                  <a:pt x="95" y="0"/>
                </a:moveTo>
                <a:cubicBezTo>
                  <a:pt x="12025" y="0"/>
                  <a:pt x="21696" y="9670"/>
                  <a:pt x="21696" y="21600"/>
                </a:cubicBezTo>
                <a:cubicBezTo>
                  <a:pt x="21696" y="33529"/>
                  <a:pt x="12025" y="43200"/>
                  <a:pt x="96" y="43200"/>
                </a:cubicBezTo>
                <a:cubicBezTo>
                  <a:pt x="64" y="43200"/>
                  <a:pt x="32" y="43199"/>
                  <a:pt x="0" y="43199"/>
                </a:cubicBezTo>
              </a:path>
              <a:path w="21696" h="43200" stroke="0" extrusionOk="0">
                <a:moveTo>
                  <a:pt x="95" y="0"/>
                </a:moveTo>
                <a:cubicBezTo>
                  <a:pt x="12025" y="0"/>
                  <a:pt x="21696" y="9670"/>
                  <a:pt x="21696" y="21600"/>
                </a:cubicBezTo>
                <a:cubicBezTo>
                  <a:pt x="21696" y="33529"/>
                  <a:pt x="12025" y="43200"/>
                  <a:pt x="96" y="43200"/>
                </a:cubicBezTo>
                <a:cubicBezTo>
                  <a:pt x="64" y="43200"/>
                  <a:pt x="32" y="43199"/>
                  <a:pt x="0" y="43199"/>
                </a:cubicBezTo>
                <a:lnTo>
                  <a:pt x="96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0963" name="Text Box 19"/>
          <p:cNvSpPr txBox="1">
            <a:spLocks noChangeArrowheads="1"/>
          </p:cNvSpPr>
          <p:nvPr/>
        </p:nvSpPr>
        <p:spPr bwMode="auto">
          <a:xfrm>
            <a:off x="228600" y="685800"/>
            <a:ext cx="8915400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300">
                <a:solidFill>
                  <a:srgbClr val="000000"/>
                </a:solidFill>
              </a:rPr>
              <a:t>Конус может быть получен путем вращения равнобедренного треугольника вокруг его высоты, опущенной на основание.</a:t>
            </a:r>
            <a:r>
              <a:rPr lang="en-US" sz="2300">
                <a:solidFill>
                  <a:srgbClr val="000000"/>
                </a:solidFill>
              </a:rPr>
              <a:t> </a:t>
            </a:r>
            <a:endParaRPr lang="ru-RU" sz="2300" b="1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50964" name="Freeform 20"/>
          <p:cNvSpPr>
            <a:spLocks/>
          </p:cNvSpPr>
          <p:nvPr/>
        </p:nvSpPr>
        <p:spPr bwMode="auto">
          <a:xfrm>
            <a:off x="1663700" y="1974850"/>
            <a:ext cx="2413000" cy="3232150"/>
          </a:xfrm>
          <a:custGeom>
            <a:avLst/>
            <a:gdLst>
              <a:gd name="T0" fmla="*/ 0 w 1520"/>
              <a:gd name="T1" fmla="*/ 2020 h 2036"/>
              <a:gd name="T2" fmla="*/ 770 w 1520"/>
              <a:gd name="T3" fmla="*/ 0 h 2036"/>
              <a:gd name="T4" fmla="*/ 768 w 1520"/>
              <a:gd name="T5" fmla="*/ 4 h 2036"/>
              <a:gd name="T6" fmla="*/ 1520 w 1520"/>
              <a:gd name="T7" fmla="*/ 1324 h 2036"/>
              <a:gd name="T8" fmla="*/ 16 w 1520"/>
              <a:gd name="T9" fmla="*/ 2036 h 2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20" h="2036">
                <a:moveTo>
                  <a:pt x="0" y="2020"/>
                </a:moveTo>
                <a:lnTo>
                  <a:pt x="770" y="0"/>
                </a:lnTo>
                <a:lnTo>
                  <a:pt x="768" y="4"/>
                </a:lnTo>
                <a:lnTo>
                  <a:pt x="1520" y="1324"/>
                </a:lnTo>
                <a:lnTo>
                  <a:pt x="16" y="2036"/>
                </a:lnTo>
              </a:path>
            </a:pathLst>
          </a:custGeom>
          <a:gradFill rotWithShape="1">
            <a:gsLst>
              <a:gs pos="0">
                <a:schemeClr val="bg1">
                  <a:alpha val="74001"/>
                </a:schemeClr>
              </a:gs>
              <a:gs pos="100000">
                <a:srgbClr val="0033CC">
                  <a:alpha val="73000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0965" name="Freeform 21"/>
          <p:cNvSpPr>
            <a:spLocks/>
          </p:cNvSpPr>
          <p:nvPr/>
        </p:nvSpPr>
        <p:spPr bwMode="auto">
          <a:xfrm>
            <a:off x="2057400" y="1981200"/>
            <a:ext cx="1676400" cy="3340100"/>
          </a:xfrm>
          <a:custGeom>
            <a:avLst/>
            <a:gdLst>
              <a:gd name="T0" fmla="*/ 0 w 1056"/>
              <a:gd name="T1" fmla="*/ 2104 h 2104"/>
              <a:gd name="T2" fmla="*/ 526 w 1056"/>
              <a:gd name="T3" fmla="*/ 0 h 2104"/>
              <a:gd name="T4" fmla="*/ 536 w 1056"/>
              <a:gd name="T5" fmla="*/ 0 h 2104"/>
              <a:gd name="T6" fmla="*/ 1056 w 1056"/>
              <a:gd name="T7" fmla="*/ 1272 h 2104"/>
              <a:gd name="T8" fmla="*/ 8 w 1056"/>
              <a:gd name="T9" fmla="*/ 2104 h 2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56" h="2104">
                <a:moveTo>
                  <a:pt x="0" y="2104"/>
                </a:moveTo>
                <a:lnTo>
                  <a:pt x="526" y="0"/>
                </a:lnTo>
                <a:lnTo>
                  <a:pt x="536" y="0"/>
                </a:lnTo>
                <a:lnTo>
                  <a:pt x="1056" y="1272"/>
                </a:lnTo>
                <a:lnTo>
                  <a:pt x="8" y="2104"/>
                </a:lnTo>
              </a:path>
            </a:pathLst>
          </a:custGeom>
          <a:gradFill rotWithShape="1">
            <a:gsLst>
              <a:gs pos="0">
                <a:schemeClr val="bg1">
                  <a:alpha val="74001"/>
                </a:schemeClr>
              </a:gs>
              <a:gs pos="100000">
                <a:srgbClr val="0033CC">
                  <a:alpha val="73000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0966" name="Freeform 22"/>
          <p:cNvSpPr>
            <a:spLocks/>
          </p:cNvSpPr>
          <p:nvPr/>
        </p:nvSpPr>
        <p:spPr bwMode="auto">
          <a:xfrm>
            <a:off x="2527300" y="1993900"/>
            <a:ext cx="736600" cy="3378200"/>
          </a:xfrm>
          <a:custGeom>
            <a:avLst/>
            <a:gdLst>
              <a:gd name="T0" fmla="*/ 8 w 464"/>
              <a:gd name="T1" fmla="*/ 2104 h 2128"/>
              <a:gd name="T2" fmla="*/ 232 w 464"/>
              <a:gd name="T3" fmla="*/ 0 h 2128"/>
              <a:gd name="T4" fmla="*/ 208 w 464"/>
              <a:gd name="T5" fmla="*/ 8 h 2128"/>
              <a:gd name="T6" fmla="*/ 464 w 464"/>
              <a:gd name="T7" fmla="*/ 1224 h 2128"/>
              <a:gd name="T8" fmla="*/ 0 w 464"/>
              <a:gd name="T9" fmla="*/ 2128 h 2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4" h="2128">
                <a:moveTo>
                  <a:pt x="8" y="2104"/>
                </a:moveTo>
                <a:lnTo>
                  <a:pt x="232" y="0"/>
                </a:lnTo>
                <a:lnTo>
                  <a:pt x="208" y="8"/>
                </a:lnTo>
                <a:lnTo>
                  <a:pt x="464" y="1224"/>
                </a:lnTo>
                <a:lnTo>
                  <a:pt x="0" y="2128"/>
                </a:lnTo>
              </a:path>
            </a:pathLst>
          </a:custGeom>
          <a:gradFill rotWithShape="1">
            <a:gsLst>
              <a:gs pos="0">
                <a:schemeClr val="bg1">
                  <a:alpha val="74001"/>
                </a:schemeClr>
              </a:gs>
              <a:gs pos="100000">
                <a:srgbClr val="0033CC">
                  <a:alpha val="73000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0967" name="Freeform 23"/>
          <p:cNvSpPr>
            <a:spLocks/>
          </p:cNvSpPr>
          <p:nvPr/>
        </p:nvSpPr>
        <p:spPr bwMode="auto">
          <a:xfrm>
            <a:off x="2628900" y="1955800"/>
            <a:ext cx="419100" cy="3429000"/>
          </a:xfrm>
          <a:custGeom>
            <a:avLst/>
            <a:gdLst>
              <a:gd name="T0" fmla="*/ 264 w 264"/>
              <a:gd name="T1" fmla="*/ 2160 h 2160"/>
              <a:gd name="T2" fmla="*/ 168 w 264"/>
              <a:gd name="T3" fmla="*/ 0 h 2160"/>
              <a:gd name="T4" fmla="*/ 176 w 264"/>
              <a:gd name="T5" fmla="*/ 8 h 2160"/>
              <a:gd name="T6" fmla="*/ 0 w 264"/>
              <a:gd name="T7" fmla="*/ 1176 h 2160"/>
              <a:gd name="T8" fmla="*/ 256 w 264"/>
              <a:gd name="T9" fmla="*/ 2160 h 2160"/>
              <a:gd name="T10" fmla="*/ 264 w 264"/>
              <a:gd name="T11" fmla="*/ 2144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4" h="2160">
                <a:moveTo>
                  <a:pt x="264" y="2160"/>
                </a:moveTo>
                <a:lnTo>
                  <a:pt x="168" y="0"/>
                </a:lnTo>
                <a:lnTo>
                  <a:pt x="176" y="8"/>
                </a:lnTo>
                <a:lnTo>
                  <a:pt x="0" y="1176"/>
                </a:lnTo>
                <a:lnTo>
                  <a:pt x="256" y="2160"/>
                </a:lnTo>
                <a:lnTo>
                  <a:pt x="264" y="2144"/>
                </a:lnTo>
              </a:path>
            </a:pathLst>
          </a:custGeom>
          <a:gradFill rotWithShape="1">
            <a:gsLst>
              <a:gs pos="0">
                <a:schemeClr val="bg1">
                  <a:alpha val="74001"/>
                </a:schemeClr>
              </a:gs>
              <a:gs pos="100000">
                <a:srgbClr val="0033CC">
                  <a:alpha val="73000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0968" name="Freeform 24"/>
          <p:cNvSpPr>
            <a:spLocks/>
          </p:cNvSpPr>
          <p:nvPr/>
        </p:nvSpPr>
        <p:spPr bwMode="auto">
          <a:xfrm>
            <a:off x="2336800" y="1930400"/>
            <a:ext cx="1117600" cy="3479800"/>
          </a:xfrm>
          <a:custGeom>
            <a:avLst/>
            <a:gdLst>
              <a:gd name="T0" fmla="*/ 704 w 704"/>
              <a:gd name="T1" fmla="*/ 2192 h 2192"/>
              <a:gd name="T2" fmla="*/ 352 w 704"/>
              <a:gd name="T3" fmla="*/ 0 h 2192"/>
              <a:gd name="T4" fmla="*/ 352 w 704"/>
              <a:gd name="T5" fmla="*/ 24 h 2192"/>
              <a:gd name="T6" fmla="*/ 0 w 704"/>
              <a:gd name="T7" fmla="*/ 1296 h 2192"/>
              <a:gd name="T8" fmla="*/ 704 w 704"/>
              <a:gd name="T9" fmla="*/ 2176 h 2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4" h="2192">
                <a:moveTo>
                  <a:pt x="704" y="2192"/>
                </a:moveTo>
                <a:lnTo>
                  <a:pt x="352" y="0"/>
                </a:lnTo>
                <a:lnTo>
                  <a:pt x="352" y="24"/>
                </a:lnTo>
                <a:lnTo>
                  <a:pt x="0" y="1296"/>
                </a:lnTo>
                <a:lnTo>
                  <a:pt x="704" y="2176"/>
                </a:lnTo>
              </a:path>
            </a:pathLst>
          </a:custGeom>
          <a:gradFill rotWithShape="1">
            <a:gsLst>
              <a:gs pos="0">
                <a:schemeClr val="bg1">
                  <a:alpha val="74001"/>
                </a:schemeClr>
              </a:gs>
              <a:gs pos="100000">
                <a:srgbClr val="0033CC">
                  <a:alpha val="73000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0969" name="Freeform 25"/>
          <p:cNvSpPr>
            <a:spLocks/>
          </p:cNvSpPr>
          <p:nvPr/>
        </p:nvSpPr>
        <p:spPr bwMode="auto">
          <a:xfrm>
            <a:off x="1993900" y="1981200"/>
            <a:ext cx="1841500" cy="3352800"/>
          </a:xfrm>
          <a:custGeom>
            <a:avLst/>
            <a:gdLst>
              <a:gd name="T0" fmla="*/ 1160 w 1160"/>
              <a:gd name="T1" fmla="*/ 2112 h 2112"/>
              <a:gd name="T2" fmla="*/ 570 w 1160"/>
              <a:gd name="T3" fmla="*/ 0 h 2112"/>
              <a:gd name="T4" fmla="*/ 560 w 1160"/>
              <a:gd name="T5" fmla="*/ 0 h 2112"/>
              <a:gd name="T6" fmla="*/ 0 w 1160"/>
              <a:gd name="T7" fmla="*/ 1288 h 2112"/>
              <a:gd name="T8" fmla="*/ 1160 w 1160"/>
              <a:gd name="T9" fmla="*/ 2096 h 2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60" h="2112">
                <a:moveTo>
                  <a:pt x="1160" y="2112"/>
                </a:moveTo>
                <a:lnTo>
                  <a:pt x="570" y="0"/>
                </a:lnTo>
                <a:lnTo>
                  <a:pt x="560" y="0"/>
                </a:lnTo>
                <a:lnTo>
                  <a:pt x="0" y="1288"/>
                </a:lnTo>
                <a:lnTo>
                  <a:pt x="1160" y="2096"/>
                </a:lnTo>
              </a:path>
            </a:pathLst>
          </a:custGeom>
          <a:gradFill rotWithShape="1">
            <a:gsLst>
              <a:gs pos="0">
                <a:schemeClr val="bg1">
                  <a:alpha val="74001"/>
                </a:schemeClr>
              </a:gs>
              <a:gs pos="100000">
                <a:srgbClr val="0033CC">
                  <a:alpha val="73000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0970" name="Freeform 26"/>
          <p:cNvSpPr>
            <a:spLocks/>
          </p:cNvSpPr>
          <p:nvPr/>
        </p:nvSpPr>
        <p:spPr bwMode="auto">
          <a:xfrm>
            <a:off x="1549400" y="1987550"/>
            <a:ext cx="2667000" cy="3206750"/>
          </a:xfrm>
          <a:custGeom>
            <a:avLst/>
            <a:gdLst>
              <a:gd name="T0" fmla="*/ 1680 w 1680"/>
              <a:gd name="T1" fmla="*/ 2012 h 2020"/>
              <a:gd name="T2" fmla="*/ 848 w 1680"/>
              <a:gd name="T3" fmla="*/ 0 h 2020"/>
              <a:gd name="T4" fmla="*/ 848 w 1680"/>
              <a:gd name="T5" fmla="*/ 4 h 2020"/>
              <a:gd name="T6" fmla="*/ 0 w 1680"/>
              <a:gd name="T7" fmla="*/ 1372 h 2020"/>
              <a:gd name="T8" fmla="*/ 1672 w 1680"/>
              <a:gd name="T9" fmla="*/ 2020 h 2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80" h="2020">
                <a:moveTo>
                  <a:pt x="1680" y="2012"/>
                </a:moveTo>
                <a:lnTo>
                  <a:pt x="848" y="0"/>
                </a:lnTo>
                <a:lnTo>
                  <a:pt x="848" y="4"/>
                </a:lnTo>
                <a:lnTo>
                  <a:pt x="0" y="1372"/>
                </a:lnTo>
                <a:lnTo>
                  <a:pt x="1672" y="2020"/>
                </a:lnTo>
              </a:path>
            </a:pathLst>
          </a:custGeom>
          <a:gradFill rotWithShape="1">
            <a:gsLst>
              <a:gs pos="0">
                <a:schemeClr val="bg1">
                  <a:alpha val="74001"/>
                </a:schemeClr>
              </a:gs>
              <a:gs pos="100000">
                <a:srgbClr val="0033CC">
                  <a:alpha val="73000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0971" name="Freeform 27"/>
          <p:cNvSpPr>
            <a:spLocks/>
          </p:cNvSpPr>
          <p:nvPr/>
        </p:nvSpPr>
        <p:spPr bwMode="auto">
          <a:xfrm>
            <a:off x="1231900" y="1971675"/>
            <a:ext cx="3365500" cy="3070225"/>
          </a:xfrm>
          <a:custGeom>
            <a:avLst/>
            <a:gdLst>
              <a:gd name="T0" fmla="*/ 2120 w 2120"/>
              <a:gd name="T1" fmla="*/ 1926 h 1934"/>
              <a:gd name="T2" fmla="*/ 1040 w 2120"/>
              <a:gd name="T3" fmla="*/ 0 h 1934"/>
              <a:gd name="T4" fmla="*/ 1032 w 2120"/>
              <a:gd name="T5" fmla="*/ 14 h 1934"/>
              <a:gd name="T6" fmla="*/ 0 w 2120"/>
              <a:gd name="T7" fmla="*/ 1502 h 1934"/>
              <a:gd name="T8" fmla="*/ 2112 w 2120"/>
              <a:gd name="T9" fmla="*/ 1934 h 1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20" h="1934">
                <a:moveTo>
                  <a:pt x="2120" y="1926"/>
                </a:moveTo>
                <a:lnTo>
                  <a:pt x="1040" y="0"/>
                </a:lnTo>
                <a:lnTo>
                  <a:pt x="1032" y="14"/>
                </a:lnTo>
                <a:lnTo>
                  <a:pt x="0" y="1502"/>
                </a:lnTo>
                <a:lnTo>
                  <a:pt x="2112" y="1934"/>
                </a:lnTo>
              </a:path>
            </a:pathLst>
          </a:custGeom>
          <a:gradFill rotWithShape="1">
            <a:gsLst>
              <a:gs pos="0">
                <a:schemeClr val="bg1">
                  <a:alpha val="74001"/>
                </a:schemeClr>
              </a:gs>
              <a:gs pos="100000">
                <a:srgbClr val="0033CC">
                  <a:alpha val="73000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0972" name="Freeform 28"/>
          <p:cNvSpPr>
            <a:spLocks/>
          </p:cNvSpPr>
          <p:nvPr/>
        </p:nvSpPr>
        <p:spPr bwMode="auto">
          <a:xfrm>
            <a:off x="977900" y="1971675"/>
            <a:ext cx="3886200" cy="2752725"/>
          </a:xfrm>
          <a:custGeom>
            <a:avLst/>
            <a:gdLst>
              <a:gd name="T0" fmla="*/ 2448 w 2448"/>
              <a:gd name="T1" fmla="*/ 1726 h 1734"/>
              <a:gd name="T2" fmla="*/ 1204 w 2448"/>
              <a:gd name="T3" fmla="*/ 0 h 1734"/>
              <a:gd name="T4" fmla="*/ 1216 w 2448"/>
              <a:gd name="T5" fmla="*/ 6 h 1734"/>
              <a:gd name="T6" fmla="*/ 0 w 2448"/>
              <a:gd name="T7" fmla="*/ 1694 h 1734"/>
              <a:gd name="T8" fmla="*/ 2440 w 2448"/>
              <a:gd name="T9" fmla="*/ 1734 h 1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48" h="1734">
                <a:moveTo>
                  <a:pt x="2448" y="1726"/>
                </a:moveTo>
                <a:lnTo>
                  <a:pt x="1204" y="0"/>
                </a:lnTo>
                <a:lnTo>
                  <a:pt x="1216" y="6"/>
                </a:lnTo>
                <a:lnTo>
                  <a:pt x="0" y="1694"/>
                </a:lnTo>
                <a:lnTo>
                  <a:pt x="2440" y="1734"/>
                </a:lnTo>
              </a:path>
            </a:pathLst>
          </a:custGeom>
          <a:gradFill rotWithShape="1">
            <a:gsLst>
              <a:gs pos="0">
                <a:schemeClr val="bg1">
                  <a:alpha val="74001"/>
                </a:schemeClr>
              </a:gs>
              <a:gs pos="100000">
                <a:srgbClr val="0033CC">
                  <a:alpha val="73000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0980" name="Text Box 36"/>
          <p:cNvSpPr txBox="1">
            <a:spLocks noChangeArrowheads="1"/>
          </p:cNvSpPr>
          <p:nvPr/>
        </p:nvSpPr>
        <p:spPr bwMode="auto">
          <a:xfrm>
            <a:off x="2882900" y="1676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</a:t>
            </a:r>
          </a:p>
        </p:txBody>
      </p:sp>
      <p:sp>
        <p:nvSpPr>
          <p:cNvPr id="850982" name="Freeform 38"/>
          <p:cNvSpPr>
            <a:spLocks/>
          </p:cNvSpPr>
          <p:nvPr/>
        </p:nvSpPr>
        <p:spPr bwMode="auto">
          <a:xfrm>
            <a:off x="1041400" y="1981200"/>
            <a:ext cx="3771900" cy="2527300"/>
          </a:xfrm>
          <a:custGeom>
            <a:avLst/>
            <a:gdLst>
              <a:gd name="T0" fmla="*/ 2376 w 2376"/>
              <a:gd name="T1" fmla="*/ 1592 h 1592"/>
              <a:gd name="T2" fmla="*/ 1160 w 2376"/>
              <a:gd name="T3" fmla="*/ 0 h 1592"/>
              <a:gd name="T4" fmla="*/ 0 w 2376"/>
              <a:gd name="T5" fmla="*/ 1584 h 1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76" h="1592">
                <a:moveTo>
                  <a:pt x="2376" y="1592"/>
                </a:moveTo>
                <a:lnTo>
                  <a:pt x="1160" y="0"/>
                </a:lnTo>
                <a:lnTo>
                  <a:pt x="0" y="1584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0983" name="Text Box 39"/>
          <p:cNvSpPr txBox="1">
            <a:spLocks noChangeArrowheads="1"/>
          </p:cNvSpPr>
          <p:nvPr/>
        </p:nvSpPr>
        <p:spPr bwMode="auto">
          <a:xfrm>
            <a:off x="3810000" y="2667000"/>
            <a:ext cx="3254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i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</a:t>
            </a:r>
            <a:endParaRPr lang="ru-RU" sz="4000" b="1" i="1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6981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509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5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509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5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509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5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509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5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509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5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509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5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8509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5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509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5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8509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964" grpId="0" animBg="1"/>
      <p:bldP spid="850964" grpId="1" animBg="1"/>
      <p:bldP spid="850965" grpId="0" animBg="1"/>
      <p:bldP spid="850965" grpId="1" animBg="1"/>
      <p:bldP spid="850966" grpId="0" animBg="1"/>
      <p:bldP spid="850966" grpId="1" animBg="1"/>
      <p:bldP spid="850967" grpId="0" animBg="1"/>
      <p:bldP spid="850967" grpId="1" animBg="1"/>
      <p:bldP spid="850968" grpId="0" animBg="1"/>
      <p:bldP spid="850968" grpId="1" animBg="1"/>
      <p:bldP spid="850969" grpId="0" animBg="1"/>
      <p:bldP spid="850969" grpId="1" animBg="1"/>
      <p:bldP spid="850970" grpId="0" animBg="1"/>
      <p:bldP spid="850970" grpId="1" animBg="1"/>
      <p:bldP spid="850971" grpId="0" animBg="1"/>
      <p:bldP spid="850971" grpId="1" animBg="1"/>
      <p:bldP spid="850972" grpId="0" animBg="1"/>
      <p:bldP spid="850972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228600" y="3352800"/>
            <a:ext cx="8534400" cy="2971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smtClean="0"/>
              <a:t>Конус называется круговым, если основание – круг.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Конус называется прямым, если отрезок, соединяющий вершину конуса с центром круга, является его высотой.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Если основание высоты конуса, поведенной из его вершины не падает в центр основания, то конус называется наклонным. </a:t>
            </a:r>
          </a:p>
        </p:txBody>
      </p:sp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3200400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0"/>
            <a:ext cx="293211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152400" y="2819400"/>
            <a:ext cx="3998913" cy="4572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333300"/>
                </a:solidFill>
              </a:rPr>
              <a:t>Наклонный круговой конус</a:t>
            </a: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5486400" y="2819400"/>
            <a:ext cx="3486150" cy="4572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333300"/>
                </a:solidFill>
              </a:rPr>
              <a:t>Прямой круговой конус</a:t>
            </a:r>
          </a:p>
        </p:txBody>
      </p:sp>
      <p:sp>
        <p:nvSpPr>
          <p:cNvPr id="9223" name="Line 10"/>
          <p:cNvSpPr>
            <a:spLocks noChangeShapeType="1"/>
          </p:cNvSpPr>
          <p:nvPr/>
        </p:nvSpPr>
        <p:spPr bwMode="auto">
          <a:xfrm flipH="1">
            <a:off x="7162800" y="152400"/>
            <a:ext cx="0" cy="2133600"/>
          </a:xfrm>
          <a:prstGeom prst="line">
            <a:avLst/>
          </a:prstGeom>
          <a:ln>
            <a:headEnd/>
            <a:tailEnd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333300"/>
              </a:solidFill>
            </a:endParaRPr>
          </a:p>
        </p:txBody>
      </p:sp>
      <p:sp>
        <p:nvSpPr>
          <p:cNvPr id="9224" name="Text Box 11"/>
          <p:cNvSpPr txBox="1">
            <a:spLocks noChangeArrowheads="1"/>
          </p:cNvSpPr>
          <p:nvPr/>
        </p:nvSpPr>
        <p:spPr bwMode="auto">
          <a:xfrm>
            <a:off x="7239000" y="1066800"/>
            <a:ext cx="4238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333300"/>
                </a:solidFill>
                <a:cs typeface="Tahoma" pitchFamily="34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11378372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760"/>
                            </p:stCondLst>
                            <p:childTnLst>
                              <p:par>
                                <p:cTn id="2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440"/>
                            </p:stCondLst>
                            <p:childTnLst>
                              <p:par>
                                <p:cTn id="2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0" grpId="0" animBg="1"/>
      <p:bldP spid="4916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92871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Усеченный конус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7620" y="1285860"/>
            <a:ext cx="5000660" cy="5357850"/>
          </a:xfrm>
          <a:ln>
            <a:miter lim="800000"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	</a:t>
            </a:r>
            <a:r>
              <a:rPr lang="ru-RU" b="1" dirty="0" smtClean="0"/>
              <a:t>В</a:t>
            </a:r>
            <a:r>
              <a:rPr lang="ru-RU" dirty="0" smtClean="0"/>
              <a:t>озьмем произвольный конус и проведем секущую плоскость, перпендикулярную к его оси. Эта плоскость пересекается с конусом по кругу и разбивает конус на две части. Одна из частей представляет собой конус, а другая называется </a:t>
            </a:r>
            <a:r>
              <a:rPr lang="ru-RU" b="1" dirty="0" smtClean="0"/>
              <a:t>усеченным конусом. </a:t>
            </a:r>
            <a:r>
              <a:rPr lang="ru-RU" dirty="0" smtClean="0"/>
              <a:t>Основание исходного конуса и круг, полученный в сечении этого конуса плоскостью, называются </a:t>
            </a:r>
            <a:r>
              <a:rPr lang="ru-RU" b="1" dirty="0" smtClean="0"/>
              <a:t>основаниями </a:t>
            </a:r>
            <a:r>
              <a:rPr lang="ru-RU" dirty="0" smtClean="0"/>
              <a:t>усеченного конуса, а отрезок, соединяющий их центры,— </a:t>
            </a:r>
            <a:r>
              <a:rPr lang="ru-RU" b="1" dirty="0" smtClean="0"/>
              <a:t>высотой </a:t>
            </a:r>
            <a:r>
              <a:rPr lang="ru-RU" dirty="0" smtClean="0"/>
              <a:t>усеченного конуса.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36" name="Дуга 35"/>
          <p:cNvSpPr/>
          <p:nvPr/>
        </p:nvSpPr>
        <p:spPr>
          <a:xfrm>
            <a:off x="142843" y="4331491"/>
            <a:ext cx="2000264" cy="785818"/>
          </a:xfrm>
          <a:prstGeom prst="arc">
            <a:avLst>
              <a:gd name="adj1" fmla="val 115976"/>
              <a:gd name="adj2" fmla="val 10873012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7" name="Дуга 36"/>
          <p:cNvSpPr/>
          <p:nvPr/>
        </p:nvSpPr>
        <p:spPr>
          <a:xfrm>
            <a:off x="142843" y="4331491"/>
            <a:ext cx="2000264" cy="785818"/>
          </a:xfrm>
          <a:prstGeom prst="arc">
            <a:avLst>
              <a:gd name="adj1" fmla="val 10982667"/>
              <a:gd name="adj2" fmla="val 32077"/>
            </a:avLst>
          </a:prstGeom>
          <a:noFill/>
          <a:ln w="19050">
            <a:solidFill>
              <a:schemeClr val="bg1"/>
            </a:solidFill>
            <a:prstDash val="lgDash"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39" name="Прямая соединительная линия 38"/>
          <p:cNvCxnSpPr>
            <a:endCxn id="43" idx="1"/>
          </p:cNvCxnSpPr>
          <p:nvPr/>
        </p:nvCxnSpPr>
        <p:spPr>
          <a:xfrm rot="5400000" flipH="1" flipV="1">
            <a:off x="-594147" y="3022983"/>
            <a:ext cx="2402693" cy="92871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37" idx="2"/>
            <a:endCxn id="43" idx="1"/>
          </p:cNvCxnSpPr>
          <p:nvPr/>
        </p:nvCxnSpPr>
        <p:spPr>
          <a:xfrm rot="5400000" flipH="1">
            <a:off x="383320" y="2974226"/>
            <a:ext cx="2447739" cy="107127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214413" y="4474367"/>
            <a:ext cx="418008" cy="338554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prstClr val="white"/>
                </a:solidFill>
              </a:rPr>
              <a:t>O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1071563" y="2116138"/>
            <a:ext cx="5937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ru-RU" sz="1600" smtClean="0">
                <a:solidFill>
                  <a:prstClr val="white"/>
                </a:solidFill>
                <a:latin typeface="Book Antiqua" pitchFamily="18" charset="0"/>
              </a:rPr>
              <a:t>P</a:t>
            </a:r>
            <a:endParaRPr lang="ru-RU" altLang="ru-RU" sz="1600" smtClean="0">
              <a:solidFill>
                <a:prstClr val="white"/>
              </a:solidFill>
            </a:endParaRPr>
          </a:p>
        </p:txBody>
      </p:sp>
      <p:cxnSp>
        <p:nvCxnSpPr>
          <p:cNvPr id="45" name="Прямая соединительная линия 44"/>
          <p:cNvCxnSpPr>
            <a:stCxn id="43" idx="1"/>
          </p:cNvCxnSpPr>
          <p:nvPr/>
        </p:nvCxnSpPr>
        <p:spPr>
          <a:xfrm rot="10800000">
            <a:off x="1071563" y="1758950"/>
            <a:ext cx="1587" cy="52705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>
            <a:stCxn id="43" idx="1"/>
          </p:cNvCxnSpPr>
          <p:nvPr/>
        </p:nvCxnSpPr>
        <p:spPr>
          <a:xfrm rot="10800000" flipH="1" flipV="1">
            <a:off x="1071563" y="2286000"/>
            <a:ext cx="68262" cy="2447925"/>
          </a:xfrm>
          <a:prstGeom prst="line">
            <a:avLst/>
          </a:prstGeom>
          <a:ln>
            <a:solidFill>
              <a:schemeClr val="bg1"/>
            </a:solidFill>
            <a:prstDash val="lgDash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5400000">
            <a:off x="927894" y="5331619"/>
            <a:ext cx="428625" cy="1587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1143000" y="3330575"/>
            <a:ext cx="5000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smtClean="0">
                <a:solidFill>
                  <a:prstClr val="white"/>
                </a:solidFill>
              </a:rPr>
              <a:t>О1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714375" y="3402013"/>
            <a:ext cx="357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ru-RU" sz="1400" smtClean="0">
                <a:solidFill>
                  <a:prstClr val="white"/>
                </a:solidFill>
                <a:latin typeface="Book Antiqua" pitchFamily="18" charset="0"/>
              </a:rPr>
              <a:t>r1</a:t>
            </a:r>
            <a:endParaRPr lang="ru-RU" altLang="ru-RU" sz="1400" smtClean="0">
              <a:solidFill>
                <a:prstClr val="white"/>
              </a:solidFill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 rot="5400000">
            <a:off x="1000919" y="4901406"/>
            <a:ext cx="285750" cy="1588"/>
          </a:xfrm>
          <a:prstGeom prst="line">
            <a:avLst/>
          </a:prstGeom>
          <a:ln>
            <a:solidFill>
              <a:schemeClr val="bg1"/>
            </a:solidFill>
            <a:prstDash val="lgDash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Блок-схема: узел 52"/>
          <p:cNvSpPr/>
          <p:nvPr/>
        </p:nvSpPr>
        <p:spPr>
          <a:xfrm flipH="1">
            <a:off x="1143000" y="4687888"/>
            <a:ext cx="46038" cy="46037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55" name="Прямая соединительная линия 54"/>
          <p:cNvCxnSpPr>
            <a:endCxn id="53" idx="6"/>
          </p:cNvCxnSpPr>
          <p:nvPr/>
        </p:nvCxnSpPr>
        <p:spPr>
          <a:xfrm flipV="1">
            <a:off x="500063" y="4710113"/>
            <a:ext cx="642937" cy="334962"/>
          </a:xfrm>
          <a:prstGeom prst="line">
            <a:avLst/>
          </a:prstGeom>
          <a:ln w="12700">
            <a:solidFill>
              <a:schemeClr val="bg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>
            <a:endCxn id="62" idx="4"/>
          </p:cNvCxnSpPr>
          <p:nvPr/>
        </p:nvCxnSpPr>
        <p:spPr>
          <a:xfrm flipV="1">
            <a:off x="785813" y="3590925"/>
            <a:ext cx="320675" cy="168275"/>
          </a:xfrm>
          <a:prstGeom prst="line">
            <a:avLst/>
          </a:prstGeom>
          <a:ln w="127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Блок-схема: узел 61"/>
          <p:cNvSpPr/>
          <p:nvPr/>
        </p:nvSpPr>
        <p:spPr>
          <a:xfrm>
            <a:off x="1071563" y="3544888"/>
            <a:ext cx="71437" cy="46037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 rot="16200000" flipH="1">
            <a:off x="1177925" y="4081463"/>
            <a:ext cx="1216025" cy="428625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rot="16200000" flipH="1">
            <a:off x="963612" y="4224338"/>
            <a:ext cx="1287463" cy="357188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rot="16200000" flipH="1">
            <a:off x="749301" y="4367212"/>
            <a:ext cx="1287462" cy="214313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rot="16200000" flipH="1">
            <a:off x="1190626" y="5045075"/>
            <a:ext cx="500062" cy="357187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V="1">
            <a:off x="1500188" y="4187825"/>
            <a:ext cx="857250" cy="28575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rot="10800000" flipV="1">
            <a:off x="833438" y="2830513"/>
            <a:ext cx="785812" cy="71437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rot="5400000">
            <a:off x="1464469" y="3437732"/>
            <a:ext cx="571500" cy="50006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1619250" y="2616200"/>
            <a:ext cx="9286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smtClean="0">
                <a:solidFill>
                  <a:prstClr val="white"/>
                </a:solidFill>
              </a:rPr>
              <a:t>Основание</a:t>
            </a: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1976438" y="3187700"/>
            <a:ext cx="10715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dirty="0" smtClean="0">
                <a:solidFill>
                  <a:prstClr val="white"/>
                </a:solidFill>
              </a:rPr>
              <a:t>Образующая</a:t>
            </a: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1619250" y="5259388"/>
            <a:ext cx="10048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smtClean="0">
                <a:solidFill>
                  <a:prstClr val="white"/>
                </a:solidFill>
              </a:rPr>
              <a:t>Основание </a:t>
            </a:r>
          </a:p>
        </p:txBody>
      </p:sp>
      <p:sp>
        <p:nvSpPr>
          <p:cNvPr id="75" name="Прямоугольник 74"/>
          <p:cNvSpPr>
            <a:spLocks noChangeArrowheads="1"/>
          </p:cNvSpPr>
          <p:nvPr/>
        </p:nvSpPr>
        <p:spPr bwMode="auto">
          <a:xfrm>
            <a:off x="642938" y="4545013"/>
            <a:ext cx="276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ru-RU" sz="1800" smtClean="0">
                <a:solidFill>
                  <a:prstClr val="white"/>
                </a:solidFill>
                <a:latin typeface="Book Antiqua" pitchFamily="18" charset="0"/>
              </a:rPr>
              <a:t>r</a:t>
            </a:r>
            <a:endParaRPr lang="ru-RU" altLang="ru-RU" sz="1800" smtClean="0">
              <a:solidFill>
                <a:prstClr val="white"/>
              </a:solidFill>
            </a:endParaRPr>
          </a:p>
        </p:txBody>
      </p:sp>
      <p:sp>
        <p:nvSpPr>
          <p:cNvPr id="76" name="Дуга 75"/>
          <p:cNvSpPr/>
          <p:nvPr/>
        </p:nvSpPr>
        <p:spPr>
          <a:xfrm>
            <a:off x="142842" y="4331490"/>
            <a:ext cx="2000264" cy="785818"/>
          </a:xfrm>
          <a:prstGeom prst="arc">
            <a:avLst>
              <a:gd name="adj1" fmla="val 115976"/>
              <a:gd name="adj2" fmla="val 10873012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7" name="Дуга 76"/>
          <p:cNvSpPr/>
          <p:nvPr/>
        </p:nvSpPr>
        <p:spPr>
          <a:xfrm>
            <a:off x="142843" y="4331491"/>
            <a:ext cx="2000264" cy="785818"/>
          </a:xfrm>
          <a:prstGeom prst="arc">
            <a:avLst>
              <a:gd name="adj1" fmla="val 10982667"/>
              <a:gd name="adj2" fmla="val 32077"/>
            </a:avLst>
          </a:prstGeom>
          <a:noFill/>
          <a:ln w="19050">
            <a:solidFill>
              <a:schemeClr val="bg1"/>
            </a:solidFill>
            <a:prstDash val="lgDash"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 rot="5400000" flipH="1" flipV="1">
            <a:off x="-214347" y="3902863"/>
            <a:ext cx="1143009" cy="428629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>
            <a:endCxn id="81" idx="2"/>
          </p:cNvCxnSpPr>
          <p:nvPr/>
        </p:nvCxnSpPr>
        <p:spPr>
          <a:xfrm rot="16200000" flipV="1">
            <a:off x="1296216" y="3887121"/>
            <a:ext cx="1187966" cy="505251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Дуга 79"/>
          <p:cNvSpPr/>
          <p:nvPr/>
        </p:nvSpPr>
        <p:spPr>
          <a:xfrm>
            <a:off x="571470" y="3331358"/>
            <a:ext cx="1071570" cy="500066"/>
          </a:xfrm>
          <a:prstGeom prst="arc">
            <a:avLst>
              <a:gd name="adj1" fmla="val 21488921"/>
              <a:gd name="adj2" fmla="val 10818653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1" name="Дуга 80"/>
          <p:cNvSpPr/>
          <p:nvPr/>
        </p:nvSpPr>
        <p:spPr>
          <a:xfrm>
            <a:off x="571470" y="3331358"/>
            <a:ext cx="1071570" cy="500066"/>
          </a:xfrm>
          <a:prstGeom prst="arc">
            <a:avLst>
              <a:gd name="adj1" fmla="val 11046707"/>
              <a:gd name="adj2" fmla="val 21369402"/>
            </a:avLst>
          </a:prstGeom>
          <a:ln w="19050">
            <a:solidFill>
              <a:schemeClr val="bg1"/>
            </a:solidFill>
            <a:prstDash val="lgDash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357438" y="3973513"/>
            <a:ext cx="1563687" cy="27781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prstClr val="white"/>
                </a:solidFill>
              </a:rPr>
              <a:t>Боковая поверхность</a:t>
            </a:r>
          </a:p>
        </p:txBody>
      </p:sp>
    </p:spTree>
    <p:extLst>
      <p:ext uri="{BB962C8B-B14F-4D97-AF65-F5344CB8AC3E}">
        <p14:creationId xmlns:p14="http://schemas.microsoft.com/office/powerpoint/2010/main" val="21114092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4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4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4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4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4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4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4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4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4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8" grpId="0"/>
      <p:bldP spid="50" grpId="0"/>
      <p:bldP spid="53" grpId="0" animBg="1"/>
      <p:bldP spid="62" grpId="0" animBg="1"/>
      <p:bldP spid="72" grpId="0"/>
      <p:bldP spid="73" grpId="0"/>
      <p:bldP spid="74" grpId="0"/>
      <p:bldP spid="75" grpId="0"/>
      <p:bldP spid="8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11560" y="1556792"/>
            <a:ext cx="8229600" cy="4525963"/>
          </a:xfrm>
          <a:ln>
            <a:miter lim="800000"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	</a:t>
            </a:r>
            <a:r>
              <a:rPr lang="ru-RU" sz="3400" dirty="0" smtClean="0"/>
              <a:t>Часть конической поверхности, ограничивающая усеченный конус, называется его </a:t>
            </a:r>
            <a:r>
              <a:rPr lang="ru-RU" sz="3400" b="1" dirty="0" smtClean="0"/>
              <a:t>боковой поверхностью, </a:t>
            </a:r>
            <a:r>
              <a:rPr lang="ru-RU" sz="3400" dirty="0" smtClean="0"/>
              <a:t>а отрезки образующих конической поверхности, заключенные между основаниями, называются </a:t>
            </a:r>
            <a:r>
              <a:rPr lang="ru-RU" sz="3400" b="1" dirty="0" smtClean="0"/>
              <a:t>образующими </a:t>
            </a:r>
            <a:r>
              <a:rPr lang="ru-RU" sz="3400" dirty="0" smtClean="0"/>
              <a:t>усеченного конуса. Все образующие усеченного конуса равны друг другу.</a:t>
            </a:r>
            <a:endParaRPr lang="ru-RU" sz="3400" dirty="0"/>
          </a:p>
        </p:txBody>
      </p:sp>
      <p:sp>
        <p:nvSpPr>
          <p:cNvPr id="5" name="TextBox 4"/>
          <p:cNvSpPr txBox="1"/>
          <p:nvPr/>
        </p:nvSpPr>
        <p:spPr>
          <a:xfrm>
            <a:off x="1547664" y="764704"/>
            <a:ext cx="71988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Понятие усеченного конуса</a:t>
            </a: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27116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483768" y="1700808"/>
            <a:ext cx="6257925" cy="4708525"/>
          </a:xfrm>
          <a:ln>
            <a:miter lim="800000"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	Усеченный конус может быть получен вращением прямоугольной трапеции вокруг ее боковой стороны, перпендикулярной к основаниям. На рисунке изображен усеченный конус, полученный вращением прямоугольной трапеции </a:t>
            </a:r>
            <a:r>
              <a:rPr lang="en-US" i="1" dirty="0" smtClean="0"/>
              <a:t>ABCD </a:t>
            </a:r>
            <a:r>
              <a:rPr lang="ru-RU" dirty="0" smtClean="0"/>
              <a:t>вокруг стороны </a:t>
            </a:r>
            <a:r>
              <a:rPr lang="en-US" i="1" dirty="0" smtClean="0"/>
              <a:t>CD</a:t>
            </a:r>
            <a:r>
              <a:rPr lang="ru-RU" dirty="0" smtClean="0"/>
              <a:t>, перпендикулярной к основаниям </a:t>
            </a:r>
            <a:r>
              <a:rPr lang="en-US" i="1" dirty="0" smtClean="0"/>
              <a:t>AD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ru-RU" i="1" dirty="0" smtClean="0"/>
              <a:t>ВС</a:t>
            </a:r>
            <a:r>
              <a:rPr lang="ru-RU" dirty="0" smtClean="0"/>
              <a:t>. При этом боковая поверхность образуется вращением боковой стороны </a:t>
            </a:r>
            <a:r>
              <a:rPr lang="ru-RU" i="1" dirty="0" smtClean="0"/>
              <a:t>АВ</a:t>
            </a:r>
            <a:r>
              <a:rPr lang="ru-RU" dirty="0" smtClean="0"/>
              <a:t>, а основания усеченного конуса — вращением оснований </a:t>
            </a:r>
            <a:r>
              <a:rPr lang="ru-RU" i="1" dirty="0" smtClean="0"/>
              <a:t>СВ </a:t>
            </a:r>
            <a:r>
              <a:rPr lang="ru-RU" dirty="0" smtClean="0"/>
              <a:t>и </a:t>
            </a:r>
            <a:r>
              <a:rPr lang="en-US" i="1" dirty="0" smtClean="0"/>
              <a:t>DA </a:t>
            </a:r>
            <a:r>
              <a:rPr lang="ru-RU" dirty="0" smtClean="0"/>
              <a:t>трапеции.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4" name="Дуга 3"/>
          <p:cNvSpPr/>
          <p:nvPr/>
        </p:nvSpPr>
        <p:spPr>
          <a:xfrm>
            <a:off x="142844" y="4357694"/>
            <a:ext cx="2000264" cy="785818"/>
          </a:xfrm>
          <a:prstGeom prst="arc">
            <a:avLst>
              <a:gd name="adj1" fmla="val 115976"/>
              <a:gd name="adj2" fmla="val 10873012"/>
            </a:avLst>
          </a:prstGeom>
          <a:noFill/>
          <a:ln w="19050">
            <a:solidFill>
              <a:schemeClr val="tx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Дуга 4"/>
          <p:cNvSpPr/>
          <p:nvPr/>
        </p:nvSpPr>
        <p:spPr>
          <a:xfrm>
            <a:off x="142844" y="4357694"/>
            <a:ext cx="2000264" cy="785818"/>
          </a:xfrm>
          <a:prstGeom prst="arc">
            <a:avLst>
              <a:gd name="adj1" fmla="val 10982667"/>
              <a:gd name="adj2" fmla="val 32077"/>
            </a:avLst>
          </a:prstGeom>
          <a:noFill/>
          <a:ln w="19050">
            <a:solidFill>
              <a:schemeClr val="tx1"/>
            </a:solidFill>
            <a:prstDash val="lgDash"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 flipH="1" flipV="1">
            <a:off x="-165426" y="3951584"/>
            <a:ext cx="1045168" cy="428628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endCxn id="5" idx="2"/>
          </p:cNvCxnSpPr>
          <p:nvPr/>
        </p:nvCxnSpPr>
        <p:spPr>
          <a:xfrm rot="16200000" flipH="1">
            <a:off x="1334625" y="3951731"/>
            <a:ext cx="1116619" cy="4997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Блок-схема: узел 8"/>
          <p:cNvSpPr/>
          <p:nvPr/>
        </p:nvSpPr>
        <p:spPr>
          <a:xfrm>
            <a:off x="1117256" y="4714884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0" name="Прямая соединительная линия 9"/>
          <p:cNvCxnSpPr>
            <a:endCxn id="9" idx="3"/>
          </p:cNvCxnSpPr>
          <p:nvPr/>
        </p:nvCxnSpPr>
        <p:spPr>
          <a:xfrm flipV="1">
            <a:off x="500034" y="4753908"/>
            <a:ext cx="623917" cy="318166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16200000" flipH="1">
            <a:off x="604044" y="4179094"/>
            <a:ext cx="1025525" cy="46037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Дуга 11"/>
          <p:cNvSpPr/>
          <p:nvPr/>
        </p:nvSpPr>
        <p:spPr>
          <a:xfrm>
            <a:off x="571472" y="3429000"/>
            <a:ext cx="1071570" cy="500066"/>
          </a:xfrm>
          <a:prstGeom prst="arc">
            <a:avLst>
              <a:gd name="adj1" fmla="val 21488921"/>
              <a:gd name="adj2" fmla="val 10894034"/>
            </a:avLst>
          </a:prstGeom>
          <a:ln>
            <a:solidFill>
              <a:schemeClr val="tx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143000" y="3429000"/>
            <a:ext cx="357188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b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5400000">
            <a:off x="808831" y="3588544"/>
            <a:ext cx="174625" cy="363538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71500" y="3571875"/>
            <a:ext cx="4286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</a:rPr>
              <a:t>В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71500" y="4572000"/>
            <a:ext cx="338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</a:rPr>
              <a:t>А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16200000" flipH="1">
            <a:off x="1035844" y="4321969"/>
            <a:ext cx="1214438" cy="28575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16200000" flipH="1">
            <a:off x="703263" y="5226050"/>
            <a:ext cx="882650" cy="317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Дуга 24"/>
          <p:cNvSpPr/>
          <p:nvPr/>
        </p:nvSpPr>
        <p:spPr>
          <a:xfrm>
            <a:off x="571472" y="3429000"/>
            <a:ext cx="1071570" cy="500066"/>
          </a:xfrm>
          <a:prstGeom prst="arc">
            <a:avLst>
              <a:gd name="adj1" fmla="val 10569833"/>
              <a:gd name="adj2" fmla="val 21475920"/>
            </a:avLst>
          </a:prstGeom>
          <a:ln>
            <a:solidFill>
              <a:schemeClr val="tx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rot="16200000" flipV="1">
            <a:off x="695325" y="3233738"/>
            <a:ext cx="792163" cy="396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10800000" flipV="1">
            <a:off x="1000125" y="4572000"/>
            <a:ext cx="142875" cy="714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5400000">
            <a:off x="929481" y="4715669"/>
            <a:ext cx="1412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1214439" y="4500563"/>
            <a:ext cx="285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ru-RU" sz="16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latin typeface="Book Antiqua" pitchFamily="18" charset="0"/>
              </a:rPr>
              <a:t>D</a:t>
            </a:r>
            <a:endParaRPr lang="ru-RU" altLang="ru-RU" sz="1600" dirty="0" smtClean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</a:endParaRP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 rot="5400000" flipH="1" flipV="1">
            <a:off x="0" y="4357688"/>
            <a:ext cx="1214438" cy="21431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rot="16200000" flipH="1">
            <a:off x="1218406" y="3575844"/>
            <a:ext cx="174625" cy="3889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rot="16200000" flipH="1">
            <a:off x="1307307" y="4593431"/>
            <a:ext cx="311150" cy="646113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Дуга 63"/>
          <p:cNvSpPr/>
          <p:nvPr/>
        </p:nvSpPr>
        <p:spPr>
          <a:xfrm>
            <a:off x="857250" y="3071813"/>
            <a:ext cx="571500" cy="285750"/>
          </a:xfrm>
          <a:prstGeom prst="arc">
            <a:avLst>
              <a:gd name="adj1" fmla="val 18597963"/>
              <a:gd name="adj2" fmla="val 12495014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68" name="Прямая со стрелкой 67"/>
          <p:cNvCxnSpPr/>
          <p:nvPr/>
        </p:nvCxnSpPr>
        <p:spPr>
          <a:xfrm flipV="1">
            <a:off x="857250" y="3071813"/>
            <a:ext cx="142875" cy="10477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622570" y="260648"/>
            <a:ext cx="62617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n w="31550" cmpd="sng">
                  <a:gradFill>
                    <a:gsLst>
                      <a:gs pos="70000">
                        <a:srgbClr val="7FB3E7">
                          <a:shade val="50000"/>
                          <a:satMod val="190000"/>
                        </a:srgbClr>
                      </a:gs>
                      <a:gs pos="0">
                        <a:srgbClr val="7FB3E7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</a:t>
            </a:r>
            <a:r>
              <a:rPr lang="ru-RU" sz="4000" b="1" dirty="0" smtClean="0">
                <a:ln w="31550" cmpd="sng">
                  <a:gradFill>
                    <a:gsLst>
                      <a:gs pos="70000">
                        <a:srgbClr val="7FB3E7">
                          <a:shade val="50000"/>
                          <a:satMod val="190000"/>
                        </a:srgbClr>
                      </a:gs>
                      <a:gs pos="0">
                        <a:srgbClr val="7FB3E7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сеченный конус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15280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4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4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200" smtClean="0"/>
              <a:t>ОПРЕДЕЛЕНИЕ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600" smtClean="0"/>
              <a:t>Сферой называется поверхность, состоящая из всех точек пространства, расположенных на данном расстоянии от данной точки.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smtClean="0"/>
              <a:t>Тело, ограниченное сферой, называется шаром.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40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919" y="1844824"/>
            <a:ext cx="3842805" cy="343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5580112" y="2636912"/>
            <a:ext cx="2016224" cy="1944216"/>
          </a:xfrm>
          <a:prstGeom prst="line">
            <a:avLst/>
          </a:prstGeom>
          <a:ln w="381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65661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60648"/>
            <a:ext cx="4572000" cy="583535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      Данная точка называется центром сферы, а данное расстояние – радиусом сферы.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     Отрезок, соединяющий две точки сферы и проходящий через ее центр, называется диаметром сферы.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     Центр, радиус, диаметр сферы называется также центром, радиусом и диаметром шара.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400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919" y="1844824"/>
            <a:ext cx="3842805" cy="343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5580112" y="2636912"/>
            <a:ext cx="2016224" cy="1944216"/>
          </a:xfrm>
          <a:prstGeom prst="line">
            <a:avLst/>
          </a:prstGeom>
          <a:ln w="381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283968" y="1034837"/>
            <a:ext cx="1638590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Центр сферы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236296" y="1219503"/>
            <a:ext cx="932307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радиус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922558" y="6187100"/>
            <a:ext cx="1089081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диаметр</a:t>
            </a:r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6467098" y="3933056"/>
            <a:ext cx="409158" cy="212888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7011639" y="1495666"/>
            <a:ext cx="242564" cy="13572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071120" y="1437407"/>
            <a:ext cx="1517104" cy="21253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6849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914400" y="2133600"/>
            <a:ext cx="4648200" cy="4038600"/>
            <a:chOff x="1104" y="1200"/>
            <a:chExt cx="2928" cy="2544"/>
          </a:xfrm>
        </p:grpSpPr>
        <p:sp>
          <p:nvSpPr>
            <p:cNvPr id="5152" name="AutoShape 34"/>
            <p:cNvSpPr>
              <a:spLocks noChangeArrowheads="1"/>
            </p:cNvSpPr>
            <p:nvPr/>
          </p:nvSpPr>
          <p:spPr bwMode="auto">
            <a:xfrm>
              <a:off x="1104" y="1200"/>
              <a:ext cx="2928" cy="2544"/>
            </a:xfrm>
            <a:prstGeom prst="cube">
              <a:avLst>
                <a:gd name="adj" fmla="val 25000"/>
              </a:avLst>
            </a:prstGeom>
            <a:noFill/>
            <a:ln w="38100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5153" name="Freeform 35"/>
            <p:cNvSpPr>
              <a:spLocks/>
            </p:cNvSpPr>
            <p:nvPr/>
          </p:nvSpPr>
          <p:spPr bwMode="auto">
            <a:xfrm>
              <a:off x="1736" y="1208"/>
              <a:ext cx="1" cy="368"/>
            </a:xfrm>
            <a:custGeom>
              <a:avLst/>
              <a:gdLst>
                <a:gd name="T0" fmla="*/ 0 w 1"/>
                <a:gd name="T1" fmla="*/ 0 h 368"/>
                <a:gd name="T2" fmla="*/ 0 w 1"/>
                <a:gd name="T3" fmla="*/ 368 h 368"/>
                <a:gd name="T4" fmla="*/ 0 60000 65536"/>
                <a:gd name="T5" fmla="*/ 0 60000 65536"/>
                <a:gd name="T6" fmla="*/ 0 w 1"/>
                <a:gd name="T7" fmla="*/ 0 h 368"/>
                <a:gd name="T8" fmla="*/ 1 w 1"/>
                <a:gd name="T9" fmla="*/ 368 h 3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68">
                  <a:moveTo>
                    <a:pt x="0" y="0"/>
                  </a:moveTo>
                  <a:lnTo>
                    <a:pt x="0" y="368"/>
                  </a:lnTo>
                </a:path>
              </a:pathLst>
            </a:custGeom>
            <a:noFill/>
            <a:ln w="38100" cmpd="sng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800" smtClean="0">
                <a:solidFill>
                  <a:srgbClr val="000000"/>
                </a:solidFill>
              </a:endParaRPr>
            </a:p>
          </p:txBody>
        </p:sp>
        <p:sp>
          <p:nvSpPr>
            <p:cNvPr id="5154" name="Line 36"/>
            <p:cNvSpPr>
              <a:spLocks noChangeShapeType="1"/>
            </p:cNvSpPr>
            <p:nvPr/>
          </p:nvSpPr>
          <p:spPr bwMode="auto">
            <a:xfrm>
              <a:off x="1728" y="1728"/>
              <a:ext cx="0" cy="384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800" smtClean="0">
                <a:solidFill>
                  <a:srgbClr val="000000"/>
                </a:solidFill>
              </a:endParaRPr>
            </a:p>
          </p:txBody>
        </p:sp>
        <p:sp>
          <p:nvSpPr>
            <p:cNvPr id="5155" name="Line 37"/>
            <p:cNvSpPr>
              <a:spLocks noChangeShapeType="1"/>
            </p:cNvSpPr>
            <p:nvPr/>
          </p:nvSpPr>
          <p:spPr bwMode="auto">
            <a:xfrm>
              <a:off x="1728" y="2304"/>
              <a:ext cx="0" cy="384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800" smtClean="0">
                <a:solidFill>
                  <a:srgbClr val="000000"/>
                </a:solidFill>
              </a:endParaRPr>
            </a:p>
          </p:txBody>
        </p:sp>
        <p:sp>
          <p:nvSpPr>
            <p:cNvPr id="5156" name="Line 38"/>
            <p:cNvSpPr>
              <a:spLocks noChangeShapeType="1"/>
            </p:cNvSpPr>
            <p:nvPr/>
          </p:nvSpPr>
          <p:spPr bwMode="auto">
            <a:xfrm flipH="1">
              <a:off x="3696" y="3120"/>
              <a:ext cx="336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800" smtClean="0">
                <a:solidFill>
                  <a:srgbClr val="000000"/>
                </a:solidFill>
              </a:endParaRPr>
            </a:p>
          </p:txBody>
        </p:sp>
        <p:sp>
          <p:nvSpPr>
            <p:cNvPr id="5157" name="Line 39"/>
            <p:cNvSpPr>
              <a:spLocks noChangeShapeType="1"/>
            </p:cNvSpPr>
            <p:nvPr/>
          </p:nvSpPr>
          <p:spPr bwMode="auto">
            <a:xfrm flipH="1">
              <a:off x="2928" y="3120"/>
              <a:ext cx="432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800" smtClean="0">
                <a:solidFill>
                  <a:srgbClr val="000000"/>
                </a:solidFill>
              </a:endParaRPr>
            </a:p>
          </p:txBody>
        </p:sp>
        <p:sp>
          <p:nvSpPr>
            <p:cNvPr id="5158" name="Line 40"/>
            <p:cNvSpPr>
              <a:spLocks noChangeShapeType="1"/>
            </p:cNvSpPr>
            <p:nvPr/>
          </p:nvSpPr>
          <p:spPr bwMode="auto">
            <a:xfrm flipH="1">
              <a:off x="2064" y="3120"/>
              <a:ext cx="624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800" smtClean="0">
                <a:solidFill>
                  <a:srgbClr val="000000"/>
                </a:solidFill>
              </a:endParaRPr>
            </a:p>
          </p:txBody>
        </p:sp>
        <p:sp>
          <p:nvSpPr>
            <p:cNvPr id="5159" name="Line 41"/>
            <p:cNvSpPr>
              <a:spLocks noChangeShapeType="1"/>
            </p:cNvSpPr>
            <p:nvPr/>
          </p:nvSpPr>
          <p:spPr bwMode="auto">
            <a:xfrm flipH="1">
              <a:off x="1728" y="3120"/>
              <a:ext cx="144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800" smtClean="0">
                <a:solidFill>
                  <a:srgbClr val="000000"/>
                </a:solidFill>
              </a:endParaRPr>
            </a:p>
          </p:txBody>
        </p:sp>
        <p:sp>
          <p:nvSpPr>
            <p:cNvPr id="5160" name="Freeform 42"/>
            <p:cNvSpPr>
              <a:spLocks/>
            </p:cNvSpPr>
            <p:nvPr/>
          </p:nvSpPr>
          <p:spPr bwMode="auto">
            <a:xfrm>
              <a:off x="1728" y="2832"/>
              <a:ext cx="1" cy="292"/>
            </a:xfrm>
            <a:custGeom>
              <a:avLst/>
              <a:gdLst>
                <a:gd name="T0" fmla="*/ 0 w 1"/>
                <a:gd name="T1" fmla="*/ 0 h 292"/>
                <a:gd name="T2" fmla="*/ 0 w 1"/>
                <a:gd name="T3" fmla="*/ 292 h 292"/>
                <a:gd name="T4" fmla="*/ 0 60000 65536"/>
                <a:gd name="T5" fmla="*/ 0 60000 65536"/>
                <a:gd name="T6" fmla="*/ 0 w 1"/>
                <a:gd name="T7" fmla="*/ 0 h 292"/>
                <a:gd name="T8" fmla="*/ 1 w 1"/>
                <a:gd name="T9" fmla="*/ 292 h 29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92">
                  <a:moveTo>
                    <a:pt x="0" y="0"/>
                  </a:moveTo>
                  <a:lnTo>
                    <a:pt x="0" y="292"/>
                  </a:lnTo>
                </a:path>
              </a:pathLst>
            </a:custGeom>
            <a:noFill/>
            <a:ln w="38100" cmpd="sng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800" smtClean="0">
                <a:solidFill>
                  <a:srgbClr val="000000"/>
                </a:solidFill>
              </a:endParaRPr>
            </a:p>
          </p:txBody>
        </p:sp>
        <p:sp>
          <p:nvSpPr>
            <p:cNvPr id="5161" name="Line 43"/>
            <p:cNvSpPr>
              <a:spLocks noChangeShapeType="1"/>
            </p:cNvSpPr>
            <p:nvPr/>
          </p:nvSpPr>
          <p:spPr bwMode="auto">
            <a:xfrm flipH="1">
              <a:off x="1440" y="3120"/>
              <a:ext cx="288" cy="288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800" smtClean="0">
                <a:solidFill>
                  <a:srgbClr val="000000"/>
                </a:solidFill>
              </a:endParaRPr>
            </a:p>
          </p:txBody>
        </p:sp>
        <p:sp>
          <p:nvSpPr>
            <p:cNvPr id="5162" name="Line 44"/>
            <p:cNvSpPr>
              <a:spLocks noChangeShapeType="1"/>
            </p:cNvSpPr>
            <p:nvPr/>
          </p:nvSpPr>
          <p:spPr bwMode="auto">
            <a:xfrm flipV="1">
              <a:off x="1104" y="3504"/>
              <a:ext cx="240" cy="24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8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62"/>
          <p:cNvGrpSpPr>
            <a:grpSpLocks/>
          </p:cNvGrpSpPr>
          <p:nvPr/>
        </p:nvGrpSpPr>
        <p:grpSpPr bwMode="auto">
          <a:xfrm>
            <a:off x="914400" y="2133600"/>
            <a:ext cx="4648200" cy="4038600"/>
            <a:chOff x="1104" y="1200"/>
            <a:chExt cx="2928" cy="2544"/>
          </a:xfrm>
        </p:grpSpPr>
        <p:sp>
          <p:nvSpPr>
            <p:cNvPr id="5148" name="Line 56"/>
            <p:cNvSpPr>
              <a:spLocks noChangeShapeType="1"/>
            </p:cNvSpPr>
            <p:nvPr/>
          </p:nvSpPr>
          <p:spPr bwMode="auto">
            <a:xfrm flipV="1">
              <a:off x="1104" y="1200"/>
              <a:ext cx="624" cy="624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800" smtClean="0">
                <a:solidFill>
                  <a:srgbClr val="000000"/>
                </a:solidFill>
              </a:endParaRPr>
            </a:p>
          </p:txBody>
        </p:sp>
        <p:sp>
          <p:nvSpPr>
            <p:cNvPr id="5149" name="Line 57"/>
            <p:cNvSpPr>
              <a:spLocks noChangeShapeType="1"/>
            </p:cNvSpPr>
            <p:nvPr/>
          </p:nvSpPr>
          <p:spPr bwMode="auto">
            <a:xfrm flipV="1">
              <a:off x="3408" y="1200"/>
              <a:ext cx="624" cy="624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800" smtClean="0">
                <a:solidFill>
                  <a:srgbClr val="000000"/>
                </a:solidFill>
              </a:endParaRPr>
            </a:p>
          </p:txBody>
        </p:sp>
        <p:sp>
          <p:nvSpPr>
            <p:cNvPr id="5150" name="Line 58"/>
            <p:cNvSpPr>
              <a:spLocks noChangeShapeType="1"/>
            </p:cNvSpPr>
            <p:nvPr/>
          </p:nvSpPr>
          <p:spPr bwMode="auto">
            <a:xfrm flipV="1">
              <a:off x="3408" y="3120"/>
              <a:ext cx="624" cy="624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800" smtClean="0">
                <a:solidFill>
                  <a:srgbClr val="000000"/>
                </a:solidFill>
              </a:endParaRPr>
            </a:p>
          </p:txBody>
        </p:sp>
        <p:sp>
          <p:nvSpPr>
            <p:cNvPr id="5151" name="Line 59"/>
            <p:cNvSpPr>
              <a:spLocks noChangeShapeType="1"/>
            </p:cNvSpPr>
            <p:nvPr/>
          </p:nvSpPr>
          <p:spPr bwMode="auto">
            <a:xfrm flipV="1">
              <a:off x="1104" y="3120"/>
              <a:ext cx="624" cy="624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8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914400" y="2132013"/>
            <a:ext cx="4648200" cy="4041775"/>
            <a:chOff x="1104" y="1199"/>
            <a:chExt cx="2928" cy="2546"/>
          </a:xfrm>
        </p:grpSpPr>
        <p:sp>
          <p:nvSpPr>
            <p:cNvPr id="5144" name="Line 47"/>
            <p:cNvSpPr>
              <a:spLocks noChangeShapeType="1"/>
            </p:cNvSpPr>
            <p:nvPr/>
          </p:nvSpPr>
          <p:spPr bwMode="auto">
            <a:xfrm>
              <a:off x="1728" y="1199"/>
              <a:ext cx="2304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800" smtClean="0">
                <a:solidFill>
                  <a:srgbClr val="000000"/>
                </a:solidFill>
              </a:endParaRPr>
            </a:p>
          </p:txBody>
        </p:sp>
        <p:sp>
          <p:nvSpPr>
            <p:cNvPr id="5145" name="Line 48"/>
            <p:cNvSpPr>
              <a:spLocks noChangeShapeType="1"/>
            </p:cNvSpPr>
            <p:nvPr/>
          </p:nvSpPr>
          <p:spPr bwMode="auto">
            <a:xfrm>
              <a:off x="1728" y="3120"/>
              <a:ext cx="2304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800" smtClean="0">
                <a:solidFill>
                  <a:srgbClr val="000000"/>
                </a:solidFill>
              </a:endParaRPr>
            </a:p>
          </p:txBody>
        </p:sp>
        <p:sp>
          <p:nvSpPr>
            <p:cNvPr id="5146" name="Line 50"/>
            <p:cNvSpPr>
              <a:spLocks noChangeShapeType="1"/>
            </p:cNvSpPr>
            <p:nvPr/>
          </p:nvSpPr>
          <p:spPr bwMode="auto">
            <a:xfrm>
              <a:off x="1104" y="3744"/>
              <a:ext cx="2304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800" smtClean="0">
                <a:solidFill>
                  <a:srgbClr val="000000"/>
                </a:solidFill>
              </a:endParaRPr>
            </a:p>
          </p:txBody>
        </p:sp>
        <p:sp>
          <p:nvSpPr>
            <p:cNvPr id="5147" name="Line 49"/>
            <p:cNvSpPr>
              <a:spLocks noChangeShapeType="1"/>
            </p:cNvSpPr>
            <p:nvPr/>
          </p:nvSpPr>
          <p:spPr bwMode="auto">
            <a:xfrm>
              <a:off x="1104" y="1824"/>
              <a:ext cx="2304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8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61"/>
          <p:cNvGrpSpPr>
            <a:grpSpLocks/>
          </p:cNvGrpSpPr>
          <p:nvPr/>
        </p:nvGrpSpPr>
        <p:grpSpPr bwMode="auto">
          <a:xfrm>
            <a:off x="912813" y="2133600"/>
            <a:ext cx="4649787" cy="4038600"/>
            <a:chOff x="1104" y="1200"/>
            <a:chExt cx="2929" cy="2544"/>
          </a:xfrm>
        </p:grpSpPr>
        <p:sp>
          <p:nvSpPr>
            <p:cNvPr id="5140" name="Line 54"/>
            <p:cNvSpPr>
              <a:spLocks noChangeShapeType="1"/>
            </p:cNvSpPr>
            <p:nvPr/>
          </p:nvSpPr>
          <p:spPr bwMode="auto">
            <a:xfrm>
              <a:off x="4032" y="1200"/>
              <a:ext cx="1" cy="1920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800" smtClean="0">
                <a:solidFill>
                  <a:srgbClr val="000000"/>
                </a:solidFill>
              </a:endParaRPr>
            </a:p>
          </p:txBody>
        </p:sp>
        <p:sp>
          <p:nvSpPr>
            <p:cNvPr id="5141" name="Line 55"/>
            <p:cNvSpPr>
              <a:spLocks noChangeShapeType="1"/>
            </p:cNvSpPr>
            <p:nvPr/>
          </p:nvSpPr>
          <p:spPr bwMode="auto">
            <a:xfrm>
              <a:off x="1728" y="1200"/>
              <a:ext cx="1" cy="1920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800" smtClean="0">
                <a:solidFill>
                  <a:srgbClr val="000000"/>
                </a:solidFill>
              </a:endParaRPr>
            </a:p>
          </p:txBody>
        </p:sp>
        <p:sp>
          <p:nvSpPr>
            <p:cNvPr id="5142" name="Line 52"/>
            <p:cNvSpPr>
              <a:spLocks noChangeShapeType="1"/>
            </p:cNvSpPr>
            <p:nvPr/>
          </p:nvSpPr>
          <p:spPr bwMode="auto">
            <a:xfrm>
              <a:off x="1104" y="1824"/>
              <a:ext cx="1" cy="1920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800" smtClean="0">
                <a:solidFill>
                  <a:srgbClr val="000000"/>
                </a:solidFill>
              </a:endParaRPr>
            </a:p>
          </p:txBody>
        </p:sp>
        <p:sp>
          <p:nvSpPr>
            <p:cNvPr id="5143" name="Line 53"/>
            <p:cNvSpPr>
              <a:spLocks noChangeShapeType="1"/>
            </p:cNvSpPr>
            <p:nvPr/>
          </p:nvSpPr>
          <p:spPr bwMode="auto">
            <a:xfrm>
              <a:off x="3408" y="1824"/>
              <a:ext cx="1" cy="1920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8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3855" name="WordArt 63"/>
          <p:cNvSpPr>
            <a:spLocks noChangeArrowheads="1" noChangeShapeType="1" noTextEdit="1"/>
          </p:cNvSpPr>
          <p:nvPr/>
        </p:nvSpPr>
        <p:spPr bwMode="auto">
          <a:xfrm>
            <a:off x="684213" y="333375"/>
            <a:ext cx="3200400" cy="685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9505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solidFill>
                  <a:srgbClr val="FF0000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cs typeface="Times New Roman"/>
              </a:rPr>
              <a:t>рёбра</a:t>
            </a:r>
          </a:p>
        </p:txBody>
      </p:sp>
      <p:sp>
        <p:nvSpPr>
          <p:cNvPr id="33859" name="Text Box 67"/>
          <p:cNvSpPr txBox="1">
            <a:spLocks noChangeArrowheads="1"/>
          </p:cNvSpPr>
          <p:nvPr/>
        </p:nvSpPr>
        <p:spPr bwMode="auto">
          <a:xfrm>
            <a:off x="6324600" y="2743200"/>
            <a:ext cx="1905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ru-RU" altLang="ru-RU" sz="4400" b="1" smtClean="0">
                <a:solidFill>
                  <a:srgbClr val="005D9C"/>
                </a:solidFill>
                <a:latin typeface="Arial" pitchFamily="34" charset="0"/>
              </a:rPr>
              <a:t>длина</a:t>
            </a:r>
          </a:p>
        </p:txBody>
      </p:sp>
      <p:sp>
        <p:nvSpPr>
          <p:cNvPr id="33860" name="Text Box 68"/>
          <p:cNvSpPr txBox="1">
            <a:spLocks noChangeArrowheads="1"/>
          </p:cNvSpPr>
          <p:nvPr/>
        </p:nvSpPr>
        <p:spPr bwMode="auto">
          <a:xfrm>
            <a:off x="6324600" y="4038600"/>
            <a:ext cx="2362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ru-RU" altLang="ru-RU" sz="4400" b="1" smtClean="0">
                <a:solidFill>
                  <a:srgbClr val="005D9C"/>
                </a:solidFill>
                <a:latin typeface="Arial" pitchFamily="34" charset="0"/>
              </a:rPr>
              <a:t>ширина</a:t>
            </a:r>
          </a:p>
        </p:txBody>
      </p:sp>
      <p:sp>
        <p:nvSpPr>
          <p:cNvPr id="33861" name="Text Box 69"/>
          <p:cNvSpPr txBox="1">
            <a:spLocks noChangeArrowheads="1"/>
          </p:cNvSpPr>
          <p:nvPr/>
        </p:nvSpPr>
        <p:spPr bwMode="auto">
          <a:xfrm>
            <a:off x="6324600" y="5410200"/>
            <a:ext cx="228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ru-RU" altLang="ru-RU" sz="4400" b="1" smtClean="0">
                <a:solidFill>
                  <a:srgbClr val="005D9C"/>
                </a:solidFill>
                <a:latin typeface="Arial" pitchFamily="34" charset="0"/>
              </a:rPr>
              <a:t>высота</a:t>
            </a:r>
          </a:p>
        </p:txBody>
      </p:sp>
      <p:grpSp>
        <p:nvGrpSpPr>
          <p:cNvPr id="6" name="Group 70"/>
          <p:cNvGrpSpPr>
            <a:grpSpLocks/>
          </p:cNvGrpSpPr>
          <p:nvPr/>
        </p:nvGrpSpPr>
        <p:grpSpPr bwMode="auto">
          <a:xfrm>
            <a:off x="304800" y="1752600"/>
            <a:ext cx="5943600" cy="4770438"/>
            <a:chOff x="768" y="1008"/>
            <a:chExt cx="3744" cy="3005"/>
          </a:xfrm>
        </p:grpSpPr>
        <p:sp>
          <p:nvSpPr>
            <p:cNvPr id="5132" name="Text Box 71"/>
            <p:cNvSpPr txBox="1">
              <a:spLocks noChangeArrowheads="1"/>
            </p:cNvSpPr>
            <p:nvPr/>
          </p:nvSpPr>
          <p:spPr bwMode="auto">
            <a:xfrm>
              <a:off x="1392" y="1008"/>
              <a:ext cx="62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ru-RU" altLang="ru-RU" sz="4000" b="1" smtClean="0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5133" name="Text Box 72"/>
            <p:cNvSpPr txBox="1">
              <a:spLocks noChangeArrowheads="1"/>
            </p:cNvSpPr>
            <p:nvPr/>
          </p:nvSpPr>
          <p:spPr bwMode="auto">
            <a:xfrm>
              <a:off x="4176" y="1008"/>
              <a:ext cx="33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ru-RU" altLang="ru-RU" sz="4000" b="1" smtClean="0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5134" name="Text Box 73"/>
            <p:cNvSpPr txBox="1">
              <a:spLocks noChangeArrowheads="1"/>
            </p:cNvSpPr>
            <p:nvPr/>
          </p:nvSpPr>
          <p:spPr bwMode="auto">
            <a:xfrm>
              <a:off x="3408" y="1728"/>
              <a:ext cx="28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ru-RU" altLang="ru-RU" sz="4000" b="1" smtClean="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5135" name="Text Box 74"/>
            <p:cNvSpPr txBox="1">
              <a:spLocks noChangeArrowheads="1"/>
            </p:cNvSpPr>
            <p:nvPr/>
          </p:nvSpPr>
          <p:spPr bwMode="auto">
            <a:xfrm>
              <a:off x="768" y="1680"/>
              <a:ext cx="28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ru-RU" altLang="ru-RU" sz="4000" b="1" smtClean="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5136" name="Text Box 75"/>
            <p:cNvSpPr txBox="1">
              <a:spLocks noChangeArrowheads="1"/>
            </p:cNvSpPr>
            <p:nvPr/>
          </p:nvSpPr>
          <p:spPr bwMode="auto">
            <a:xfrm>
              <a:off x="1392" y="2784"/>
              <a:ext cx="28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ru-RU" altLang="ru-RU" sz="4000" b="1" smtClean="0">
                  <a:solidFill>
                    <a:srgbClr val="000000"/>
                  </a:solidFill>
                </a:rPr>
                <a:t>К</a:t>
              </a:r>
            </a:p>
          </p:txBody>
        </p:sp>
        <p:sp>
          <p:nvSpPr>
            <p:cNvPr id="5137" name="Text Box 76"/>
            <p:cNvSpPr txBox="1">
              <a:spLocks noChangeArrowheads="1"/>
            </p:cNvSpPr>
            <p:nvPr/>
          </p:nvSpPr>
          <p:spPr bwMode="auto">
            <a:xfrm>
              <a:off x="4080" y="2851"/>
              <a:ext cx="28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ru-RU" altLang="ru-RU" sz="4000" b="1" smtClean="0">
                  <a:solidFill>
                    <a:srgbClr val="000000"/>
                  </a:solidFill>
                </a:rPr>
                <a:t>F</a:t>
              </a:r>
            </a:p>
          </p:txBody>
        </p:sp>
        <p:sp>
          <p:nvSpPr>
            <p:cNvPr id="5138" name="Text Box 77"/>
            <p:cNvSpPr txBox="1">
              <a:spLocks noChangeArrowheads="1"/>
            </p:cNvSpPr>
            <p:nvPr/>
          </p:nvSpPr>
          <p:spPr bwMode="auto">
            <a:xfrm>
              <a:off x="3456" y="3571"/>
              <a:ext cx="38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ru-RU" altLang="ru-RU" sz="4000" b="1" smtClean="0">
                  <a:solidFill>
                    <a:srgbClr val="000000"/>
                  </a:solidFill>
                </a:rPr>
                <a:t>М</a:t>
              </a:r>
            </a:p>
          </p:txBody>
        </p:sp>
        <p:sp>
          <p:nvSpPr>
            <p:cNvPr id="5139" name="Text Box 78"/>
            <p:cNvSpPr txBox="1">
              <a:spLocks noChangeArrowheads="1"/>
            </p:cNvSpPr>
            <p:nvPr/>
          </p:nvSpPr>
          <p:spPr bwMode="auto">
            <a:xfrm>
              <a:off x="768" y="3552"/>
              <a:ext cx="28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ru-RU" altLang="ru-RU" sz="4000" b="1" smtClean="0">
                  <a:solidFill>
                    <a:srgbClr val="000000"/>
                  </a:solidFill>
                </a:rPr>
                <a:t>H</a:t>
              </a:r>
            </a:p>
          </p:txBody>
        </p:sp>
      </p:grpSp>
      <p:sp>
        <p:nvSpPr>
          <p:cNvPr id="33871" name="Text Box 79"/>
          <p:cNvSpPr txBox="1">
            <a:spLocks noChangeArrowheads="1"/>
          </p:cNvSpPr>
          <p:nvPr/>
        </p:nvSpPr>
        <p:spPr bwMode="auto">
          <a:xfrm>
            <a:off x="5181600" y="914400"/>
            <a:ext cx="3886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4400" b="1" u="sng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ИЗМЕРЕНИЯ</a:t>
            </a:r>
          </a:p>
        </p:txBody>
      </p:sp>
    </p:spTree>
    <p:extLst>
      <p:ext uri="{BB962C8B-B14F-4D97-AF65-F5344CB8AC3E}">
        <p14:creationId xmlns:p14="http://schemas.microsoft.com/office/powerpoint/2010/main" val="1581418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3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3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3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3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33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55" grpId="0"/>
      <p:bldP spid="33859" grpId="0" autoUpdateAnimBg="0"/>
      <p:bldP spid="33860" grpId="0" autoUpdateAnimBg="0"/>
      <p:bldP spid="33861" grpId="0" autoUpdateAnimBg="0"/>
      <p:bldP spid="33871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FF"/>
            </a:gs>
            <a:gs pos="100000">
              <a:schemeClr val="bg1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4" name="Picture 18" descr="sha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5715000" cy="519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6767513" y="836613"/>
            <a:ext cx="1587" cy="194468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4101" name="Arc 5"/>
          <p:cNvSpPr>
            <a:spLocks/>
          </p:cNvSpPr>
          <p:nvPr/>
        </p:nvSpPr>
        <p:spPr bwMode="auto">
          <a:xfrm flipV="1">
            <a:off x="5689600" y="1412875"/>
            <a:ext cx="2157413" cy="409575"/>
          </a:xfrm>
          <a:custGeom>
            <a:avLst/>
            <a:gdLst>
              <a:gd name="G0" fmla="+- 21580 0 0"/>
              <a:gd name="G1" fmla="+- 0 0 0"/>
              <a:gd name="G2" fmla="+- 21600 0 0"/>
              <a:gd name="T0" fmla="*/ 43121 w 43121"/>
              <a:gd name="T1" fmla="*/ 1600 h 21600"/>
              <a:gd name="T2" fmla="*/ 0 w 43121"/>
              <a:gd name="T3" fmla="*/ 924 h 21600"/>
              <a:gd name="T4" fmla="*/ 21580 w 43121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21" h="21600" fill="none" extrusionOk="0">
                <a:moveTo>
                  <a:pt x="43120" y="1599"/>
                </a:moveTo>
                <a:cubicBezTo>
                  <a:pt x="42282" y="12877"/>
                  <a:pt x="32888" y="21599"/>
                  <a:pt x="21580" y="21600"/>
                </a:cubicBezTo>
                <a:cubicBezTo>
                  <a:pt x="10010" y="21600"/>
                  <a:pt x="494" y="12483"/>
                  <a:pt x="-1" y="924"/>
                </a:cubicBezTo>
              </a:path>
              <a:path w="43121" h="21600" stroke="0" extrusionOk="0">
                <a:moveTo>
                  <a:pt x="43120" y="1599"/>
                </a:moveTo>
                <a:cubicBezTo>
                  <a:pt x="42282" y="12877"/>
                  <a:pt x="32888" y="21599"/>
                  <a:pt x="21580" y="21600"/>
                </a:cubicBezTo>
                <a:cubicBezTo>
                  <a:pt x="10010" y="21600"/>
                  <a:pt x="494" y="12483"/>
                  <a:pt x="-1" y="924"/>
                </a:cubicBezTo>
                <a:lnTo>
                  <a:pt x="21580" y="0"/>
                </a:lnTo>
                <a:close/>
              </a:path>
            </a:pathLst>
          </a:custGeom>
          <a:solidFill>
            <a:srgbClr val="0099FF">
              <a:alpha val="16000"/>
            </a:srgbClr>
          </a:solidFill>
          <a:ln w="12700">
            <a:solidFill>
              <a:srgbClr val="1C1C1C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4102" name="Arc 6"/>
          <p:cNvSpPr>
            <a:spLocks/>
          </p:cNvSpPr>
          <p:nvPr/>
        </p:nvSpPr>
        <p:spPr bwMode="auto">
          <a:xfrm>
            <a:off x="5700713" y="1757363"/>
            <a:ext cx="2144712" cy="409575"/>
          </a:xfrm>
          <a:custGeom>
            <a:avLst/>
            <a:gdLst>
              <a:gd name="G0" fmla="+- 21382 0 0"/>
              <a:gd name="G1" fmla="+- 0 0 0"/>
              <a:gd name="G2" fmla="+- 21600 0 0"/>
              <a:gd name="T0" fmla="*/ 42859 w 42859"/>
              <a:gd name="T1" fmla="*/ 2301 h 21600"/>
              <a:gd name="T2" fmla="*/ 0 w 42859"/>
              <a:gd name="T3" fmla="*/ 3062 h 21600"/>
              <a:gd name="T4" fmla="*/ 21382 w 42859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859" h="21600" fill="none" extrusionOk="0">
                <a:moveTo>
                  <a:pt x="42859" y="2301"/>
                </a:moveTo>
                <a:cubicBezTo>
                  <a:pt x="41683" y="13276"/>
                  <a:pt x="32420" y="21599"/>
                  <a:pt x="21382" y="21600"/>
                </a:cubicBezTo>
                <a:cubicBezTo>
                  <a:pt x="10635" y="21600"/>
                  <a:pt x="1523" y="13699"/>
                  <a:pt x="0" y="3061"/>
                </a:cubicBezTo>
              </a:path>
              <a:path w="42859" h="21600" stroke="0" extrusionOk="0">
                <a:moveTo>
                  <a:pt x="42859" y="2301"/>
                </a:moveTo>
                <a:cubicBezTo>
                  <a:pt x="41683" y="13276"/>
                  <a:pt x="32420" y="21599"/>
                  <a:pt x="21382" y="21600"/>
                </a:cubicBezTo>
                <a:cubicBezTo>
                  <a:pt x="10635" y="21600"/>
                  <a:pt x="1523" y="13699"/>
                  <a:pt x="0" y="3061"/>
                </a:cubicBezTo>
                <a:lnTo>
                  <a:pt x="21382" y="0"/>
                </a:lnTo>
                <a:close/>
              </a:path>
            </a:pathLst>
          </a:custGeom>
          <a:solidFill>
            <a:srgbClr val="0099FF">
              <a:alpha val="16000"/>
            </a:srgbClr>
          </a:solidFill>
          <a:ln w="12700">
            <a:solidFill>
              <a:srgbClr val="1C1C1C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4103" name="Oval 7"/>
          <p:cNvSpPr>
            <a:spLocks noChangeArrowheads="1"/>
          </p:cNvSpPr>
          <p:nvPr/>
        </p:nvSpPr>
        <p:spPr bwMode="auto">
          <a:xfrm>
            <a:off x="5688013" y="765175"/>
            <a:ext cx="2160587" cy="2103438"/>
          </a:xfrm>
          <a:prstGeom prst="ellipse">
            <a:avLst/>
          </a:prstGeom>
          <a:gradFill rotWithShape="1">
            <a:gsLst>
              <a:gs pos="0">
                <a:schemeClr val="bg1">
                  <a:alpha val="33000"/>
                </a:schemeClr>
              </a:gs>
              <a:gs pos="100000">
                <a:schemeClr val="accent1">
                  <a:alpha val="36000"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1C1C1C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4104" name="Oval 8"/>
          <p:cNvSpPr>
            <a:spLocks noChangeArrowheads="1"/>
          </p:cNvSpPr>
          <p:nvPr/>
        </p:nvSpPr>
        <p:spPr bwMode="auto">
          <a:xfrm rot="375847">
            <a:off x="6734175" y="785813"/>
            <a:ext cx="73025" cy="730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4116" name="Arc 20"/>
          <p:cNvSpPr>
            <a:spLocks/>
          </p:cNvSpPr>
          <p:nvPr/>
        </p:nvSpPr>
        <p:spPr bwMode="auto">
          <a:xfrm rot="5400000">
            <a:off x="2470944" y="1119982"/>
            <a:ext cx="762000" cy="4316412"/>
          </a:xfrm>
          <a:custGeom>
            <a:avLst/>
            <a:gdLst>
              <a:gd name="G0" fmla="+- 21600 0 0"/>
              <a:gd name="G1" fmla="+- 21516 0 0"/>
              <a:gd name="G2" fmla="+- 21600 0 0"/>
              <a:gd name="T0" fmla="*/ 19905 w 21600"/>
              <a:gd name="T1" fmla="*/ 43049 h 43049"/>
              <a:gd name="T2" fmla="*/ 19701 w 21600"/>
              <a:gd name="T3" fmla="*/ 0 h 43049"/>
              <a:gd name="T4" fmla="*/ 21600 w 21600"/>
              <a:gd name="T5" fmla="*/ 21516 h 430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3049" fill="none" extrusionOk="0">
                <a:moveTo>
                  <a:pt x="19904" y="43049"/>
                </a:moveTo>
                <a:cubicBezTo>
                  <a:pt x="8667" y="42164"/>
                  <a:pt x="0" y="32787"/>
                  <a:pt x="0" y="21516"/>
                </a:cubicBezTo>
                <a:cubicBezTo>
                  <a:pt x="-1" y="10322"/>
                  <a:pt x="8550" y="983"/>
                  <a:pt x="19700" y="-1"/>
                </a:cubicBezTo>
              </a:path>
              <a:path w="21600" h="43049" stroke="0" extrusionOk="0">
                <a:moveTo>
                  <a:pt x="19904" y="43049"/>
                </a:moveTo>
                <a:cubicBezTo>
                  <a:pt x="8667" y="42164"/>
                  <a:pt x="0" y="32787"/>
                  <a:pt x="0" y="21516"/>
                </a:cubicBezTo>
                <a:cubicBezTo>
                  <a:pt x="-1" y="10322"/>
                  <a:pt x="8550" y="983"/>
                  <a:pt x="19700" y="-1"/>
                </a:cubicBezTo>
                <a:lnTo>
                  <a:pt x="21600" y="2151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4117" name="Arc 21"/>
          <p:cNvSpPr>
            <a:spLocks/>
          </p:cNvSpPr>
          <p:nvPr/>
        </p:nvSpPr>
        <p:spPr bwMode="auto">
          <a:xfrm rot="16200000" flipV="1">
            <a:off x="2463007" y="1804193"/>
            <a:ext cx="762000" cy="4316413"/>
          </a:xfrm>
          <a:custGeom>
            <a:avLst/>
            <a:gdLst>
              <a:gd name="G0" fmla="+- 21600 0 0"/>
              <a:gd name="G1" fmla="+- 21516 0 0"/>
              <a:gd name="G2" fmla="+- 21600 0 0"/>
              <a:gd name="T0" fmla="*/ 19905 w 21600"/>
              <a:gd name="T1" fmla="*/ 43049 h 43049"/>
              <a:gd name="T2" fmla="*/ 19701 w 21600"/>
              <a:gd name="T3" fmla="*/ 0 h 43049"/>
              <a:gd name="T4" fmla="*/ 21600 w 21600"/>
              <a:gd name="T5" fmla="*/ 21516 h 430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3049" fill="none" extrusionOk="0">
                <a:moveTo>
                  <a:pt x="19904" y="43049"/>
                </a:moveTo>
                <a:cubicBezTo>
                  <a:pt x="8667" y="42164"/>
                  <a:pt x="0" y="32787"/>
                  <a:pt x="0" y="21516"/>
                </a:cubicBezTo>
                <a:cubicBezTo>
                  <a:pt x="-1" y="10322"/>
                  <a:pt x="8550" y="983"/>
                  <a:pt x="19700" y="-1"/>
                </a:cubicBezTo>
              </a:path>
              <a:path w="21600" h="43049" stroke="0" extrusionOk="0">
                <a:moveTo>
                  <a:pt x="19904" y="43049"/>
                </a:moveTo>
                <a:cubicBezTo>
                  <a:pt x="8667" y="42164"/>
                  <a:pt x="0" y="32787"/>
                  <a:pt x="0" y="21516"/>
                </a:cubicBezTo>
                <a:cubicBezTo>
                  <a:pt x="-1" y="10322"/>
                  <a:pt x="8550" y="983"/>
                  <a:pt x="19700" y="-1"/>
                </a:cubicBezTo>
                <a:lnTo>
                  <a:pt x="21600" y="2151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grpSp>
        <p:nvGrpSpPr>
          <p:cNvPr id="4131" name="Group 35"/>
          <p:cNvGrpSpPr>
            <a:grpSpLocks/>
          </p:cNvGrpSpPr>
          <p:nvPr/>
        </p:nvGrpSpPr>
        <p:grpSpPr bwMode="auto">
          <a:xfrm>
            <a:off x="2827338" y="3573463"/>
            <a:ext cx="1363662" cy="1608137"/>
            <a:chOff x="1781" y="2251"/>
            <a:chExt cx="859" cy="1013"/>
          </a:xfrm>
        </p:grpSpPr>
        <p:sp>
          <p:nvSpPr>
            <p:cNvPr id="4121" name="Oval 25"/>
            <p:cNvSpPr>
              <a:spLocks noChangeArrowheads="1"/>
            </p:cNvSpPr>
            <p:nvPr/>
          </p:nvSpPr>
          <p:spPr bwMode="auto">
            <a:xfrm>
              <a:off x="2592" y="321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auto">
            <a:xfrm>
              <a:off x="1781" y="2251"/>
              <a:ext cx="826" cy="993"/>
            </a:xfrm>
            <a:custGeom>
              <a:avLst/>
              <a:gdLst>
                <a:gd name="T0" fmla="*/ 0 w 826"/>
                <a:gd name="T1" fmla="*/ 0 h 993"/>
                <a:gd name="T2" fmla="*/ 826 w 826"/>
                <a:gd name="T3" fmla="*/ 993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26" h="993">
                  <a:moveTo>
                    <a:pt x="0" y="0"/>
                  </a:moveTo>
                  <a:lnTo>
                    <a:pt x="826" y="993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</a:endParaRPr>
            </a:p>
          </p:txBody>
        </p:sp>
      </p:grpSp>
      <p:grpSp>
        <p:nvGrpSpPr>
          <p:cNvPr id="4132" name="Group 36"/>
          <p:cNvGrpSpPr>
            <a:grpSpLocks/>
          </p:cNvGrpSpPr>
          <p:nvPr/>
        </p:nvGrpSpPr>
        <p:grpSpPr bwMode="auto">
          <a:xfrm>
            <a:off x="939800" y="2438400"/>
            <a:ext cx="1879600" cy="1143000"/>
            <a:chOff x="592" y="1536"/>
            <a:chExt cx="1184" cy="720"/>
          </a:xfrm>
        </p:grpSpPr>
        <p:sp>
          <p:nvSpPr>
            <p:cNvPr id="4126" name="Freeform 30"/>
            <p:cNvSpPr>
              <a:spLocks/>
            </p:cNvSpPr>
            <p:nvPr/>
          </p:nvSpPr>
          <p:spPr bwMode="auto">
            <a:xfrm>
              <a:off x="621" y="1561"/>
              <a:ext cx="1155" cy="695"/>
            </a:xfrm>
            <a:custGeom>
              <a:avLst/>
              <a:gdLst>
                <a:gd name="T0" fmla="*/ 1155 w 1155"/>
                <a:gd name="T1" fmla="*/ 695 h 695"/>
                <a:gd name="T2" fmla="*/ 0 w 1155"/>
                <a:gd name="T3" fmla="*/ 0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55" h="695">
                  <a:moveTo>
                    <a:pt x="1155" y="695"/>
                  </a:moveTo>
                  <a:lnTo>
                    <a:pt x="0" y="0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4125" name="Oval 29"/>
            <p:cNvSpPr>
              <a:spLocks noChangeArrowheads="1"/>
            </p:cNvSpPr>
            <p:nvPr/>
          </p:nvSpPr>
          <p:spPr bwMode="auto">
            <a:xfrm>
              <a:off x="592" y="153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</a:endParaRPr>
            </a:p>
          </p:txBody>
        </p:sp>
      </p:grpSp>
      <p:sp>
        <p:nvSpPr>
          <p:cNvPr id="4128" name="Arc 32"/>
          <p:cNvSpPr>
            <a:spLocks/>
          </p:cNvSpPr>
          <p:nvPr/>
        </p:nvSpPr>
        <p:spPr bwMode="auto">
          <a:xfrm>
            <a:off x="2476500" y="1466850"/>
            <a:ext cx="2171700" cy="4311650"/>
          </a:xfrm>
          <a:custGeom>
            <a:avLst/>
            <a:gdLst>
              <a:gd name="G0" fmla="+- 0 0 0"/>
              <a:gd name="G1" fmla="+- 21432 0 0"/>
              <a:gd name="G2" fmla="+- 21600 0 0"/>
              <a:gd name="T0" fmla="*/ 2686 w 21600"/>
              <a:gd name="T1" fmla="*/ 0 h 42884"/>
              <a:gd name="T2" fmla="*/ 2523 w 21600"/>
              <a:gd name="T3" fmla="*/ 42884 h 42884"/>
              <a:gd name="T4" fmla="*/ 0 w 21600"/>
              <a:gd name="T5" fmla="*/ 21432 h 4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2884" fill="none" extrusionOk="0">
                <a:moveTo>
                  <a:pt x="2686" y="-1"/>
                </a:moveTo>
                <a:cubicBezTo>
                  <a:pt x="13492" y="1353"/>
                  <a:pt x="21600" y="10541"/>
                  <a:pt x="21600" y="21432"/>
                </a:cubicBezTo>
                <a:cubicBezTo>
                  <a:pt x="21600" y="32385"/>
                  <a:pt x="13401" y="41604"/>
                  <a:pt x="2523" y="42884"/>
                </a:cubicBezTo>
              </a:path>
              <a:path w="21600" h="42884" stroke="0" extrusionOk="0">
                <a:moveTo>
                  <a:pt x="2686" y="-1"/>
                </a:moveTo>
                <a:cubicBezTo>
                  <a:pt x="13492" y="1353"/>
                  <a:pt x="21600" y="10541"/>
                  <a:pt x="21600" y="21432"/>
                </a:cubicBezTo>
                <a:cubicBezTo>
                  <a:pt x="21600" y="32385"/>
                  <a:pt x="13401" y="41604"/>
                  <a:pt x="2523" y="42884"/>
                </a:cubicBezTo>
                <a:lnTo>
                  <a:pt x="0" y="21432"/>
                </a:lnTo>
                <a:close/>
              </a:path>
            </a:pathLst>
          </a:custGeom>
          <a:noFill/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2819400" y="2438400"/>
            <a:ext cx="1524000" cy="1143000"/>
            <a:chOff x="1776" y="1536"/>
            <a:chExt cx="960" cy="720"/>
          </a:xfrm>
        </p:grpSpPr>
        <p:sp>
          <p:nvSpPr>
            <p:cNvPr id="4119" name="Line 23"/>
            <p:cNvSpPr>
              <a:spLocks noChangeShapeType="1"/>
            </p:cNvSpPr>
            <p:nvPr/>
          </p:nvSpPr>
          <p:spPr bwMode="auto">
            <a:xfrm flipV="1">
              <a:off x="1776" y="1584"/>
              <a:ext cx="912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4120" name="Oval 24"/>
            <p:cNvSpPr>
              <a:spLocks noChangeArrowheads="1"/>
            </p:cNvSpPr>
            <p:nvPr/>
          </p:nvSpPr>
          <p:spPr bwMode="auto">
            <a:xfrm>
              <a:off x="2688" y="153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</a:endParaRPr>
            </a:p>
          </p:txBody>
        </p:sp>
      </p:grpSp>
      <p:sp>
        <p:nvSpPr>
          <p:cNvPr id="4129" name="Arc 33"/>
          <p:cNvSpPr>
            <a:spLocks/>
          </p:cNvSpPr>
          <p:nvPr/>
        </p:nvSpPr>
        <p:spPr bwMode="auto">
          <a:xfrm flipH="1">
            <a:off x="1917700" y="1447800"/>
            <a:ext cx="1536700" cy="4346575"/>
          </a:xfrm>
          <a:custGeom>
            <a:avLst/>
            <a:gdLst>
              <a:gd name="G0" fmla="+- 0 0 0"/>
              <a:gd name="G1" fmla="+- 19078 0 0"/>
              <a:gd name="G2" fmla="+- 21600 0 0"/>
              <a:gd name="T0" fmla="*/ 10129 w 21600"/>
              <a:gd name="T1" fmla="*/ 0 h 38217"/>
              <a:gd name="T2" fmla="*/ 10013 w 21600"/>
              <a:gd name="T3" fmla="*/ 38217 h 38217"/>
              <a:gd name="T4" fmla="*/ 0 w 21600"/>
              <a:gd name="T5" fmla="*/ 19078 h 38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8217" fill="none" extrusionOk="0">
                <a:moveTo>
                  <a:pt x="10128" y="0"/>
                </a:moveTo>
                <a:cubicBezTo>
                  <a:pt x="17187" y="3747"/>
                  <a:pt x="21600" y="11086"/>
                  <a:pt x="21600" y="19078"/>
                </a:cubicBezTo>
                <a:cubicBezTo>
                  <a:pt x="21600" y="27116"/>
                  <a:pt x="17135" y="34490"/>
                  <a:pt x="10012" y="38216"/>
                </a:cubicBezTo>
              </a:path>
              <a:path w="21600" h="38217" stroke="0" extrusionOk="0">
                <a:moveTo>
                  <a:pt x="10128" y="0"/>
                </a:moveTo>
                <a:cubicBezTo>
                  <a:pt x="17187" y="3747"/>
                  <a:pt x="21600" y="11086"/>
                  <a:pt x="21600" y="19078"/>
                </a:cubicBezTo>
                <a:cubicBezTo>
                  <a:pt x="21600" y="27116"/>
                  <a:pt x="17135" y="34490"/>
                  <a:pt x="10012" y="38216"/>
                </a:cubicBezTo>
                <a:lnTo>
                  <a:pt x="0" y="19078"/>
                </a:lnTo>
                <a:close/>
              </a:path>
            </a:pathLst>
          </a:custGeom>
          <a:noFill/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4118" name="Oval 22"/>
          <p:cNvSpPr>
            <a:spLocks noChangeArrowheads="1"/>
          </p:cNvSpPr>
          <p:nvPr/>
        </p:nvSpPr>
        <p:spPr bwMode="auto">
          <a:xfrm>
            <a:off x="2794000" y="35433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4127" name="Text Box 31"/>
          <p:cNvSpPr txBox="1">
            <a:spLocks noChangeArrowheads="1"/>
          </p:cNvSpPr>
          <p:nvPr/>
        </p:nvSpPr>
        <p:spPr bwMode="auto">
          <a:xfrm>
            <a:off x="2895600" y="3352800"/>
            <a:ext cx="42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endParaRPr lang="ru-RU" sz="2400" b="1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23" name="Freeform 27"/>
          <p:cNvSpPr>
            <a:spLocks/>
          </p:cNvSpPr>
          <p:nvPr/>
        </p:nvSpPr>
        <p:spPr bwMode="auto">
          <a:xfrm>
            <a:off x="2217738" y="2166938"/>
            <a:ext cx="609600" cy="1406525"/>
          </a:xfrm>
          <a:custGeom>
            <a:avLst/>
            <a:gdLst>
              <a:gd name="T0" fmla="*/ 0 w 384"/>
              <a:gd name="T1" fmla="*/ 0 h 886"/>
              <a:gd name="T2" fmla="*/ 384 w 384"/>
              <a:gd name="T3" fmla="*/ 886 h 88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84" h="886">
                <a:moveTo>
                  <a:pt x="0" y="0"/>
                </a:moveTo>
                <a:lnTo>
                  <a:pt x="384" y="886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4124" name="Oval 28"/>
          <p:cNvSpPr>
            <a:spLocks noChangeArrowheads="1"/>
          </p:cNvSpPr>
          <p:nvPr/>
        </p:nvSpPr>
        <p:spPr bwMode="auto">
          <a:xfrm>
            <a:off x="2185988" y="212248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5281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8" grpId="0" animBg="1"/>
      <p:bldP spid="4128" grpId="1" animBg="1"/>
      <p:bldP spid="4129" grpId="0" animBg="1"/>
      <p:bldP spid="4129" grpId="1" animBg="1"/>
      <p:bldP spid="4123" grpId="0" animBg="1"/>
      <p:bldP spid="412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4664"/>
            <a:ext cx="4896544" cy="5684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28715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71" name="Text Box 7"/>
          <p:cNvSpPr txBox="1">
            <a:spLocks noChangeArrowheads="1"/>
          </p:cNvSpPr>
          <p:nvPr/>
        </p:nvSpPr>
        <p:spPr bwMode="auto">
          <a:xfrm>
            <a:off x="1380450" y="260648"/>
            <a:ext cx="630158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b="1" dirty="0" smtClean="0">
                <a:solidFill>
                  <a:srgbClr val="FF0000"/>
                </a:solidFill>
              </a:rPr>
              <a:t>ПРЯМОУГОЛЬНЫЙ</a:t>
            </a:r>
            <a:r>
              <a:rPr lang="ru-RU" altLang="ru-RU" b="1" dirty="0" smtClean="0">
                <a:solidFill>
                  <a:srgbClr val="0066FF"/>
                </a:solidFill>
              </a:rPr>
              <a:t> </a:t>
            </a:r>
            <a:r>
              <a:rPr lang="ru-RU" altLang="ru-RU" b="1" dirty="0" smtClean="0">
                <a:solidFill>
                  <a:srgbClr val="FF0000"/>
                </a:solidFill>
              </a:rPr>
              <a:t>ПАРАЛЛЕЛЕПИПЕД</a:t>
            </a:r>
            <a:endParaRPr lang="ru-RU" altLang="ru-RU" b="1" i="1" baseline="30000" dirty="0" smtClean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113673" name="Picture 9" descr="5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2708275"/>
            <a:ext cx="3690937" cy="348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74" name="Text Box 10"/>
          <p:cNvSpPr txBox="1">
            <a:spLocks noChangeArrowheads="1"/>
          </p:cNvSpPr>
          <p:nvPr/>
        </p:nvSpPr>
        <p:spPr bwMode="auto">
          <a:xfrm>
            <a:off x="682625" y="5805488"/>
            <a:ext cx="4333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ru-RU" b="1" smtClean="0">
                <a:solidFill>
                  <a:srgbClr val="6720C6"/>
                </a:solidFill>
              </a:rPr>
              <a:t>A</a:t>
            </a:r>
            <a:endParaRPr lang="ru-RU" altLang="ru-RU" b="1" smtClean="0">
              <a:solidFill>
                <a:srgbClr val="6720C6"/>
              </a:solidFill>
            </a:endParaRPr>
          </a:p>
        </p:txBody>
      </p:sp>
      <p:sp>
        <p:nvSpPr>
          <p:cNvPr id="113675" name="Text Box 11"/>
          <p:cNvSpPr txBox="1">
            <a:spLocks noChangeArrowheads="1"/>
          </p:cNvSpPr>
          <p:nvPr/>
        </p:nvSpPr>
        <p:spPr bwMode="auto">
          <a:xfrm>
            <a:off x="2482850" y="5734050"/>
            <a:ext cx="4333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ru-RU" b="1" smtClean="0">
                <a:solidFill>
                  <a:srgbClr val="6720C6"/>
                </a:solidFill>
              </a:rPr>
              <a:t>D</a:t>
            </a:r>
            <a:endParaRPr lang="ru-RU" altLang="ru-RU" b="1" smtClean="0">
              <a:solidFill>
                <a:srgbClr val="6720C6"/>
              </a:solidFill>
            </a:endParaRPr>
          </a:p>
        </p:txBody>
      </p:sp>
      <p:sp>
        <p:nvSpPr>
          <p:cNvPr id="113676" name="Text Box 12"/>
          <p:cNvSpPr txBox="1">
            <a:spLocks noChangeArrowheads="1"/>
          </p:cNvSpPr>
          <p:nvPr/>
        </p:nvSpPr>
        <p:spPr bwMode="auto">
          <a:xfrm>
            <a:off x="3778250" y="4292600"/>
            <a:ext cx="4333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ru-RU" b="1" smtClean="0">
                <a:solidFill>
                  <a:srgbClr val="6720C6"/>
                </a:solidFill>
              </a:rPr>
              <a:t>C</a:t>
            </a:r>
            <a:endParaRPr lang="ru-RU" altLang="ru-RU" b="1" smtClean="0">
              <a:solidFill>
                <a:srgbClr val="6720C6"/>
              </a:solidFill>
            </a:endParaRPr>
          </a:p>
        </p:txBody>
      </p:sp>
      <p:sp>
        <p:nvSpPr>
          <p:cNvPr id="113677" name="Text Box 13"/>
          <p:cNvSpPr txBox="1">
            <a:spLocks noChangeArrowheads="1"/>
          </p:cNvSpPr>
          <p:nvPr/>
        </p:nvSpPr>
        <p:spPr bwMode="auto">
          <a:xfrm>
            <a:off x="3779838" y="2781300"/>
            <a:ext cx="4333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ru-RU" b="1" smtClean="0">
                <a:solidFill>
                  <a:srgbClr val="6720C6"/>
                </a:solidFill>
              </a:rPr>
              <a:t>K</a:t>
            </a:r>
            <a:endParaRPr lang="ru-RU" altLang="ru-RU" b="1" smtClean="0">
              <a:solidFill>
                <a:srgbClr val="6720C6"/>
              </a:solidFill>
            </a:endParaRPr>
          </a:p>
        </p:txBody>
      </p:sp>
      <p:sp>
        <p:nvSpPr>
          <p:cNvPr id="113678" name="Text Box 14"/>
          <p:cNvSpPr txBox="1">
            <a:spLocks noChangeArrowheads="1"/>
          </p:cNvSpPr>
          <p:nvPr/>
        </p:nvSpPr>
        <p:spPr bwMode="auto">
          <a:xfrm>
            <a:off x="2051050" y="2636838"/>
            <a:ext cx="4333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ru-RU" b="1" smtClean="0">
                <a:solidFill>
                  <a:srgbClr val="6720C6"/>
                </a:solidFill>
              </a:rPr>
              <a:t>F</a:t>
            </a:r>
            <a:endParaRPr lang="ru-RU" altLang="ru-RU" b="1" smtClean="0">
              <a:solidFill>
                <a:srgbClr val="6720C6"/>
              </a:solidFill>
            </a:endParaRPr>
          </a:p>
        </p:txBody>
      </p:sp>
      <p:sp>
        <p:nvSpPr>
          <p:cNvPr id="113679" name="Text Box 15"/>
          <p:cNvSpPr txBox="1">
            <a:spLocks noChangeArrowheads="1"/>
          </p:cNvSpPr>
          <p:nvPr/>
        </p:nvSpPr>
        <p:spPr bwMode="auto">
          <a:xfrm>
            <a:off x="1978025" y="4005263"/>
            <a:ext cx="4333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ru-RU" b="1" smtClean="0">
                <a:solidFill>
                  <a:srgbClr val="6720C6"/>
                </a:solidFill>
              </a:rPr>
              <a:t>B</a:t>
            </a:r>
            <a:endParaRPr lang="ru-RU" altLang="ru-RU" b="1" smtClean="0">
              <a:solidFill>
                <a:srgbClr val="6720C6"/>
              </a:solidFill>
            </a:endParaRPr>
          </a:p>
        </p:txBody>
      </p:sp>
      <p:sp>
        <p:nvSpPr>
          <p:cNvPr id="113680" name="Text Box 16"/>
          <p:cNvSpPr txBox="1">
            <a:spLocks noChangeArrowheads="1"/>
          </p:cNvSpPr>
          <p:nvPr/>
        </p:nvSpPr>
        <p:spPr bwMode="auto">
          <a:xfrm>
            <a:off x="611188" y="4217988"/>
            <a:ext cx="4333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ru-RU" b="1" smtClean="0">
                <a:solidFill>
                  <a:srgbClr val="6720C6"/>
                </a:solidFill>
              </a:rPr>
              <a:t>E</a:t>
            </a:r>
            <a:endParaRPr lang="ru-RU" altLang="ru-RU" b="1" smtClean="0">
              <a:solidFill>
                <a:srgbClr val="6720C6"/>
              </a:solidFill>
            </a:endParaRPr>
          </a:p>
        </p:txBody>
      </p:sp>
      <p:sp>
        <p:nvSpPr>
          <p:cNvPr id="113681" name="Text Box 17"/>
          <p:cNvSpPr txBox="1">
            <a:spLocks noChangeArrowheads="1"/>
          </p:cNvSpPr>
          <p:nvPr/>
        </p:nvSpPr>
        <p:spPr bwMode="auto">
          <a:xfrm>
            <a:off x="2338388" y="4433888"/>
            <a:ext cx="4333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ru-RU" b="1" smtClean="0">
                <a:solidFill>
                  <a:srgbClr val="6720C6"/>
                </a:solidFill>
              </a:rPr>
              <a:t>M</a:t>
            </a:r>
            <a:endParaRPr lang="ru-RU" altLang="ru-RU" b="1" smtClean="0">
              <a:solidFill>
                <a:srgbClr val="6720C6"/>
              </a:solidFill>
            </a:endParaRPr>
          </a:p>
        </p:txBody>
      </p:sp>
      <p:sp>
        <p:nvSpPr>
          <p:cNvPr id="113682" name="Text Box 18"/>
          <p:cNvSpPr txBox="1">
            <a:spLocks noChangeArrowheads="1"/>
          </p:cNvSpPr>
          <p:nvPr/>
        </p:nvSpPr>
        <p:spPr bwMode="auto">
          <a:xfrm>
            <a:off x="4786313" y="3357563"/>
            <a:ext cx="18716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i="1" smtClean="0">
                <a:solidFill>
                  <a:srgbClr val="006C31"/>
                </a:solidFill>
                <a:latin typeface="Bookman Old Style" pitchFamily="18" charset="0"/>
                <a:cs typeface="Arial" charset="0"/>
              </a:rPr>
              <a:t>грань</a:t>
            </a:r>
          </a:p>
        </p:txBody>
      </p:sp>
      <p:sp>
        <p:nvSpPr>
          <p:cNvPr id="113683" name="Line 19"/>
          <p:cNvSpPr>
            <a:spLocks noChangeShapeType="1"/>
          </p:cNvSpPr>
          <p:nvPr/>
        </p:nvSpPr>
        <p:spPr bwMode="auto">
          <a:xfrm flipH="1">
            <a:off x="3346450" y="3716338"/>
            <a:ext cx="1439863" cy="576262"/>
          </a:xfrm>
          <a:prstGeom prst="line">
            <a:avLst/>
          </a:prstGeom>
          <a:noFill/>
          <a:ln w="19050">
            <a:solidFill>
              <a:srgbClr val="80008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13686" name="Text Box 22"/>
          <p:cNvSpPr txBox="1">
            <a:spLocks noChangeArrowheads="1"/>
          </p:cNvSpPr>
          <p:nvPr/>
        </p:nvSpPr>
        <p:spPr bwMode="auto">
          <a:xfrm>
            <a:off x="4140200" y="4724400"/>
            <a:ext cx="18716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i="1" smtClean="0">
                <a:solidFill>
                  <a:srgbClr val="006C31"/>
                </a:solidFill>
                <a:latin typeface="Bookman Old Style" pitchFamily="18" charset="0"/>
                <a:cs typeface="Arial" charset="0"/>
              </a:rPr>
              <a:t>ребра</a:t>
            </a:r>
          </a:p>
        </p:txBody>
      </p:sp>
      <p:sp>
        <p:nvSpPr>
          <p:cNvPr id="113687" name="Line 23"/>
          <p:cNvSpPr>
            <a:spLocks noChangeShapeType="1"/>
          </p:cNvSpPr>
          <p:nvPr/>
        </p:nvSpPr>
        <p:spPr bwMode="auto">
          <a:xfrm flipH="1">
            <a:off x="3132138" y="5084763"/>
            <a:ext cx="1008062" cy="73025"/>
          </a:xfrm>
          <a:prstGeom prst="line">
            <a:avLst/>
          </a:prstGeom>
          <a:noFill/>
          <a:ln w="19050">
            <a:solidFill>
              <a:srgbClr val="80008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13688" name="Line 24"/>
          <p:cNvSpPr>
            <a:spLocks noChangeShapeType="1"/>
          </p:cNvSpPr>
          <p:nvPr/>
        </p:nvSpPr>
        <p:spPr bwMode="auto">
          <a:xfrm flipH="1">
            <a:off x="2339975" y="5229225"/>
            <a:ext cx="1727200" cy="288925"/>
          </a:xfrm>
          <a:prstGeom prst="line">
            <a:avLst/>
          </a:prstGeom>
          <a:noFill/>
          <a:ln w="19050">
            <a:solidFill>
              <a:srgbClr val="80008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13689" name="Text Box 25"/>
          <p:cNvSpPr txBox="1">
            <a:spLocks noChangeArrowheads="1"/>
          </p:cNvSpPr>
          <p:nvPr/>
        </p:nvSpPr>
        <p:spPr bwMode="auto">
          <a:xfrm>
            <a:off x="-107950" y="2924175"/>
            <a:ext cx="22320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i="1" smtClean="0">
                <a:solidFill>
                  <a:srgbClr val="006C31"/>
                </a:solidFill>
                <a:latin typeface="Bookman Old Style" pitchFamily="18" charset="0"/>
                <a:cs typeface="Arial" charset="0"/>
              </a:rPr>
              <a:t>вершины</a:t>
            </a:r>
          </a:p>
        </p:txBody>
      </p:sp>
      <p:sp>
        <p:nvSpPr>
          <p:cNvPr id="113690" name="Line 26"/>
          <p:cNvSpPr>
            <a:spLocks noChangeShapeType="1"/>
          </p:cNvSpPr>
          <p:nvPr/>
        </p:nvSpPr>
        <p:spPr bwMode="auto">
          <a:xfrm flipH="1">
            <a:off x="1042988" y="3429000"/>
            <a:ext cx="215900" cy="1152525"/>
          </a:xfrm>
          <a:prstGeom prst="line">
            <a:avLst/>
          </a:prstGeom>
          <a:noFill/>
          <a:ln w="19050">
            <a:solidFill>
              <a:srgbClr val="80008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13691" name="Line 27"/>
          <p:cNvSpPr>
            <a:spLocks noChangeShapeType="1"/>
          </p:cNvSpPr>
          <p:nvPr/>
        </p:nvSpPr>
        <p:spPr bwMode="auto">
          <a:xfrm>
            <a:off x="1908175" y="3213100"/>
            <a:ext cx="360363" cy="0"/>
          </a:xfrm>
          <a:prstGeom prst="line">
            <a:avLst/>
          </a:prstGeom>
          <a:noFill/>
          <a:ln w="19050">
            <a:solidFill>
              <a:srgbClr val="80008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13696" name="Text Box 32"/>
          <p:cNvSpPr txBox="1">
            <a:spLocks noChangeArrowheads="1"/>
          </p:cNvSpPr>
          <p:nvPr/>
        </p:nvSpPr>
        <p:spPr bwMode="auto">
          <a:xfrm>
            <a:off x="971550" y="5805488"/>
            <a:ext cx="18716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2700" i="1" smtClean="0">
                <a:solidFill>
                  <a:srgbClr val="006C31"/>
                </a:solidFill>
                <a:latin typeface="Bookman Old Style" pitchFamily="18" charset="0"/>
                <a:cs typeface="Arial" charset="0"/>
              </a:rPr>
              <a:t>ширина</a:t>
            </a:r>
          </a:p>
        </p:txBody>
      </p:sp>
      <p:sp>
        <p:nvSpPr>
          <p:cNvPr id="113697" name="Text Box 33"/>
          <p:cNvSpPr txBox="1">
            <a:spLocks noChangeArrowheads="1"/>
          </p:cNvSpPr>
          <p:nvPr/>
        </p:nvSpPr>
        <p:spPr bwMode="auto">
          <a:xfrm rot="-5400000">
            <a:off x="7938" y="5057775"/>
            <a:ext cx="15509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2700" i="1" smtClean="0">
                <a:solidFill>
                  <a:srgbClr val="006C31"/>
                </a:solidFill>
                <a:latin typeface="Bookman Old Style" pitchFamily="18" charset="0"/>
                <a:cs typeface="Arial" charset="0"/>
              </a:rPr>
              <a:t>высота</a:t>
            </a:r>
          </a:p>
        </p:txBody>
      </p:sp>
      <p:sp>
        <p:nvSpPr>
          <p:cNvPr id="113698" name="Text Box 34"/>
          <p:cNvSpPr txBox="1">
            <a:spLocks noChangeArrowheads="1"/>
          </p:cNvSpPr>
          <p:nvPr/>
        </p:nvSpPr>
        <p:spPr bwMode="auto">
          <a:xfrm rot="-2689003">
            <a:off x="900113" y="4854575"/>
            <a:ext cx="13684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2700" i="1" smtClean="0">
                <a:solidFill>
                  <a:srgbClr val="006C31"/>
                </a:solidFill>
                <a:latin typeface="Bookman Old Style" pitchFamily="18" charset="0"/>
                <a:cs typeface="Arial" charset="0"/>
              </a:rPr>
              <a:t>длина</a:t>
            </a:r>
          </a:p>
        </p:txBody>
      </p:sp>
    </p:spTree>
    <p:extLst>
      <p:ext uri="{BB962C8B-B14F-4D97-AF65-F5344CB8AC3E}">
        <p14:creationId xmlns:p14="http://schemas.microsoft.com/office/powerpoint/2010/main" val="35572779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3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3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3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3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3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3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3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3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3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113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3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113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13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3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500"/>
                                        <p:tgtEl>
                                          <p:spTgt spid="113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113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3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13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13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1" grpId="0"/>
      <p:bldP spid="113674" grpId="0"/>
      <p:bldP spid="113675" grpId="0"/>
      <p:bldP spid="113676" grpId="0"/>
      <p:bldP spid="113677" grpId="0"/>
      <p:bldP spid="113678" grpId="0"/>
      <p:bldP spid="113679" grpId="0"/>
      <p:bldP spid="113680" grpId="0"/>
      <p:bldP spid="113681" grpId="0"/>
      <p:bldP spid="113682" grpId="0"/>
      <p:bldP spid="113683" grpId="0" animBg="1"/>
      <p:bldP spid="113686" grpId="0"/>
      <p:bldP spid="113687" grpId="0" animBg="1"/>
      <p:bldP spid="113688" grpId="0" animBg="1"/>
      <p:bldP spid="113689" grpId="0"/>
      <p:bldP spid="113690" grpId="0" animBg="1"/>
      <p:bldP spid="113691" grpId="0" animBg="1"/>
      <p:bldP spid="113696" grpId="0"/>
      <p:bldP spid="113697" grpId="0"/>
      <p:bldP spid="11369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2" name="Picture 4" descr="pr9mparallelepip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56"/>
          <a:stretch>
            <a:fillRect/>
          </a:stretch>
        </p:blipFill>
        <p:spPr bwMode="auto">
          <a:xfrm>
            <a:off x="539552" y="1471613"/>
            <a:ext cx="2160240" cy="2743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0" y="404813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b="1" dirty="0" smtClean="0">
                <a:solidFill>
                  <a:srgbClr val="FF0000"/>
                </a:solidFill>
              </a:rPr>
              <a:t>КУБ</a:t>
            </a:r>
            <a:r>
              <a:rPr lang="ru-RU" altLang="ru-RU" b="1" dirty="0" smtClean="0">
                <a:solidFill>
                  <a:srgbClr val="0066FF"/>
                </a:solidFill>
              </a:rPr>
              <a:t> – это прямоугольный параллелепипед, у которого все измерения одинаковы</a:t>
            </a:r>
            <a:endParaRPr lang="ru-RU" altLang="ru-RU" b="1" i="1" baseline="30000" dirty="0" smtClean="0">
              <a:solidFill>
                <a:srgbClr val="0066FF"/>
              </a:solidFill>
              <a:latin typeface="Bookman Old Style" pitchFamily="18" charset="0"/>
            </a:endParaRPr>
          </a:p>
        </p:txBody>
      </p:sp>
      <p:sp>
        <p:nvSpPr>
          <p:cNvPr id="114694" name="Text Box 6"/>
          <p:cNvSpPr txBox="1">
            <a:spLocks noChangeArrowheads="1"/>
          </p:cNvSpPr>
          <p:nvPr/>
        </p:nvSpPr>
        <p:spPr bwMode="auto">
          <a:xfrm>
            <a:off x="323528" y="5013325"/>
            <a:ext cx="82809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3600" b="1" dirty="0" smtClean="0">
                <a:solidFill>
                  <a:srgbClr val="6720C6"/>
                </a:solidFill>
                <a:cs typeface="Arial" charset="0"/>
              </a:rPr>
              <a:t>Все грани- равные    квадраты</a:t>
            </a:r>
          </a:p>
        </p:txBody>
      </p:sp>
    </p:spTree>
    <p:extLst>
      <p:ext uri="{BB962C8B-B14F-4D97-AF65-F5344CB8AC3E}">
        <p14:creationId xmlns:p14="http://schemas.microsoft.com/office/powerpoint/2010/main" val="11593765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3" grpId="0"/>
      <p:bldP spid="1146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b="1" i="1" dirty="0" smtClean="0">
                <a:solidFill>
                  <a:srgbClr val="FF0000"/>
                </a:solidFill>
              </a:rPr>
              <a:t>Призма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3528" y="1268760"/>
            <a:ext cx="3715072" cy="485740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ru-RU" altLang="ru-RU" sz="2800" i="1" dirty="0" smtClean="0"/>
              <a:t>Многогранник, составленный из двух равных многоугольников </a:t>
            </a:r>
            <a:r>
              <a:rPr lang="en-US" altLang="ru-RU" sz="2800" i="1" dirty="0" smtClean="0"/>
              <a:t>A</a:t>
            </a:r>
            <a:r>
              <a:rPr lang="ru-RU" altLang="ru-RU" sz="2800" i="1" baseline="-25000" dirty="0" smtClean="0"/>
              <a:t>1</a:t>
            </a:r>
            <a:r>
              <a:rPr lang="en-US" altLang="ru-RU" sz="2800" i="1" dirty="0" smtClean="0"/>
              <a:t>A</a:t>
            </a:r>
            <a:r>
              <a:rPr lang="ru-RU" altLang="ru-RU" sz="2800" i="1" baseline="-25000" dirty="0" smtClean="0"/>
              <a:t>2</a:t>
            </a:r>
            <a:r>
              <a:rPr lang="en-US" altLang="ru-RU" sz="2800" i="1" dirty="0" smtClean="0"/>
              <a:t>…A</a:t>
            </a:r>
            <a:r>
              <a:rPr lang="en-US" altLang="ru-RU" sz="2800" i="1" baseline="-25000" dirty="0" smtClean="0"/>
              <a:t>n</a:t>
            </a:r>
            <a:r>
              <a:rPr lang="en-US" altLang="ru-RU" sz="2800" i="1" dirty="0" smtClean="0"/>
              <a:t> </a:t>
            </a:r>
            <a:r>
              <a:rPr lang="ru-RU" altLang="ru-RU" sz="2800" i="1" dirty="0" smtClean="0"/>
              <a:t>и </a:t>
            </a:r>
            <a:r>
              <a:rPr lang="en-US" altLang="ru-RU" sz="2800" i="1" dirty="0" smtClean="0"/>
              <a:t>B</a:t>
            </a:r>
            <a:r>
              <a:rPr lang="en-US" altLang="ru-RU" sz="2800" i="1" baseline="-25000" dirty="0" smtClean="0"/>
              <a:t>1</a:t>
            </a:r>
            <a:r>
              <a:rPr lang="en-US" altLang="ru-RU" sz="2800" i="1" dirty="0" smtClean="0"/>
              <a:t>B</a:t>
            </a:r>
            <a:r>
              <a:rPr lang="en-US" altLang="ru-RU" sz="2800" i="1" baseline="-25000" dirty="0" smtClean="0"/>
              <a:t>2</a:t>
            </a:r>
            <a:r>
              <a:rPr lang="en-US" altLang="ru-RU" sz="2800" i="1" dirty="0" smtClean="0"/>
              <a:t>…</a:t>
            </a:r>
            <a:r>
              <a:rPr lang="en-US" altLang="ru-RU" sz="2800" i="1" dirty="0" err="1" smtClean="0"/>
              <a:t>B</a:t>
            </a:r>
            <a:r>
              <a:rPr lang="en-US" altLang="ru-RU" sz="2800" i="1" baseline="-25000" dirty="0" err="1" smtClean="0"/>
              <a:t>n</a:t>
            </a:r>
            <a:r>
              <a:rPr lang="ru-RU" altLang="ru-RU" sz="2800" i="1" dirty="0" smtClean="0"/>
              <a:t>, расположенных в параллельных плоскостях, и </a:t>
            </a:r>
            <a:r>
              <a:rPr lang="en-US" altLang="ru-RU" sz="2800" b="1" i="1" dirty="0" smtClean="0"/>
              <a:t>n</a:t>
            </a:r>
            <a:r>
              <a:rPr lang="ru-RU" altLang="ru-RU" sz="2800" i="1" dirty="0" smtClean="0"/>
              <a:t> параллелограммов, называется </a:t>
            </a:r>
            <a:r>
              <a:rPr lang="ru-RU" altLang="ru-RU" sz="2800" b="1" i="1" dirty="0" smtClean="0">
                <a:solidFill>
                  <a:srgbClr val="FF3300"/>
                </a:solidFill>
              </a:rPr>
              <a:t>призмой</a:t>
            </a:r>
            <a:endParaRPr lang="ru-RU" altLang="ru-RU" sz="2800" i="1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412776"/>
            <a:ext cx="5003191" cy="325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28509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1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333375"/>
            <a:ext cx="3332162" cy="3527425"/>
          </a:xfrm>
          <a:noFill/>
        </p:spPr>
      </p:pic>
      <p:pic>
        <p:nvPicPr>
          <p:cNvPr id="8197" name="Picture 1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2708275"/>
            <a:ext cx="3536950" cy="3743325"/>
          </a:xfrm>
          <a:noFill/>
        </p:spPr>
      </p:pic>
      <p:sp>
        <p:nvSpPr>
          <p:cNvPr id="8194" name="Rectangle 10"/>
          <p:cNvSpPr>
            <a:spLocks noGrp="1" noChangeArrowheads="1"/>
          </p:cNvSpPr>
          <p:nvPr>
            <p:ph type="body" sz="half" idx="3"/>
          </p:nvPr>
        </p:nvSpPr>
        <p:spPr>
          <a:xfrm>
            <a:off x="3419475" y="908050"/>
            <a:ext cx="5472113" cy="2016125"/>
          </a:xfrm>
        </p:spPr>
        <p:txBody>
          <a:bodyPr/>
          <a:lstStyle/>
          <a:p>
            <a:pPr eaLnBrk="1" hangingPunct="1"/>
            <a:r>
              <a:rPr lang="ru-RU" altLang="ru-RU" sz="2800" i="1" smtClean="0"/>
              <a:t>Многоугольники </a:t>
            </a:r>
            <a:r>
              <a:rPr lang="en-US" altLang="ru-RU" sz="2800" i="1" smtClean="0"/>
              <a:t>A</a:t>
            </a:r>
            <a:r>
              <a:rPr lang="ru-RU" altLang="ru-RU" sz="2800" i="1" baseline="-25000" smtClean="0"/>
              <a:t>1</a:t>
            </a:r>
            <a:r>
              <a:rPr lang="en-US" altLang="ru-RU" sz="2800" i="1" smtClean="0"/>
              <a:t>A</a:t>
            </a:r>
            <a:r>
              <a:rPr lang="ru-RU" altLang="ru-RU" sz="2800" i="1" baseline="-25000" smtClean="0"/>
              <a:t>2</a:t>
            </a:r>
            <a:r>
              <a:rPr lang="en-US" altLang="ru-RU" sz="2800" i="1" smtClean="0"/>
              <a:t>…A</a:t>
            </a:r>
            <a:r>
              <a:rPr lang="en-US" altLang="ru-RU" sz="2800" i="1" baseline="-25000" smtClean="0"/>
              <a:t>n</a:t>
            </a:r>
            <a:r>
              <a:rPr lang="en-US" altLang="ru-RU" sz="2800" i="1" smtClean="0"/>
              <a:t> </a:t>
            </a:r>
            <a:r>
              <a:rPr lang="ru-RU" altLang="ru-RU" sz="2800" i="1" smtClean="0"/>
              <a:t>и </a:t>
            </a:r>
            <a:r>
              <a:rPr lang="en-US" altLang="ru-RU" sz="2800" i="1" smtClean="0"/>
              <a:t>B</a:t>
            </a:r>
            <a:r>
              <a:rPr lang="en-US" altLang="ru-RU" sz="2800" i="1" baseline="-25000" smtClean="0"/>
              <a:t>1</a:t>
            </a:r>
            <a:r>
              <a:rPr lang="en-US" altLang="ru-RU" sz="2800" i="1" smtClean="0"/>
              <a:t>B</a:t>
            </a:r>
            <a:r>
              <a:rPr lang="en-US" altLang="ru-RU" sz="2800" i="1" baseline="-25000" smtClean="0"/>
              <a:t>2</a:t>
            </a:r>
            <a:r>
              <a:rPr lang="en-US" altLang="ru-RU" sz="2800" i="1" smtClean="0"/>
              <a:t>…B</a:t>
            </a:r>
            <a:r>
              <a:rPr lang="en-US" altLang="ru-RU" sz="2800" i="1" baseline="-25000" smtClean="0"/>
              <a:t>n</a:t>
            </a:r>
            <a:r>
              <a:rPr lang="ru-RU" altLang="ru-RU" sz="2800" i="1" baseline="-25000" smtClean="0"/>
              <a:t> </a:t>
            </a:r>
            <a:r>
              <a:rPr lang="ru-RU" altLang="ru-RU" sz="2800" i="1" smtClean="0"/>
              <a:t>называются </a:t>
            </a:r>
            <a:r>
              <a:rPr lang="ru-RU" altLang="ru-RU" sz="2800" b="1" i="1" smtClean="0">
                <a:solidFill>
                  <a:srgbClr val="FF3300"/>
                </a:solidFill>
              </a:rPr>
              <a:t>основаниями</a:t>
            </a:r>
            <a:r>
              <a:rPr lang="ru-RU" altLang="ru-RU" sz="2800" i="1" smtClean="0"/>
              <a:t>  призмы</a:t>
            </a:r>
            <a:r>
              <a:rPr lang="ru-RU" altLang="ru-RU" i="1" smtClean="0"/>
              <a:t>,</a:t>
            </a:r>
          </a:p>
        </p:txBody>
      </p:sp>
      <p:sp>
        <p:nvSpPr>
          <p:cNvPr id="8195" name="Text Box 15"/>
          <p:cNvSpPr txBox="1">
            <a:spLocks noChangeArrowheads="1"/>
          </p:cNvSpPr>
          <p:nvPr/>
        </p:nvSpPr>
        <p:spPr bwMode="auto">
          <a:xfrm>
            <a:off x="395288" y="4508500"/>
            <a:ext cx="446405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i="1" smtClean="0">
                <a:solidFill>
                  <a:srgbClr val="000000"/>
                </a:solidFill>
              </a:rPr>
              <a:t>а параллелограммы – </a:t>
            </a:r>
            <a:r>
              <a:rPr lang="ru-RU" altLang="ru-RU" sz="2800" b="1" i="1" smtClean="0">
                <a:solidFill>
                  <a:srgbClr val="FF3300"/>
                </a:solidFill>
              </a:rPr>
              <a:t>боковыми гранями</a:t>
            </a:r>
            <a:r>
              <a:rPr lang="ru-RU" altLang="ru-RU" sz="2800" i="1" smtClean="0">
                <a:solidFill>
                  <a:srgbClr val="000000"/>
                </a:solidFill>
              </a:rPr>
              <a:t>  призмы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04248" y="335699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8324163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800" b="1" i="1" dirty="0" smtClean="0">
                <a:solidFill>
                  <a:srgbClr val="FF0000"/>
                </a:solidFill>
              </a:rPr>
              <a:t>Боковые</a:t>
            </a:r>
            <a:r>
              <a:rPr lang="ru-RU" altLang="ru-RU" sz="3800" b="1" i="1" dirty="0" smtClean="0"/>
              <a:t> </a:t>
            </a:r>
            <a:r>
              <a:rPr lang="ru-RU" altLang="ru-RU" sz="3800" b="1" i="1" dirty="0" smtClean="0">
                <a:solidFill>
                  <a:srgbClr val="FF0000"/>
                </a:solidFill>
              </a:rPr>
              <a:t>ребра</a:t>
            </a:r>
            <a:r>
              <a:rPr lang="ru-RU" altLang="ru-RU" sz="3800" b="1" i="1" dirty="0" smtClean="0"/>
              <a:t> </a:t>
            </a:r>
            <a:r>
              <a:rPr lang="ru-RU" altLang="ru-RU" sz="3800" b="1" i="1" dirty="0" smtClean="0">
                <a:solidFill>
                  <a:srgbClr val="FF0000"/>
                </a:solidFill>
              </a:rPr>
              <a:t>призмы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484313"/>
            <a:ext cx="3671888" cy="4967287"/>
          </a:xfrm>
        </p:spPr>
        <p:txBody>
          <a:bodyPr/>
          <a:lstStyle/>
          <a:p>
            <a:pPr eaLnBrk="1" hangingPunct="1"/>
            <a:r>
              <a:rPr lang="ru-RU" altLang="ru-RU" sz="2800" i="1" dirty="0" smtClean="0"/>
              <a:t>Отрезки </a:t>
            </a:r>
            <a:r>
              <a:rPr lang="en-US" altLang="ru-RU" sz="2800" i="1" dirty="0" smtClean="0"/>
              <a:t>A</a:t>
            </a:r>
            <a:r>
              <a:rPr lang="en-US" altLang="ru-RU" sz="2800" i="1" baseline="-25000" dirty="0" smtClean="0"/>
              <a:t>1</a:t>
            </a:r>
            <a:r>
              <a:rPr lang="en-US" altLang="ru-RU" sz="2800" i="1" dirty="0" smtClean="0"/>
              <a:t>B</a:t>
            </a:r>
            <a:r>
              <a:rPr lang="en-US" altLang="ru-RU" sz="2800" i="1" baseline="-25000" dirty="0" smtClean="0"/>
              <a:t>1</a:t>
            </a:r>
            <a:r>
              <a:rPr lang="en-US" altLang="ru-RU" sz="2800" i="1" dirty="0" smtClean="0"/>
              <a:t>, A</a:t>
            </a:r>
            <a:r>
              <a:rPr lang="en-US" altLang="ru-RU" sz="2800" i="1" baseline="-25000" dirty="0" smtClean="0"/>
              <a:t>2</a:t>
            </a:r>
            <a:r>
              <a:rPr lang="en-US" altLang="ru-RU" sz="2800" i="1" dirty="0" smtClean="0"/>
              <a:t>B</a:t>
            </a:r>
            <a:r>
              <a:rPr lang="en-US" altLang="ru-RU" sz="2800" i="1" baseline="-25000" dirty="0" smtClean="0"/>
              <a:t>2</a:t>
            </a:r>
            <a:r>
              <a:rPr lang="en-US" altLang="ru-RU" sz="2800" i="1" dirty="0" smtClean="0"/>
              <a:t>, …</a:t>
            </a:r>
            <a:r>
              <a:rPr lang="ru-RU" altLang="ru-RU" sz="2800" i="1" dirty="0" smtClean="0"/>
              <a:t> ,</a:t>
            </a:r>
            <a:r>
              <a:rPr lang="en-US" altLang="ru-RU" sz="2800" i="1" dirty="0" smtClean="0"/>
              <a:t> </a:t>
            </a:r>
            <a:r>
              <a:rPr lang="en-US" altLang="ru-RU" sz="2800" i="1" dirty="0" err="1" smtClean="0"/>
              <a:t>A</a:t>
            </a:r>
            <a:r>
              <a:rPr lang="en-US" altLang="ru-RU" sz="2800" i="1" baseline="-25000" dirty="0" err="1" smtClean="0"/>
              <a:t>n</a:t>
            </a:r>
            <a:r>
              <a:rPr lang="en-US" altLang="ru-RU" sz="2800" i="1" dirty="0" err="1" smtClean="0"/>
              <a:t>B</a:t>
            </a:r>
            <a:r>
              <a:rPr lang="en-US" altLang="ru-RU" sz="2800" i="1" baseline="-25000" dirty="0" err="1" smtClean="0"/>
              <a:t>n</a:t>
            </a:r>
            <a:r>
              <a:rPr lang="en-US" altLang="ru-RU" sz="2800" i="1" dirty="0" smtClean="0"/>
              <a:t> </a:t>
            </a:r>
            <a:r>
              <a:rPr lang="ru-RU" altLang="ru-RU" sz="2800" i="1" dirty="0" smtClean="0"/>
              <a:t>называются </a:t>
            </a:r>
            <a:r>
              <a:rPr lang="ru-RU" altLang="ru-RU" sz="2800" b="1" i="1" dirty="0" smtClean="0">
                <a:solidFill>
                  <a:srgbClr val="FF3300"/>
                </a:solidFill>
              </a:rPr>
              <a:t>боковыми ребрами</a:t>
            </a:r>
            <a:r>
              <a:rPr lang="ru-RU" altLang="ru-RU" sz="2800" i="1" dirty="0" smtClean="0"/>
              <a:t> призмы</a:t>
            </a:r>
          </a:p>
          <a:p>
            <a:pPr eaLnBrk="1" hangingPunct="1">
              <a:buFontTx/>
              <a:buNone/>
            </a:pPr>
            <a:endParaRPr lang="ru-RU" altLang="ru-RU" sz="2800" i="1" dirty="0" smtClean="0"/>
          </a:p>
          <a:p>
            <a:pPr eaLnBrk="1" hangingPunct="1">
              <a:buFontTx/>
              <a:buNone/>
            </a:pPr>
            <a:endParaRPr lang="ru-RU" altLang="ru-RU" sz="2800" i="1" dirty="0" smtClean="0"/>
          </a:p>
          <a:p>
            <a:pPr eaLnBrk="1" hangingPunct="1"/>
            <a:r>
              <a:rPr lang="ru-RU" altLang="ru-RU" sz="2800" i="1" dirty="0" smtClean="0"/>
              <a:t>Боковые ребра призмы </a:t>
            </a:r>
            <a:r>
              <a:rPr lang="ru-RU" altLang="ru-RU" sz="2800" b="1" i="1" dirty="0" smtClean="0">
                <a:solidFill>
                  <a:srgbClr val="FF3300"/>
                </a:solidFill>
              </a:rPr>
              <a:t>равны и параллельны</a:t>
            </a:r>
          </a:p>
        </p:txBody>
      </p:sp>
      <p:pic>
        <p:nvPicPr>
          <p:cNvPr id="16393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0200" y="1700213"/>
            <a:ext cx="4487863" cy="4751387"/>
          </a:xfrm>
          <a:noFill/>
        </p:spPr>
      </p:pic>
      <p:cxnSp>
        <p:nvCxnSpPr>
          <p:cNvPr id="5" name="Прямая со стрелкой 4"/>
          <p:cNvCxnSpPr/>
          <p:nvPr/>
        </p:nvCxnSpPr>
        <p:spPr>
          <a:xfrm>
            <a:off x="3131840" y="3212976"/>
            <a:ext cx="1512168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1086904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</TotalTime>
  <Words>945</Words>
  <Application>Microsoft Office PowerPoint</Application>
  <PresentationFormat>Экран (4:3)</PresentationFormat>
  <Paragraphs>260</Paragraphs>
  <Slides>41</Slides>
  <Notes>12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3" baseType="lpstr">
      <vt:lpstr>5_Оформление по умолчанию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Призма</vt:lpstr>
      <vt:lpstr>Презентация PowerPoint</vt:lpstr>
      <vt:lpstr>Боковые ребра призмы</vt:lpstr>
      <vt:lpstr>Презентация PowerPoint</vt:lpstr>
      <vt:lpstr>Высота призмы</vt:lpstr>
      <vt:lpstr>Правильная призма</vt:lpstr>
      <vt:lpstr>Диагонали призмы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ПОНЯТИЕ УСЕЧЕННОЙ ПИРАМИДЫ</vt:lpstr>
      <vt:lpstr>ПРАВИЛЬНАЯ УСЕЧЕННАЯ ПИРАМИДА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Определение.</vt:lpstr>
      <vt:lpstr>Презентация PowerPoint</vt:lpstr>
      <vt:lpstr>Презентация PowerPoint</vt:lpstr>
      <vt:lpstr>Усеченный конус</vt:lpstr>
      <vt:lpstr>Презентация PowerPoint</vt:lpstr>
      <vt:lpstr>Презентация PowerPoint</vt:lpstr>
      <vt:lpstr>ОПРЕДЕЛЕНИЕ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40</cp:revision>
  <dcterms:created xsi:type="dcterms:W3CDTF">2014-03-12T16:33:57Z</dcterms:created>
  <dcterms:modified xsi:type="dcterms:W3CDTF">2014-10-05T19:55:38Z</dcterms:modified>
</cp:coreProperties>
</file>