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66" r:id="rId2"/>
    <p:sldId id="268" r:id="rId3"/>
    <p:sldId id="256" r:id="rId4"/>
    <p:sldId id="257" r:id="rId5"/>
    <p:sldId id="263" r:id="rId6"/>
    <p:sldId id="258" r:id="rId7"/>
    <p:sldId id="260" r:id="rId8"/>
    <p:sldId id="262" r:id="rId9"/>
    <p:sldId id="264" r:id="rId10"/>
    <p:sldId id="265" r:id="rId11"/>
    <p:sldId id="269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01D1-E735-4709-A8D8-AA4F2C74E213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15E3C-D844-43F1-90B5-CB14E9F76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24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15E3C-D844-43F1-90B5-CB14E9F7676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232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15E3C-D844-43F1-90B5-CB14E9F7676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2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476672"/>
            <a:ext cx="63367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Формулы площади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1" y="2967335"/>
            <a:ext cx="748883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0440" y="2967335"/>
            <a:ext cx="6303136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Подготовила</a:t>
            </a:r>
          </a:p>
          <a:p>
            <a:pPr algn="ctr"/>
            <a:r>
              <a:rPr lang="ru-RU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Каровайцева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Галина Викторовна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МБОУ «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Вельеникольская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СОШ»</a:t>
            </a:r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2014г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7404" y="2415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47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рапеция 1"/>
          <p:cNvSpPr/>
          <p:nvPr/>
        </p:nvSpPr>
        <p:spPr>
          <a:xfrm>
            <a:off x="367258" y="1378305"/>
            <a:ext cx="2160240" cy="1504184"/>
          </a:xfrm>
          <a:prstGeom prst="trapezoid">
            <a:avLst>
              <a:gd name="adj" fmla="val 2798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16632"/>
            <a:ext cx="59207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трапеции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771800" y="762963"/>
                <a:ext cx="5544616" cy="175432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/>
                <a:endParaRPr lang="en-US" sz="5400" b="1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5400" b="1" dirty="0" smtClean="0">
                    <a:ln w="11430"/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</a:rPr>
                  <a:t>S=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dPr>
                      <m:e>
                        <m: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  <m: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a:rPr lang="en-US" sz="5400" b="1" i="1" smtClean="0">
                            <a:ln w="11430"/>
                            <a:solidFill>
                              <a:schemeClr val="accent1">
                                <a:lumMod val="50000"/>
                              </a:schemeClr>
                            </a:solidFill>
                            <a:effectLst>
                              <a:outerShdw blurRad="80000" dist="40000" dir="5040000" algn="tl">
                                <a:srgbClr val="000000">
                                  <a:alpha val="30000"/>
                                </a:srgbClr>
                              </a:outerShdw>
                            </a:effectLst>
                            <a:latin typeface="Cambria Math"/>
                          </a:rPr>
                          <m:t>𝒃</m:t>
                        </m:r>
                      </m:e>
                    </m:d>
                    <m:r>
                      <a:rPr lang="en-US" sz="5400" b="1" i="1" smtClean="0">
                        <a:ln w="11430"/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80000" dist="40000" dir="5040000" algn="tl">
                            <a:srgbClr val="000000">
                              <a:alpha val="30000"/>
                            </a:srgbClr>
                          </a:outerShdw>
                        </a:effectLst>
                        <a:latin typeface="Cambria Math"/>
                      </a:rPr>
                      <m:t>𝒅</m:t>
                    </m:r>
                  </m:oMath>
                </a14:m>
                <a:endParaRPr lang="ru-RU" sz="5400" b="1" cap="none" spc="0" dirty="0">
                  <a:ln w="11430"/>
                  <a:solidFill>
                    <a:schemeClr val="accent1">
                      <a:lumMod val="50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762963"/>
                <a:ext cx="5544616" cy="1754326"/>
              </a:xfrm>
              <a:prstGeom prst="rect">
                <a:avLst/>
              </a:prstGeom>
              <a:blipFill rotWithShape="1">
                <a:blip r:embed="rId2"/>
                <a:stretch>
                  <a:fillRect b="-26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74373" y="2967335"/>
            <a:ext cx="7995266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sz="3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Площадь трапеции равна</a:t>
            </a:r>
          </a:p>
          <a:p>
            <a:pPr algn="ctr"/>
            <a:r>
              <a:rPr lang="ru-RU" sz="32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роизведению </a:t>
            </a:r>
            <a:r>
              <a:rPr lang="ru-RU" sz="3200" b="1" dirty="0" err="1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полусуммы</a:t>
            </a:r>
            <a:r>
              <a:rPr lang="ru-RU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оснований</a:t>
            </a:r>
          </a:p>
          <a:p>
            <a:pPr algn="ctr"/>
            <a:r>
              <a:rPr lang="ru-RU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на высоту</a:t>
            </a:r>
            <a:endParaRPr lang="en-US" sz="32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7759" y="9333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90925" y="30283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827584" y="1378305"/>
            <a:ext cx="0" cy="15341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2130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600124" y="620688"/>
            <a:ext cx="1811636" cy="2016224"/>
          </a:xfrm>
          <a:prstGeom prst="triangle">
            <a:avLst>
              <a:gd name="adj" fmla="val 67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95536" y="3068960"/>
            <a:ext cx="2880320" cy="2016224"/>
          </a:xfrm>
          <a:prstGeom prst="triangle">
            <a:avLst>
              <a:gd name="adj" fmla="val 67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2336296" y="3068960"/>
            <a:ext cx="0" cy="2016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2" idx="0"/>
            <a:endCxn id="2" idx="3"/>
          </p:cNvCxnSpPr>
          <p:nvPr/>
        </p:nvCxnSpPr>
        <p:spPr>
          <a:xfrm>
            <a:off x="1820804" y="620688"/>
            <a:ext cx="0" cy="2016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843808" y="332656"/>
            <a:ext cx="59046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Отношение площадей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1268761"/>
            <a:ext cx="5184576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2800" b="1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Если треугольники имеют равные высоты , то их площади относятся как основания</a:t>
            </a:r>
            <a:endParaRPr lang="ru-RU" sz="28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51738" y="4293096"/>
                <a:ext cx="2852063" cy="1624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6600" b="0" i="1" smtClean="0">
                            <a:latin typeface="Cambria Math"/>
                          </a:rPr>
                          <m:t>₁</m:t>
                        </m:r>
                      </m:num>
                      <m:den>
                        <m:r>
                          <a:rPr lang="en-US" sz="6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6600" b="0" i="1" smtClean="0">
                            <a:latin typeface="Cambria Math"/>
                          </a:rPr>
                          <m:t>₂</m:t>
                        </m:r>
                      </m:den>
                    </m:f>
                  </m:oMath>
                </a14:m>
                <a:r>
                  <a:rPr lang="ru-RU" sz="6600" dirty="0" smtClean="0"/>
                  <a:t> </a:t>
                </a:r>
                <a:r>
                  <a:rPr lang="en-US" sz="6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₁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₂</m:t>
                        </m:r>
                      </m:den>
                    </m:f>
                  </m:oMath>
                </a14:m>
                <a:r>
                  <a:rPr lang="ru-RU" sz="6600" dirty="0" smtClean="0"/>
                  <a:t>   </a:t>
                </a:r>
                <a:endParaRPr lang="ru-RU" sz="6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38" y="4293096"/>
                <a:ext cx="2852063" cy="1624291"/>
              </a:xfrm>
              <a:prstGeom prst="rect">
                <a:avLst/>
              </a:prstGeom>
              <a:blipFill rotWithShape="1">
                <a:blip r:embed="rId2"/>
                <a:stretch>
                  <a:fillRect t="-1498" b="-7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11435" y="27153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latin typeface="Calibri"/>
              </a:rPr>
              <a:t>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658039" y="522097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latin typeface="Calibri"/>
              </a:rPr>
              <a:t>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19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600124" y="620688"/>
            <a:ext cx="1811636" cy="2016224"/>
          </a:xfrm>
          <a:prstGeom prst="triangle">
            <a:avLst>
              <a:gd name="adj" fmla="val 67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49729" y="3068960"/>
            <a:ext cx="2880320" cy="2016224"/>
          </a:xfrm>
          <a:prstGeom prst="triangle">
            <a:avLst>
              <a:gd name="adj" fmla="val 67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43808" y="332656"/>
            <a:ext cx="59046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Отношение площадей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1268761"/>
            <a:ext cx="5184576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en-US" sz="2800" b="1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Если треугольники имеют равные углы , то их площади относятся как произведения сторон, заключающих равные углы</a:t>
            </a:r>
            <a:endParaRPr lang="ru-RU" sz="28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51738" y="4293096"/>
                <a:ext cx="3731086" cy="16390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6600" b="0" i="1" smtClean="0">
                            <a:latin typeface="Cambria Math"/>
                          </a:rPr>
                          <m:t>₁</m:t>
                        </m:r>
                      </m:num>
                      <m:den>
                        <m:r>
                          <a:rPr lang="en-US" sz="6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6600" b="0" i="1" smtClean="0">
                            <a:latin typeface="Cambria Math"/>
                          </a:rPr>
                          <m:t>₂</m:t>
                        </m:r>
                      </m:den>
                    </m:f>
                  </m:oMath>
                </a14:m>
                <a:r>
                  <a:rPr lang="ru-RU" sz="6600" dirty="0" smtClean="0"/>
                  <a:t> </a:t>
                </a:r>
                <a:r>
                  <a:rPr lang="en-US" sz="6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₁ 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₁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₂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6600" b="0" i="1" dirty="0" smtClean="0">
                            <a:latin typeface="Cambria Math"/>
                          </a:rPr>
                          <m:t>₂</m:t>
                        </m:r>
                      </m:den>
                    </m:f>
                  </m:oMath>
                </a14:m>
                <a:r>
                  <a:rPr lang="ru-RU" sz="6600" dirty="0" smtClean="0"/>
                  <a:t>   </a:t>
                </a:r>
                <a:endParaRPr lang="ru-RU" sz="6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738" y="4293096"/>
                <a:ext cx="3731086" cy="1639038"/>
              </a:xfrm>
              <a:prstGeom prst="rect">
                <a:avLst/>
              </a:prstGeom>
              <a:blipFill rotWithShape="1">
                <a:blip r:embed="rId2"/>
                <a:stretch>
                  <a:fillRect t="-372" b="-7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11435" y="271531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latin typeface="Calibri"/>
              </a:rPr>
              <a:t>₁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658039" y="522097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latin typeface="Calibri"/>
              </a:rPr>
              <a:t>₂</a:t>
            </a:r>
            <a:endParaRPr lang="ru-RU" dirty="0"/>
          </a:p>
        </p:txBody>
      </p:sp>
      <p:sp>
        <p:nvSpPr>
          <p:cNvPr id="3" name="Дуга 2"/>
          <p:cNvSpPr/>
          <p:nvPr/>
        </p:nvSpPr>
        <p:spPr>
          <a:xfrm>
            <a:off x="1505942" y="4293096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>
            <a:off x="449729" y="4627984"/>
            <a:ext cx="914400" cy="914400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449729" y="2154560"/>
            <a:ext cx="914400" cy="914400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04802" y="144413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>
                <a:latin typeface="Calibri"/>
              </a:rPr>
              <a:t>₁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4802" y="40770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dirty="0" smtClean="0">
                <a:latin typeface="Calibri"/>
              </a:rPr>
              <a:t>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63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79512" y="980728"/>
            <a:ext cx="4176464" cy="2138536"/>
          </a:xfrm>
          <a:prstGeom prst="triangle">
            <a:avLst>
              <a:gd name="adj" fmla="val 7526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         S</a:t>
            </a:r>
            <a:r>
              <a:rPr lang="en-US" sz="2800" dirty="0" smtClean="0">
                <a:latin typeface="Calibri"/>
              </a:rPr>
              <a:t>₂</a:t>
            </a:r>
            <a:endParaRPr lang="ru-RU" sz="2800" dirty="0"/>
          </a:p>
        </p:txBody>
      </p:sp>
      <p:cxnSp>
        <p:nvCxnSpPr>
          <p:cNvPr id="4" name="Прямая соединительная линия 3"/>
          <p:cNvCxnSpPr>
            <a:stCxn id="2" idx="0"/>
          </p:cNvCxnSpPr>
          <p:nvPr/>
        </p:nvCxnSpPr>
        <p:spPr>
          <a:xfrm flipH="1">
            <a:off x="2267744" y="980728"/>
            <a:ext cx="1055309" cy="21385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32568" y="1723699"/>
            <a:ext cx="511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S</a:t>
            </a:r>
            <a:r>
              <a:rPr lang="en-US" sz="2800" smtClean="0">
                <a:latin typeface="Calibri"/>
              </a:rPr>
              <a:t>₁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2631974"/>
            <a:ext cx="469181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Медиана разбивает треугольник на два треугольника с равными площадями.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96318" y="2339588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188641"/>
            <a:ext cx="52192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Равновеликие треугольники</a:t>
            </a:r>
            <a:endParaRPr lang="ru-RU" sz="3200" b="1" cap="none" spc="0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162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74168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Свойства  фигур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700808"/>
            <a:ext cx="633670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Равные многоугольники имеют равные площади .</a:t>
            </a:r>
            <a:endParaRPr lang="ru-RU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967335"/>
            <a:ext cx="734481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многоугольник составлен из</a:t>
            </a:r>
          </a:p>
          <a:p>
            <a:pPr algn="ctr"/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</a:t>
            </a:r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ескольких многоугольников, то</a:t>
            </a:r>
          </a:p>
          <a:p>
            <a:pPr algn="ctr"/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r>
              <a:rPr lang="ru-RU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 площадь равна сумме площадей этих многоугольников.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97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данные 1"/>
          <p:cNvSpPr/>
          <p:nvPr/>
        </p:nvSpPr>
        <p:spPr>
          <a:xfrm>
            <a:off x="1763688" y="1484784"/>
            <a:ext cx="2160240" cy="1386444"/>
          </a:xfrm>
          <a:prstGeom prst="flowChartInputOut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95736" y="1484784"/>
            <a:ext cx="0" cy="13864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95736" y="21780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95736" y="1484784"/>
            <a:ext cx="1584176" cy="43204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55498" y="1563702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627784" y="30689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57746" y="18804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2195734" y="2616444"/>
            <a:ext cx="552152" cy="25377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7242" y="2967335"/>
            <a:ext cx="9089540" cy="33855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параллелограмма равна </a:t>
            </a:r>
          </a:p>
          <a:p>
            <a:pPr algn="ctr"/>
            <a:r>
              <a:rPr lang="ru-RU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произведению </a:t>
            </a:r>
          </a:p>
          <a:p>
            <a:pPr algn="ctr"/>
            <a:r>
              <a:rPr lang="ru-RU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основания на высоту.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5656" y="116632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Площадь </a:t>
            </a:r>
            <a:r>
              <a:rPr lang="ru-RU" sz="4400" dirty="0" smtClean="0"/>
              <a:t>параллелограмма</a:t>
            </a:r>
            <a:endParaRPr lang="ru-RU" sz="4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4437112"/>
            <a:ext cx="79414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S= a h,    S=d g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2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268760"/>
            <a:ext cx="3456384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55574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Площадь  прямоугольника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6585" y="154129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24208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58778" y="2967335"/>
            <a:ext cx="7185629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прямоугольника равна</a:t>
            </a: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произведению его длины на ширину.</a:t>
            </a:r>
          </a:p>
          <a:p>
            <a:pPr algn="ctr"/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3803556"/>
            <a:ext cx="33123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6600" dirty="0" smtClean="0">
              <a:solidFill>
                <a:srgbClr val="00B050"/>
              </a:solidFill>
            </a:endParaRPr>
          </a:p>
          <a:p>
            <a:pPr lvl="0"/>
            <a:r>
              <a:rPr lang="en-US" sz="6600" dirty="0" smtClean="0">
                <a:solidFill>
                  <a:srgbClr val="00B050"/>
                </a:solidFill>
              </a:rPr>
              <a:t>S </a:t>
            </a:r>
            <a:r>
              <a:rPr lang="en-US" sz="6600" dirty="0">
                <a:solidFill>
                  <a:srgbClr val="00B050"/>
                </a:solidFill>
              </a:rPr>
              <a:t>= a b</a:t>
            </a:r>
            <a:endParaRPr lang="ru-RU" sz="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30334" y="34636"/>
            <a:ext cx="5898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квадрата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1196752"/>
            <a:ext cx="1656184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48299" y="187618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60053" y="295866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763" y="3875162"/>
            <a:ext cx="760714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квадрата</a:t>
            </a:r>
          </a:p>
          <a:p>
            <a:pPr algn="ctr"/>
            <a:r>
              <a:rPr lang="ru-RU" sz="40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равна квадрату его стороны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S=a²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333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49675" y="141592"/>
            <a:ext cx="1042793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Площадь прямоугольного треугольника.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9866" y="4286256"/>
            <a:ext cx="7616764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Площадь прямоугольного треугольника </a:t>
            </a:r>
            <a:endParaRPr lang="en-US" sz="2400" cap="all" dirty="0" smtClean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равна </a:t>
            </a:r>
            <a:r>
              <a:rPr lang="ru-RU" sz="2400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половине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произведения катетов</a:t>
            </a:r>
            <a:r>
              <a:rPr lang="ru-RU" sz="2400" b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. </a:t>
            </a:r>
            <a:endParaRPr lang="ru-RU" sz="20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547813" y="35734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2124075" y="1125538"/>
            <a:ext cx="5473700" cy="280828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143108" y="5429264"/>
            <a:ext cx="457203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½ </a:t>
            </a:r>
            <a:r>
              <a:rPr lang="en-US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 </a:t>
            </a:r>
            <a:endParaRPr lang="ru-RU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619250" y="105251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7740650" y="36449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140200" y="3933825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619250" y="242093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1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8891" y="0"/>
            <a:ext cx="852765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Площадь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произвольного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треугольника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  <p:grpSp>
        <p:nvGrpSpPr>
          <p:cNvPr id="4099" name="Group 17"/>
          <p:cNvGrpSpPr>
            <a:grpSpLocks/>
          </p:cNvGrpSpPr>
          <p:nvPr/>
        </p:nvGrpSpPr>
        <p:grpSpPr bwMode="auto">
          <a:xfrm>
            <a:off x="1258888" y="1341438"/>
            <a:ext cx="4738687" cy="1658937"/>
            <a:chOff x="2205" y="1080"/>
            <a:chExt cx="1755" cy="810"/>
          </a:xfrm>
        </p:grpSpPr>
        <p:cxnSp>
          <p:nvCxnSpPr>
            <p:cNvPr id="4114" name="Прямая соединительная линия 4"/>
            <p:cNvCxnSpPr>
              <a:cxnSpLocks noChangeShapeType="1"/>
            </p:cNvCxnSpPr>
            <p:nvPr/>
          </p:nvCxnSpPr>
          <p:spPr bwMode="auto">
            <a:xfrm rot="16200000" flipH="1">
              <a:off x="3353" y="1282"/>
              <a:ext cx="810" cy="405"/>
            </a:xfrm>
            <a:prstGeom prst="line">
              <a:avLst/>
            </a:prstGeom>
            <a:noFill/>
            <a:ln w="762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15" name="Прямая соединительная линия 6"/>
            <p:cNvCxnSpPr>
              <a:cxnSpLocks noChangeShapeType="1"/>
            </p:cNvCxnSpPr>
            <p:nvPr/>
          </p:nvCxnSpPr>
          <p:spPr bwMode="auto">
            <a:xfrm rot="10800000" flipV="1">
              <a:off x="2205" y="1080"/>
              <a:ext cx="1350" cy="810"/>
            </a:xfrm>
            <a:prstGeom prst="line">
              <a:avLst/>
            </a:prstGeom>
            <a:noFill/>
            <a:ln w="762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00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1258888" y="2997200"/>
            <a:ext cx="4679950" cy="0"/>
          </a:xfrm>
          <a:prstGeom prst="line">
            <a:avLst/>
          </a:prstGeom>
          <a:noFill/>
          <a:ln w="762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Прямоугольник 21"/>
          <p:cNvSpPr/>
          <p:nvPr/>
        </p:nvSpPr>
        <p:spPr>
          <a:xfrm>
            <a:off x="4865811" y="928670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991305" y="2990034"/>
            <a:ext cx="300082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26131" y="2857496"/>
            <a:ext cx="338554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75749" y="2857496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35306" y="2988050"/>
            <a:ext cx="351378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57930" y="1968278"/>
            <a:ext cx="428322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07" name="Прямая соединительная линия 28"/>
          <p:cNvCxnSpPr>
            <a:cxnSpLocks noChangeShapeType="1"/>
          </p:cNvCxnSpPr>
          <p:nvPr/>
        </p:nvCxnSpPr>
        <p:spPr bwMode="auto">
          <a:xfrm rot="5400000">
            <a:off x="4103688" y="2168525"/>
            <a:ext cx="1655762" cy="1588"/>
          </a:xfrm>
          <a:prstGeom prst="line">
            <a:avLst/>
          </a:prstGeom>
          <a:noFill/>
          <a:ln w="76200" algn="ctr">
            <a:solidFill>
              <a:srgbClr val="9BBB59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Прямоугольник 30"/>
          <p:cNvSpPr/>
          <p:nvPr/>
        </p:nvSpPr>
        <p:spPr>
          <a:xfrm>
            <a:off x="188099" y="3551240"/>
            <a:ext cx="8530284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ru-RU" sz="32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треугольника равна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половине  </a:t>
            </a:r>
            <a:r>
              <a:rPr lang="ru-RU" sz="28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произведения</a:t>
            </a:r>
            <a:r>
              <a:rPr lang="ru-RU" sz="32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основания на высоту</a:t>
            </a:r>
            <a:r>
              <a:rPr lang="ru-RU" sz="20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472498"/>
              </p:ext>
            </p:extLst>
          </p:nvPr>
        </p:nvGraphicFramePr>
        <p:xfrm>
          <a:off x="3183830" y="4869160"/>
          <a:ext cx="2055812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3" imgW="685800" imgH="393480" progId="Equation.3">
                  <p:embed/>
                </p:oleObj>
              </mc:Choice>
              <mc:Fallback>
                <p:oleObj name="Формула" r:id="rId3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3830" y="4869160"/>
                        <a:ext cx="2055812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844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8423" y="142852"/>
            <a:ext cx="543738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 Герона</a:t>
            </a:r>
          </a:p>
        </p:txBody>
      </p:sp>
      <p:grpSp>
        <p:nvGrpSpPr>
          <p:cNvPr id="8195" name="Group 15"/>
          <p:cNvGrpSpPr>
            <a:grpSpLocks/>
          </p:cNvGrpSpPr>
          <p:nvPr/>
        </p:nvGrpSpPr>
        <p:grpSpPr bwMode="auto">
          <a:xfrm>
            <a:off x="1857375" y="1643063"/>
            <a:ext cx="4537075" cy="2376487"/>
            <a:chOff x="1845" y="765"/>
            <a:chExt cx="1755" cy="811"/>
          </a:xfrm>
        </p:grpSpPr>
        <p:cxnSp>
          <p:nvCxnSpPr>
            <p:cNvPr id="8204" name="Прямая соединительная линия 2"/>
            <p:cNvCxnSpPr>
              <a:cxnSpLocks noChangeShapeType="1"/>
            </p:cNvCxnSpPr>
            <p:nvPr/>
          </p:nvCxnSpPr>
          <p:spPr bwMode="auto">
            <a:xfrm rot="16200000" flipH="1">
              <a:off x="2993" y="967"/>
              <a:ext cx="810" cy="405"/>
            </a:xfrm>
            <a:prstGeom prst="line">
              <a:avLst/>
            </a:prstGeom>
            <a:noFill/>
            <a:ln w="762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5" name="Прямая соединительная линия 3"/>
            <p:cNvCxnSpPr>
              <a:cxnSpLocks noChangeShapeType="1"/>
            </p:cNvCxnSpPr>
            <p:nvPr/>
          </p:nvCxnSpPr>
          <p:spPr bwMode="auto">
            <a:xfrm rot="10800000" flipV="1">
              <a:off x="1845" y="765"/>
              <a:ext cx="1350" cy="810"/>
            </a:xfrm>
            <a:prstGeom prst="line">
              <a:avLst/>
            </a:prstGeom>
            <a:noFill/>
            <a:ln w="762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06" name="Прямая соединительная линия 4"/>
            <p:cNvCxnSpPr>
              <a:cxnSpLocks noChangeShapeType="1"/>
            </p:cNvCxnSpPr>
            <p:nvPr/>
          </p:nvCxnSpPr>
          <p:spPr bwMode="auto">
            <a:xfrm>
              <a:off x="1845" y="1575"/>
              <a:ext cx="1755" cy="1"/>
            </a:xfrm>
            <a:prstGeom prst="line">
              <a:avLst/>
            </a:prstGeom>
            <a:noFill/>
            <a:ln w="5715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819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277887"/>
              </p:ext>
            </p:extLst>
          </p:nvPr>
        </p:nvGraphicFramePr>
        <p:xfrm>
          <a:off x="1068388" y="5084763"/>
          <a:ext cx="7199312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3" imgW="1739880" imgH="253800" progId="Equation.3">
                  <p:embed/>
                </p:oleObj>
              </mc:Choice>
              <mc:Fallback>
                <p:oleObj name="Формула" r:id="rId3" imgW="1739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5084763"/>
                        <a:ext cx="7199312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40161" dir="1106097" algn="ctr" rotWithShape="0">
                          <a:schemeClr val="tx1">
                            <a:alpha val="50000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5580063" y="141287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6443663" y="39338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1258888" y="38608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4211638" y="4149725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3059113" y="2133600"/>
            <a:ext cx="29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6084888" y="25654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01197" y="1611312"/>
                <a:ext cx="1797287" cy="943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dirty="0" smtClean="0"/>
                  <a:t>р=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а+в+с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197" y="1611312"/>
                <a:ext cx="1797287" cy="943272"/>
              </a:xfrm>
              <a:prstGeom prst="rect">
                <a:avLst/>
              </a:prstGeom>
              <a:blipFill rotWithShape="1">
                <a:blip r:embed="rId5"/>
                <a:stretch>
                  <a:fillRect l="-11864" t="-1935" b="-11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52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омб 1"/>
          <p:cNvSpPr/>
          <p:nvPr/>
        </p:nvSpPr>
        <p:spPr>
          <a:xfrm>
            <a:off x="366271" y="1268760"/>
            <a:ext cx="1842958" cy="2232248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60648"/>
            <a:ext cx="79208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ромба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>
            <a:stCxn id="2" idx="0"/>
            <a:endCxn id="2" idx="2"/>
          </p:cNvCxnSpPr>
          <p:nvPr/>
        </p:nvCxnSpPr>
        <p:spPr>
          <a:xfrm>
            <a:off x="1287750" y="1268760"/>
            <a:ext cx="0" cy="22322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2" idx="1"/>
          </p:cNvCxnSpPr>
          <p:nvPr/>
        </p:nvCxnSpPr>
        <p:spPr>
          <a:xfrm>
            <a:off x="366271" y="2384884"/>
            <a:ext cx="1181393" cy="806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78680" y="2361901"/>
            <a:ext cx="184295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0514" y="27340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599314" y="1967685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dirty="0" smtClean="0">
                <a:latin typeface="Calibri"/>
              </a:rPr>
              <a:t>₁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920460" y="166141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dirty="0" smtClean="0">
                <a:latin typeface="Calibri"/>
              </a:rPr>
              <a:t>₂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771800" y="1183978"/>
                <a:ext cx="5328591" cy="175432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en-US" sz="54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S=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5400" b="1" i="1" spc="50" smtClean="0">
                            <a:ln w="11430"/>
                            <a:solidFill>
                              <a:srgbClr val="002060"/>
                            </a:soli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1" i="1" spc="50" smtClean="0">
                            <a:ln w="11430"/>
                            <a:solidFill>
                              <a:srgbClr val="002060"/>
                            </a:soli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5400" b="1" i="1" spc="50" smtClean="0">
                            <a:ln w="11430"/>
                            <a:solidFill>
                              <a:srgbClr val="002060"/>
                            </a:soli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5400" b="1" i="1" spc="50" smtClean="0">
                            <a:ln w="11430"/>
                            <a:solidFill>
                              <a:srgbClr val="002060"/>
                            </a:soli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sz="5400" b="1" i="1" spc="50" smtClean="0">
                        <a:ln w="11430"/>
                        <a:solidFill>
                          <a:srgbClr val="00206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  <a:latin typeface="Cambria Math"/>
                      </a:rPr>
                      <m:t>𝒅</m:t>
                    </m:r>
                    <m:r>
                      <a:rPr lang="en-US" sz="5400" b="1" i="1" spc="50" smtClean="0">
                        <a:ln w="11430"/>
                        <a:solidFill>
                          <a:srgbClr val="00206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  <a:latin typeface="Cambria Math"/>
                      </a:rPr>
                      <m:t>₁</m:t>
                    </m:r>
                  </m:oMath>
                </a14:m>
                <a:r>
                  <a:rPr lang="en-US" sz="5400" b="1" cap="none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d</a:t>
                </a:r>
                <a:r>
                  <a:rPr lang="en-US" sz="5400" b="1" cap="none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Calibri"/>
                  </a:rPr>
                  <a:t>₂</a:t>
                </a:r>
              </a:p>
              <a:p>
                <a:pPr algn="ctr"/>
                <a:r>
                  <a:rPr lang="en-US" sz="5400" b="1" spc="50" dirty="0" smtClean="0">
                    <a:ln w="11430"/>
                    <a:solidFill>
                      <a:srgbClr val="002060"/>
                    </a:soli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Calibri"/>
                  </a:rPr>
                  <a:t>S=ah</a:t>
                </a:r>
                <a:endParaRPr lang="ru-RU" sz="5400" b="1" cap="none" spc="50" dirty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183978"/>
                <a:ext cx="5328591" cy="1754326"/>
              </a:xfrm>
              <a:prstGeom prst="rect">
                <a:avLst/>
              </a:prstGeom>
              <a:blipFill rotWithShape="1">
                <a:blip r:embed="rId2"/>
                <a:stretch>
                  <a:fillRect t="-12500" b="-270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>
            <a:off x="366272" y="3501008"/>
            <a:ext cx="8454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Площадь ромба равна </a:t>
            </a:r>
            <a:r>
              <a:rPr lang="ru-RU" sz="28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полупроизведению</a:t>
            </a:r>
            <a:r>
              <a:rPr lang="ru-RU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его диагоналей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6270" y="4305291"/>
            <a:ext cx="84542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5400" b="1" spc="50" dirty="0" smtClean="0">
              <a:ln w="11430"/>
              <a:gradFill>
                <a:gsLst>
                  <a:gs pos="25000">
                    <a:srgbClr val="A5644E">
                      <a:satMod val="155000"/>
                    </a:srgbClr>
                  </a:gs>
                  <a:gs pos="100000">
                    <a:srgbClr val="A5644E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 algn="ctr"/>
            <a:r>
              <a:rPr lang="ru-RU" sz="2800" b="1" spc="50" dirty="0" smtClean="0">
                <a:ln w="11430"/>
                <a:gradFill>
                  <a:gsLst>
                    <a:gs pos="25000">
                      <a:srgbClr val="A5644E">
                        <a:satMod val="155000"/>
                      </a:srgbClr>
                    </a:gs>
                    <a:gs pos="100000">
                      <a:srgbClr val="A5644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Площадь ромба равна произведению его стороны на высоту  </a:t>
            </a:r>
            <a:endParaRPr lang="ru-RU" sz="2800" b="1" spc="50" dirty="0">
              <a:ln w="11430"/>
              <a:gradFill>
                <a:gsLst>
                  <a:gs pos="25000">
                    <a:srgbClr val="A5644E">
                      <a:satMod val="155000"/>
                    </a:srgbClr>
                  </a:gs>
                  <a:gs pos="100000">
                    <a:srgbClr val="A5644E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5960" y="28780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42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301</Words>
  <Application>Microsoft Office PowerPoint</Application>
  <PresentationFormat>Экран (4:3)</PresentationFormat>
  <Paragraphs>106</Paragraphs>
  <Slides>13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Трек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</cp:revision>
  <dcterms:created xsi:type="dcterms:W3CDTF">2013-11-23T06:13:16Z</dcterms:created>
  <dcterms:modified xsi:type="dcterms:W3CDTF">2014-02-03T16:37:19Z</dcterms:modified>
</cp:coreProperties>
</file>