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62" r:id="rId10"/>
    <p:sldId id="263" r:id="rId11"/>
    <p:sldId id="264" r:id="rId12"/>
    <p:sldId id="266" r:id="rId13"/>
    <p:sldId id="268" r:id="rId14"/>
    <p:sldId id="267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81BB4-787F-4D4D-9BEE-634499D25139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7076-5563-4E91-874B-BC8490036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7076-5563-4E91-874B-BC849003674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EA64-EE0D-49A3-BC87-3302250807AB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69B6A-8B45-45BA-B2DE-2497102BA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синусов.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29256" y="3714752"/>
            <a:ext cx="3714744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</a:t>
            </a:r>
            <a:r>
              <a:rPr lang="ru-RU" sz="2800" dirty="0" smtClean="0">
                <a:solidFill>
                  <a:schemeClr val="tx1"/>
                </a:solidFill>
              </a:rPr>
              <a:t>оклад подготовил ученик 9 «В» класса</a:t>
            </a:r>
          </a:p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Полутов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В</a:t>
            </a:r>
            <a:r>
              <a:rPr lang="ru-RU" sz="2800" dirty="0" smtClean="0">
                <a:solidFill>
                  <a:schemeClr val="tx1"/>
                </a:solidFill>
              </a:rPr>
              <a:t>адим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синусов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indent="0">
              <a:buNone/>
            </a:pPr>
            <a:r>
              <a:rPr lang="ru-RU" sz="40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Теорема:</a:t>
            </a:r>
          </a:p>
          <a:p>
            <a:pPr indent="0">
              <a:buNone/>
            </a:pP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Стороны треугольника пропорциональны синусам противолежащих углов.</a:t>
            </a:r>
            <a:endParaRPr lang="ru-RU" sz="4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синусов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sz="2000" b="1" u="sng" dirty="0" smtClean="0"/>
              <a:t>Доказательство:</a:t>
            </a:r>
          </a:p>
          <a:p>
            <a:pPr indent="0">
              <a:buNone/>
            </a:pPr>
            <a:r>
              <a:rPr lang="ru-RU" sz="2000" b="1" dirty="0" smtClean="0"/>
              <a:t>Пусть в треугольнике </a:t>
            </a:r>
            <a:r>
              <a:rPr lang="en-US" sz="2000" b="1" dirty="0" smtClean="0"/>
              <a:t>ABC AB=c, BC=a, CA=b.</a:t>
            </a:r>
            <a:r>
              <a:rPr lang="ru-RU" sz="2000" b="1" dirty="0" smtClean="0"/>
              <a:t> Докажем, что </a:t>
            </a:r>
          </a:p>
          <a:p>
            <a:pPr indent="0">
              <a:buNone/>
            </a:pPr>
            <a:endParaRPr lang="ru-RU" sz="2000" b="1" dirty="0"/>
          </a:p>
          <a:p>
            <a:pPr indent="0">
              <a:buNone/>
            </a:pPr>
            <a:endParaRPr lang="ru-RU" sz="2000" b="1" dirty="0" smtClean="0"/>
          </a:p>
          <a:p>
            <a:pPr indent="0">
              <a:buNone/>
            </a:pPr>
            <a:r>
              <a:rPr lang="ru-RU" sz="2000" b="1" dirty="0" smtClean="0"/>
              <a:t>По теореме о площади треугольника: </a:t>
            </a:r>
            <a:r>
              <a:rPr lang="en-US" sz="2000" b="1" dirty="0" smtClean="0"/>
              <a:t>S=1/2absinC, S=1/2bcsinA, S=1/2casinB</a:t>
            </a:r>
          </a:p>
          <a:p>
            <a:pPr indent="0">
              <a:buNone/>
            </a:pPr>
            <a:r>
              <a:rPr lang="ru-RU" sz="2000" b="1" dirty="0" smtClean="0"/>
              <a:t>Из первых двух равенств получаем: 1</a:t>
            </a:r>
            <a:r>
              <a:rPr lang="en-US" sz="2000" b="1" dirty="0" smtClean="0"/>
              <a:t>/2absinC=1/2bcsinA, </a:t>
            </a:r>
            <a:endParaRPr lang="ru-RU" sz="2000" b="1" dirty="0" smtClean="0"/>
          </a:p>
          <a:p>
            <a:pPr indent="0">
              <a:buNone/>
            </a:pPr>
            <a:r>
              <a:rPr lang="ru-RU" sz="2000" b="1" dirty="0" smtClean="0"/>
              <a:t>откуда               =         .</a:t>
            </a:r>
          </a:p>
          <a:p>
            <a:pPr indent="0">
              <a:buNone/>
            </a:pPr>
            <a:endParaRPr lang="ru-RU" sz="2000" b="1" dirty="0"/>
          </a:p>
          <a:p>
            <a:pPr indent="0">
              <a:buNone/>
            </a:pPr>
            <a:r>
              <a:rPr lang="ru-RU" sz="2000" b="1" dirty="0" smtClean="0"/>
              <a:t>Точно также из второго и третьего равенств следует:            =           .</a:t>
            </a:r>
          </a:p>
          <a:p>
            <a:pPr indent="0">
              <a:buNone/>
            </a:pPr>
            <a:endParaRPr lang="ru-RU" sz="2000" b="1" dirty="0" smtClean="0"/>
          </a:p>
          <a:p>
            <a:pPr indent="0">
              <a:buNone/>
            </a:pPr>
            <a:r>
              <a:rPr lang="ru-RU" sz="2000" b="1" dirty="0" smtClean="0"/>
              <a:t>Итак,                                            .</a:t>
            </a:r>
          </a:p>
          <a:p>
            <a:pPr indent="0">
              <a:buNone/>
            </a:pPr>
            <a:r>
              <a:rPr lang="ru-RU" sz="2000" b="1" dirty="0" smtClean="0"/>
              <a:t>Теорема доказана.</a:t>
            </a:r>
          </a:p>
          <a:p>
            <a:pPr indent="342900">
              <a:buNone/>
            </a:pPr>
            <a:endParaRPr lang="ru-RU" sz="2000" dirty="0"/>
          </a:p>
          <a:p>
            <a:pPr indent="342900">
              <a:buNone/>
            </a:pPr>
            <a:r>
              <a:rPr lang="ru-RU" sz="2000" dirty="0" smtClean="0"/>
              <a:t>  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071678"/>
            <a:ext cx="2428892" cy="728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42900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3429000"/>
            <a:ext cx="60722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14338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7825" y="4143380"/>
            <a:ext cx="56600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764890"/>
            <a:ext cx="2214578" cy="66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синусов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Замечание:</a:t>
            </a:r>
            <a:r>
              <a:rPr lang="ru-RU" b="1" dirty="0" smtClean="0"/>
              <a:t> </a:t>
            </a:r>
            <a:r>
              <a:rPr lang="ru-RU" dirty="0" smtClean="0"/>
              <a:t>Можно доказать, что отношение стороны треугольника к синусу противолежащего угла равно диаметру описанной окружности. Следовательно, для любого треугольника </a:t>
            </a:r>
            <a:r>
              <a:rPr lang="en-US" dirty="0" smtClean="0"/>
              <a:t>ABC</a:t>
            </a:r>
            <a:r>
              <a:rPr lang="ru-RU" dirty="0" smtClean="0"/>
              <a:t> со сторонами </a:t>
            </a:r>
            <a:r>
              <a:rPr lang="en-US" dirty="0" smtClean="0"/>
              <a:t>AB=c, BC=a, CA=b</a:t>
            </a:r>
            <a:r>
              <a:rPr lang="ru-RU" dirty="0" smtClean="0"/>
              <a:t> имеют место равенства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Где </a:t>
            </a:r>
            <a:r>
              <a:rPr lang="en-US" dirty="0" smtClean="0"/>
              <a:t>R –</a:t>
            </a:r>
            <a:r>
              <a:rPr lang="ru-RU" dirty="0" smtClean="0"/>
              <a:t> радиус описанной окружности.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929066"/>
            <a:ext cx="50863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5439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857760"/>
            <a:ext cx="2176362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4000504"/>
            <a:ext cx="757609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280" cy="404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357694"/>
            <a:ext cx="2872376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ВНИМАНИЕ!!!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История.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7577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ru-RU" dirty="0"/>
              <a:t>Утверждения, обобщающие теорему Пифагора и эквивалентные теореме косинусов, были сформулированы отдельно для случаев острого и тупого угла в 12 и 13 предложениях II книги «Начал» Евклида.</a:t>
            </a:r>
          </a:p>
          <a:p>
            <a:endParaRPr lang="ru-RU" dirty="0"/>
          </a:p>
        </p:txBody>
      </p:sp>
      <p:pic>
        <p:nvPicPr>
          <p:cNvPr id="4" name="Рисунок 3" descr="Картинка 2 из 542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714488"/>
            <a:ext cx="314327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История.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643470" cy="468632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/>
              <a:t>Утверждения, эквивалентные теореме косинусов для сферического треугольника, применялись в сочинениях математиков стран Средней Азии. Теорему косинусов для сферического треугольника в привычном нам виде сформулировал </a:t>
            </a:r>
            <a:r>
              <a:rPr lang="ru-RU" dirty="0" err="1" smtClean="0"/>
              <a:t>Региомонтан</a:t>
            </a:r>
            <a:r>
              <a:rPr lang="ru-RU" dirty="0" smtClean="0"/>
              <a:t>, </a:t>
            </a:r>
            <a:r>
              <a:rPr lang="ru-RU" dirty="0"/>
              <a:t>назвав её «теоремой </a:t>
            </a:r>
            <a:r>
              <a:rPr lang="ru-RU" dirty="0" err="1"/>
              <a:t>Альбатегния</a:t>
            </a:r>
            <a:r>
              <a:rPr lang="ru-RU" dirty="0"/>
              <a:t>» (по имени </a:t>
            </a:r>
            <a:r>
              <a:rPr lang="ru-RU" dirty="0" err="1"/>
              <a:t>ал-Баттани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pic>
        <p:nvPicPr>
          <p:cNvPr id="4" name="Рисунок 3" descr="Johannes Regiomontanus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14488"/>
            <a:ext cx="35719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История.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786346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Европе теорему косинусов популяризовал Франсуа Виет в XVI столетии. В начале XIX столетия её стали записывать в принятых по сей день алгебраических обозначениях.</a:t>
            </a:r>
          </a:p>
          <a:p>
            <a:endParaRPr lang="ru-RU" dirty="0"/>
          </a:p>
        </p:txBody>
      </p:sp>
      <p:pic>
        <p:nvPicPr>
          <p:cNvPr id="4" name="Рисунок 3" descr="Francois Viete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857364"/>
            <a:ext cx="278608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3971939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indent="0">
              <a:buNone/>
            </a:pPr>
            <a:r>
              <a:rPr lang="ru-RU" sz="36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Теорема:</a:t>
            </a:r>
          </a:p>
          <a:p>
            <a:pPr indent="0">
              <a:buNone/>
            </a:pPr>
            <a:r>
              <a:rPr lang="ru-RU" sz="3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Квадрат стороны треугольника равен сумме квадратов двух других сторон минус удвоенное произведение этих сторон на косинус угла между ними.</a:t>
            </a: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косинусов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7655"/>
            <a:ext cx="8229600" cy="4768865"/>
          </a:xfrm>
        </p:spPr>
        <p:txBody>
          <a:bodyPr/>
          <a:lstStyle/>
          <a:p>
            <a:r>
              <a:rPr lang="ru-RU" sz="1400" b="1" u="sng" dirty="0" smtClean="0"/>
              <a:t>Доказательство:</a:t>
            </a:r>
          </a:p>
          <a:p>
            <a:r>
              <a:rPr lang="ru-RU" sz="1400" b="1" dirty="0" smtClean="0"/>
              <a:t>Пусть в треугольнике ABC </a:t>
            </a:r>
            <a:r>
              <a:rPr lang="en-US" sz="1400" b="1" dirty="0" smtClean="0"/>
              <a:t>AB</a:t>
            </a:r>
            <a:r>
              <a:rPr lang="ru-RU" sz="1400" b="1" dirty="0" smtClean="0"/>
              <a:t>=</a:t>
            </a:r>
            <a:r>
              <a:rPr lang="en-US" sz="1400" b="1" dirty="0" smtClean="0"/>
              <a:t>c, BC=a, CA=b</a:t>
            </a:r>
            <a:r>
              <a:rPr lang="ru-RU" sz="1400" b="1" dirty="0" smtClean="0"/>
              <a:t>. Докажем, например, что: </a:t>
            </a:r>
            <a:endParaRPr lang="en-US" sz="1400" b="1" dirty="0" smtClean="0"/>
          </a:p>
          <a:p>
            <a:endParaRPr lang="en-US" b="1" dirty="0" smtClean="0"/>
          </a:p>
          <a:p>
            <a:endParaRPr lang="en-US" sz="1400" b="1" dirty="0" smtClean="0"/>
          </a:p>
          <a:p>
            <a:r>
              <a:rPr lang="ru-RU" sz="1400" b="1" dirty="0" smtClean="0"/>
              <a:t>Введем систему координат с началом в точке </a:t>
            </a:r>
            <a:r>
              <a:rPr lang="en-US" sz="1400" b="1" dirty="0" smtClean="0"/>
              <a:t>A </a:t>
            </a:r>
            <a:r>
              <a:rPr lang="ru-RU" sz="1400" b="1" dirty="0" smtClean="0"/>
              <a:t>так, как показано на рисунке. Тогда точка </a:t>
            </a:r>
            <a:r>
              <a:rPr lang="en-US" sz="1400" b="1" dirty="0" smtClean="0"/>
              <a:t>B</a:t>
            </a:r>
            <a:r>
              <a:rPr lang="ru-RU" sz="1400" b="1" dirty="0" smtClean="0"/>
              <a:t> имеет координаты (</a:t>
            </a:r>
            <a:r>
              <a:rPr lang="en-US" sz="1400" b="1" dirty="0" smtClean="0"/>
              <a:t>c</a:t>
            </a:r>
            <a:r>
              <a:rPr lang="ru-RU" sz="1400" b="1" dirty="0" smtClean="0"/>
              <a:t>;0), а точка </a:t>
            </a:r>
            <a:r>
              <a:rPr lang="en-US" sz="1400" b="1" dirty="0" smtClean="0"/>
              <a:t>C</a:t>
            </a:r>
            <a:r>
              <a:rPr lang="ru-RU" sz="1400" b="1" dirty="0"/>
              <a:t> </a:t>
            </a:r>
            <a:r>
              <a:rPr lang="ru-RU" sz="1400" b="1" dirty="0" smtClean="0"/>
              <a:t>имеет координаты (</a:t>
            </a:r>
            <a:r>
              <a:rPr lang="en-US" sz="1400" b="1" dirty="0" err="1" smtClean="0"/>
              <a:t>bcosA</a:t>
            </a:r>
            <a:r>
              <a:rPr lang="ru-RU" sz="1400" b="1" dirty="0" smtClean="0"/>
              <a:t>; </a:t>
            </a:r>
            <a:r>
              <a:rPr lang="en-US" sz="1400" b="1" dirty="0" err="1" smtClean="0"/>
              <a:t>bsinA</a:t>
            </a:r>
            <a:r>
              <a:rPr lang="en-US" sz="1400" b="1" dirty="0" smtClean="0"/>
              <a:t>)</a:t>
            </a:r>
            <a:r>
              <a:rPr lang="ru-RU" sz="1400" b="1" dirty="0" smtClean="0"/>
              <a:t>. По формуле расстояния между двумя точками получаем: </a:t>
            </a:r>
          </a:p>
          <a:p>
            <a:r>
              <a:rPr lang="en-US" sz="1400" b="1" dirty="0" smtClean="0"/>
              <a:t>BC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 = a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= (</a:t>
            </a:r>
            <a:r>
              <a:rPr lang="en-US" sz="1400" b="1" dirty="0" err="1" smtClean="0"/>
              <a:t>bcosA</a:t>
            </a:r>
            <a:r>
              <a:rPr lang="en-US" sz="1400" b="1" dirty="0" smtClean="0"/>
              <a:t>-c)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+ b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sin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A= b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cos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A+ b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sin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A-2bccosA+c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=b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+c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-2bccosA</a:t>
            </a:r>
          </a:p>
          <a:p>
            <a:r>
              <a:rPr lang="ru-RU" sz="1400" b="1" dirty="0" smtClean="0"/>
              <a:t>Теорема доказана.</a:t>
            </a:r>
          </a:p>
          <a:p>
            <a:r>
              <a:rPr lang="ru-RU" sz="1400" b="1" dirty="0" smtClean="0"/>
              <a:t>Теорему косинусов называют иногда обобщенной теоремой Пифагора. Такое название объясняется тем, что в теореме косинусов содержится как частный случай теорема Пифагора. В самом деле, если в треугольнике </a:t>
            </a:r>
            <a:r>
              <a:rPr lang="en-US" sz="1400" b="1" dirty="0" smtClean="0"/>
              <a:t>ABC</a:t>
            </a:r>
            <a:r>
              <a:rPr lang="ru-RU" sz="1400" b="1" dirty="0" smtClean="0"/>
              <a:t>угол</a:t>
            </a:r>
            <a:r>
              <a:rPr lang="en-US" sz="1400" b="1" dirty="0" smtClean="0"/>
              <a:t> A</a:t>
            </a:r>
            <a:r>
              <a:rPr lang="ru-RU" sz="1400" b="1" dirty="0" smtClean="0"/>
              <a:t> прямой, то</a:t>
            </a:r>
            <a:r>
              <a:rPr lang="en-US" sz="1400" b="1" dirty="0"/>
              <a:t> </a:t>
            </a:r>
            <a:r>
              <a:rPr lang="en-US" sz="1400" b="1" dirty="0" err="1" smtClean="0"/>
              <a:t>cosA</a:t>
            </a:r>
            <a:r>
              <a:rPr lang="ru-RU" sz="1400" b="1" dirty="0" smtClean="0"/>
              <a:t>=</a:t>
            </a:r>
            <a:r>
              <a:rPr lang="en-US" sz="1400" b="1" dirty="0" smtClean="0"/>
              <a:t>cos90</a:t>
            </a:r>
            <a:r>
              <a:rPr lang="en-US" sz="1400" b="1" baseline="30000" dirty="0" smtClean="0"/>
              <a:t>0</a:t>
            </a:r>
            <a:r>
              <a:rPr lang="ru-RU" sz="1400" b="1" dirty="0" smtClean="0"/>
              <a:t> = 0 и по формуле</a:t>
            </a:r>
          </a:p>
          <a:p>
            <a:endParaRPr lang="ru-RU" sz="1400" b="1" baseline="30000" dirty="0"/>
          </a:p>
          <a:p>
            <a:endParaRPr lang="en-US" sz="1400" b="1" dirty="0"/>
          </a:p>
          <a:p>
            <a:endParaRPr lang="ru-RU" sz="1400" b="1" dirty="0" smtClean="0"/>
          </a:p>
          <a:p>
            <a:r>
              <a:rPr lang="ru-RU" sz="1400" b="1" dirty="0" smtClean="0"/>
              <a:t>Получаем: </a:t>
            </a:r>
            <a:r>
              <a:rPr lang="en-US" sz="1400" b="1" dirty="0" smtClean="0"/>
              <a:t>a</a:t>
            </a:r>
            <a:r>
              <a:rPr lang="en-US" sz="1400" b="1" baseline="30000" dirty="0" smtClean="0"/>
              <a:t>2</a:t>
            </a:r>
            <a:r>
              <a:rPr lang="ru-RU" sz="1400" b="1" baseline="30000" dirty="0"/>
              <a:t> </a:t>
            </a:r>
            <a:r>
              <a:rPr lang="ru-RU" sz="1400" b="1" dirty="0" smtClean="0"/>
              <a:t> = </a:t>
            </a:r>
            <a:r>
              <a:rPr lang="en-US" sz="1400" b="1" dirty="0" smtClean="0"/>
              <a:t>b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+c</a:t>
            </a:r>
            <a:r>
              <a:rPr lang="en-US" sz="1400" b="1" baseline="30000" dirty="0" smtClean="0"/>
              <a:t>2</a:t>
            </a:r>
            <a:r>
              <a:rPr lang="en-US" sz="1400" b="1" baseline="30000" dirty="0"/>
              <a:t> </a:t>
            </a:r>
            <a:r>
              <a:rPr lang="en-US" sz="1400" b="1" dirty="0"/>
              <a:t> </a:t>
            </a:r>
            <a:r>
              <a:rPr lang="ru-RU" sz="1400" b="1" dirty="0" smtClean="0"/>
              <a:t>, то есть квадрат гипотенузы равен сумме квадратов катетов.</a:t>
            </a:r>
            <a:endParaRPr lang="en-US" sz="1400" b="1" dirty="0"/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214554"/>
            <a:ext cx="251734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857760"/>
            <a:ext cx="251734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6978400" y="879724"/>
            <a:ext cx="1759463" cy="200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691632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21" y="857232"/>
            <a:ext cx="9045873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08755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890986"/>
            <a:ext cx="26479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Теорема синусов.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История.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1700" dirty="0"/>
              <a:t>Самое древнее доказательство для теоремы синусов на плоскости описано в книге Насир </a:t>
            </a:r>
            <a:r>
              <a:rPr lang="ru-RU" sz="1700" dirty="0" err="1"/>
              <a:t>ад-Дин</a:t>
            </a:r>
            <a:r>
              <a:rPr lang="ru-RU" sz="1700" dirty="0"/>
              <a:t> </a:t>
            </a:r>
            <a:r>
              <a:rPr lang="ru-RU" sz="1700" dirty="0" err="1"/>
              <a:t>Ат-Туси</a:t>
            </a:r>
            <a:r>
              <a:rPr lang="ru-RU" sz="1700" dirty="0"/>
              <a:t> «Трактат о полном </a:t>
            </a:r>
            <a:r>
              <a:rPr lang="ru-RU" sz="1700" dirty="0" err="1"/>
              <a:t>четырёхстороннике</a:t>
            </a:r>
            <a:r>
              <a:rPr lang="ru-RU" sz="1700" dirty="0"/>
              <a:t>» написанной в XIII </a:t>
            </a:r>
            <a:r>
              <a:rPr lang="ru-RU" sz="1700" dirty="0" smtClean="0"/>
              <a:t>веке. </a:t>
            </a:r>
            <a:r>
              <a:rPr lang="ru-RU" sz="1700" dirty="0"/>
              <a:t>Теорема синусов для сферического треугольника была доказана математиками средневекового Востока ещё в X </a:t>
            </a:r>
            <a:r>
              <a:rPr lang="ru-RU" sz="1700" dirty="0" smtClean="0"/>
              <a:t>веке. </a:t>
            </a:r>
            <a:r>
              <a:rPr lang="ru-RU" sz="1700" dirty="0"/>
              <a:t>В труде </a:t>
            </a:r>
            <a:r>
              <a:rPr lang="ru-RU" sz="1700" dirty="0" err="1"/>
              <a:t>Ал-Джайяни</a:t>
            </a:r>
            <a:r>
              <a:rPr lang="ru-RU" sz="1700" dirty="0"/>
              <a:t> XI века «Книга о неизвестных дугах сферы» приводилось общее доказательство теоремы синусов на сфере</a:t>
            </a:r>
          </a:p>
          <a:p>
            <a:endParaRPr lang="ru-RU" dirty="0"/>
          </a:p>
        </p:txBody>
      </p:sp>
      <p:pic>
        <p:nvPicPr>
          <p:cNvPr id="4" name="Рисунок 3" descr="Nesreddi tus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292895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5008" y="5917188"/>
            <a:ext cx="2358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Насир </a:t>
            </a:r>
            <a:r>
              <a:rPr lang="ru-RU" dirty="0" err="1" smtClean="0"/>
              <a:t>ад-Дин</a:t>
            </a:r>
            <a:r>
              <a:rPr lang="ru-RU" dirty="0" smtClean="0"/>
              <a:t> </a:t>
            </a:r>
            <a:r>
              <a:rPr lang="ru-RU" dirty="0" err="1" smtClean="0"/>
              <a:t>Ат-Туси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f2bc79a42d4e1134194e983bf134319e6f26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357</Words>
  <Application>Microsoft Office PowerPoint</Application>
  <PresentationFormat>Экран (4:3)</PresentationFormat>
  <Paragraphs>54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Теорема косинусов. Теорема синусов.</vt:lpstr>
      <vt:lpstr>Теорема косинусов. История.</vt:lpstr>
      <vt:lpstr>Теорема косинусов. История.</vt:lpstr>
      <vt:lpstr>Теорема косинусов. История.</vt:lpstr>
      <vt:lpstr>Теорема косинусов</vt:lpstr>
      <vt:lpstr>Теорема косинусов</vt:lpstr>
      <vt:lpstr>Слайд 7</vt:lpstr>
      <vt:lpstr>Слайд 8</vt:lpstr>
      <vt:lpstr>Теорема синусов. История.</vt:lpstr>
      <vt:lpstr>Теорема синусов</vt:lpstr>
      <vt:lpstr>Теорема синусов</vt:lpstr>
      <vt:lpstr>Теорема синусов</vt:lpstr>
      <vt:lpstr>Слайд 13</vt:lpstr>
      <vt:lpstr>Слайд 14</vt:lpstr>
      <vt:lpstr>СПАСИБО ЗА ВНИМАНИЕ!!!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24</cp:revision>
  <dcterms:created xsi:type="dcterms:W3CDTF">2011-12-08T19:16:45Z</dcterms:created>
  <dcterms:modified xsi:type="dcterms:W3CDTF">2011-12-11T19:42:28Z</dcterms:modified>
</cp:coreProperties>
</file>