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5" r:id="rId5"/>
    <p:sldId id="264" r:id="rId6"/>
    <p:sldId id="268" r:id="rId7"/>
    <p:sldId id="272" r:id="rId8"/>
    <p:sldId id="271" r:id="rId9"/>
    <p:sldId id="270" r:id="rId10"/>
    <p:sldId id="299" r:id="rId11"/>
    <p:sldId id="286" r:id="rId12"/>
    <p:sldId id="287" r:id="rId13"/>
    <p:sldId id="285" r:id="rId14"/>
    <p:sldId id="290" r:id="rId15"/>
    <p:sldId id="291" r:id="rId16"/>
    <p:sldId id="288" r:id="rId17"/>
    <p:sldId id="292" r:id="rId18"/>
    <p:sldId id="289" r:id="rId19"/>
    <p:sldId id="295" r:id="rId20"/>
    <p:sldId id="294" r:id="rId21"/>
    <p:sldId id="293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07904" y="4365104"/>
            <a:ext cx="4556412" cy="17281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Лобода Светлана Евгеньевна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п. Искателей»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Ненецкий автономный округ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838923"/>
            <a:ext cx="7344816" cy="2590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Свойства равнобедренного треугольника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7 класс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Объяснение нового материала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	Треугольник </a:t>
            </a:r>
            <a:r>
              <a:rPr lang="ru-RU" sz="2800" dirty="0">
                <a:latin typeface="Calibri" panose="020F0502020204030204" pitchFamily="34" charset="0"/>
              </a:rPr>
              <a:t>– самая простая замкнутая прямолинейная фигура, одна из первых, свойства </a:t>
            </a:r>
            <a:r>
              <a:rPr lang="ru-RU" sz="2800" dirty="0" smtClean="0">
                <a:latin typeface="Calibri" panose="020F0502020204030204" pitchFamily="34" charset="0"/>
              </a:rPr>
              <a:t>которой </a:t>
            </a:r>
            <a:r>
              <a:rPr lang="ru-RU" sz="2800" dirty="0">
                <a:latin typeface="Calibri" panose="020F0502020204030204" pitchFamily="34" charset="0"/>
              </a:rPr>
              <a:t>человек узнал ещё в глубокой древности. 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	Равнобедренный </a:t>
            </a:r>
            <a:r>
              <a:rPr lang="ru-RU" sz="2800" dirty="0">
                <a:latin typeface="Calibri" panose="020F0502020204030204" pitchFamily="34" charset="0"/>
              </a:rPr>
              <a:t>треугольник обладает </a:t>
            </a:r>
            <a:r>
              <a:rPr lang="ru-RU" sz="2800" dirty="0" smtClean="0">
                <a:latin typeface="Calibri" panose="020F0502020204030204" pitchFamily="34" charset="0"/>
              </a:rPr>
              <a:t> рядом геометрических </a:t>
            </a:r>
            <a:r>
              <a:rPr lang="ru-RU" sz="2800" dirty="0">
                <a:latin typeface="Calibri" panose="020F0502020204030204" pitchFamily="34" charset="0"/>
              </a:rPr>
              <a:t>свойств, которые всегда имели широкое применение  в практической жизни. 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	Выясним</a:t>
            </a:r>
            <a:r>
              <a:rPr lang="ru-RU" sz="2800" dirty="0">
                <a:latin typeface="Calibri" panose="020F0502020204030204" pitchFamily="34" charset="0"/>
              </a:rPr>
              <a:t>, какой треугольник называется равнобедренным, и какими свойствами он обладает.</a:t>
            </a:r>
          </a:p>
        </p:txBody>
      </p:sp>
    </p:spTree>
    <p:extLst>
      <p:ext uri="{BB962C8B-B14F-4D97-AF65-F5344CB8AC3E}">
        <p14:creationId xmlns:p14="http://schemas.microsoft.com/office/powerpoint/2010/main" val="3361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6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dirty="0" smtClean="0">
                <a:latin typeface="Calibri" panose="020F0502020204030204" pitchFamily="34" charset="0"/>
              </a:rPr>
              <a:t>Треугольник </a:t>
            </a:r>
            <a:r>
              <a:rPr lang="ru-RU" sz="2800" dirty="0">
                <a:latin typeface="Calibri" panose="020F0502020204030204" pitchFamily="34" charset="0"/>
              </a:rPr>
              <a:t>называется </a:t>
            </a:r>
            <a:r>
              <a:rPr lang="ru-RU" sz="2800" dirty="0">
                <a:solidFill>
                  <a:srgbClr val="CC0000"/>
                </a:solidFill>
                <a:latin typeface="Calibri" panose="020F0502020204030204" pitchFamily="34" charset="0"/>
              </a:rPr>
              <a:t>равнобедренным</a:t>
            </a:r>
            <a:r>
              <a:rPr lang="ru-RU" sz="2800" dirty="0">
                <a:latin typeface="Calibri" panose="020F0502020204030204" pitchFamily="34" charset="0"/>
              </a:rPr>
              <a:t>, если две его стороны равны.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53202" y="932726"/>
            <a:ext cx="3068586" cy="2469370"/>
            <a:chOff x="3053202" y="699542"/>
            <a:chExt cx="3068586" cy="185202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3455876" y="1115705"/>
              <a:ext cx="2232248" cy="1368152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53202" y="2139702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78678" y="699542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98274" y="2159155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С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81725" y="2242860"/>
            <a:ext cx="1134761" cy="156848"/>
            <a:chOff x="3981720" y="1682145"/>
            <a:chExt cx="1134761" cy="11763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981720" y="1702603"/>
              <a:ext cx="126014" cy="9717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026471" y="1682145"/>
              <a:ext cx="90010" cy="117636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244348" y="3429004"/>
            <a:ext cx="465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</a:rPr>
              <a:t>АВ</a:t>
            </a:r>
            <a:r>
              <a:rPr lang="ru-RU" sz="2400" dirty="0" smtClean="0">
                <a:latin typeface="Calibri" panose="020F0502020204030204" pitchFamily="34" charset="0"/>
              </a:rPr>
              <a:t>, </a:t>
            </a:r>
            <a:r>
              <a:rPr lang="ru-RU" sz="2400" i="1" dirty="0">
                <a:latin typeface="Calibri" panose="020F0502020204030204" pitchFamily="34" charset="0"/>
              </a:rPr>
              <a:t>А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 – боковые стороны </a:t>
            </a:r>
            <a:r>
              <a:rPr lang="ru-RU" sz="2400" dirty="0">
                <a:latin typeface="Calibri" panose="020F0502020204030204" pitchFamily="34" charset="0"/>
              </a:rPr>
              <a:t>∆ </a:t>
            </a:r>
            <a:r>
              <a:rPr lang="ru-RU" sz="2400" i="1" dirty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71968" y="3198184"/>
            <a:ext cx="3216393" cy="1166497"/>
            <a:chOff x="2971964" y="2398638"/>
            <a:chExt cx="3216393" cy="874873"/>
          </a:xfrm>
        </p:grpSpPr>
        <p:sp>
          <p:nvSpPr>
            <p:cNvPr id="21" name="TextBox 20"/>
            <p:cNvSpPr txBox="1"/>
            <p:nvPr/>
          </p:nvSpPr>
          <p:spPr>
            <a:xfrm>
              <a:off x="2971964" y="2927262"/>
              <a:ext cx="321639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i="1" dirty="0">
                  <a:latin typeface="Calibri" panose="020F0502020204030204" pitchFamily="34" charset="0"/>
                </a:rPr>
                <a:t>В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основание </a:t>
              </a:r>
              <a:r>
                <a:rPr lang="ru-RU" sz="2400" dirty="0">
                  <a:latin typeface="Calibri" panose="020F0502020204030204" pitchFamily="34" charset="0"/>
                </a:rPr>
                <a:t>∆ </a:t>
              </a:r>
              <a:r>
                <a:rPr lang="ru-RU" sz="2400" i="1" dirty="0">
                  <a:latin typeface="Calibri" panose="020F0502020204030204" pitchFamily="34" charset="0"/>
                </a:rPr>
                <a:t>АВС</a:t>
              </a:r>
              <a:r>
                <a:rPr lang="ru-RU" sz="2400" dirty="0" smtClean="0">
                  <a:latin typeface="Calibri" panose="020F0502020204030204" pitchFamily="34" charset="0"/>
                </a:rPr>
                <a:t>.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562847" y="2398638"/>
              <a:ext cx="63846" cy="173112"/>
              <a:chOff x="4562847" y="2398638"/>
              <a:chExt cx="63846" cy="173112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562847" y="2401312"/>
                <a:ext cx="9153" cy="170438"/>
              </a:xfrm>
              <a:prstGeom prst="line">
                <a:avLst/>
              </a:prstGeom>
              <a:ln w="381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617540" y="2398638"/>
                <a:ext cx="9153" cy="170438"/>
              </a:xfrm>
              <a:prstGeom prst="line">
                <a:avLst/>
              </a:prstGeom>
              <a:ln w="381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116741" y="1476615"/>
            <a:ext cx="4491259" cy="3383908"/>
            <a:chOff x="116741" y="1107460"/>
            <a:chExt cx="4491259" cy="2537931"/>
          </a:xfrm>
        </p:grpSpPr>
        <p:sp>
          <p:nvSpPr>
            <p:cNvPr id="26" name="TextBox 25"/>
            <p:cNvSpPr txBox="1"/>
            <p:nvPr/>
          </p:nvSpPr>
          <p:spPr>
            <a:xfrm>
              <a:off x="116741" y="3299142"/>
              <a:ext cx="39112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   Точка</a:t>
              </a:r>
              <a:r>
                <a:rPr lang="ru-RU" sz="2400" i="1" dirty="0" smtClean="0">
                  <a:latin typeface="Calibri" panose="020F0502020204030204" pitchFamily="34" charset="0"/>
                </a:rPr>
                <a:t> А</a:t>
              </a:r>
              <a:r>
                <a:rPr lang="ru-RU" sz="2400" dirty="0" smtClean="0">
                  <a:latin typeface="Calibri" panose="020F0502020204030204" pitchFamily="34" charset="0"/>
                </a:rPr>
                <a:t> – вершина </a:t>
              </a:r>
              <a:r>
                <a:rPr lang="ru-RU" sz="2400" dirty="0">
                  <a:latin typeface="Calibri" panose="020F0502020204030204" pitchFamily="34" charset="0"/>
                </a:rPr>
                <a:t>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</a:t>
              </a:r>
              <a:r>
                <a:rPr lang="ru-RU" sz="2400" dirty="0">
                  <a:latin typeface="Calibri" panose="020F0502020204030204" pitchFamily="34" charset="0"/>
                </a:rPr>
                <a:t>,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36000" y="1107460"/>
              <a:ext cx="72000" cy="7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9880" y="3263813"/>
            <a:ext cx="5506394" cy="1596713"/>
            <a:chOff x="3419876" y="2447857"/>
            <a:chExt cx="5506394" cy="1197535"/>
          </a:xfrm>
        </p:grpSpPr>
        <p:sp>
          <p:nvSpPr>
            <p:cNvPr id="27" name="TextBox 26"/>
            <p:cNvSpPr txBox="1"/>
            <p:nvPr/>
          </p:nvSpPr>
          <p:spPr>
            <a:xfrm>
              <a:off x="3629884" y="3299143"/>
              <a:ext cx="529638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точки </a:t>
              </a:r>
              <a:r>
                <a:rPr lang="ru-RU" sz="2400" i="1" dirty="0" smtClean="0">
                  <a:latin typeface="Calibri" panose="020F0502020204030204" pitchFamily="34" charset="0"/>
                </a:rPr>
                <a:t>В</a:t>
              </a:r>
              <a:r>
                <a:rPr lang="ru-RU" sz="2400" dirty="0" smtClean="0">
                  <a:latin typeface="Calibri" panose="020F0502020204030204" pitchFamily="34" charset="0"/>
                </a:rPr>
                <a:t>, 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вершины при основании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19876" y="2450531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652124" y="2447857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5284" y="1487609"/>
            <a:ext cx="4086068" cy="3939928"/>
            <a:chOff x="687269" y="1115705"/>
            <a:chExt cx="4086068" cy="29549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87269" y="3724402"/>
              <a:ext cx="33883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</a:t>
              </a:r>
              <a:r>
                <a:rPr lang="ru-RU" sz="2400" dirty="0" smtClean="0">
                  <a:latin typeface="Calibri" panose="020F0502020204030204" pitchFamily="34" charset="0"/>
                </a:rPr>
                <a:t> – угол при вершине,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4370663" y="1115705"/>
              <a:ext cx="402674" cy="248348"/>
              <a:chOff x="4378678" y="1115705"/>
              <a:chExt cx="402674" cy="248348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4378678" y="1117353"/>
                <a:ext cx="193322" cy="228745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4" idx="0"/>
              </p:cNvCxnSpPr>
              <p:nvPr/>
            </p:nvCxnSpPr>
            <p:spPr>
              <a:xfrm>
                <a:off x="4572000" y="1115705"/>
                <a:ext cx="209352" cy="248348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Группа 13"/>
          <p:cNvGrpSpPr/>
          <p:nvPr/>
        </p:nvGrpSpPr>
        <p:grpSpPr>
          <a:xfrm>
            <a:off x="3455881" y="2852560"/>
            <a:ext cx="4827703" cy="2574600"/>
            <a:chOff x="3455876" y="2139703"/>
            <a:chExt cx="4827703" cy="19309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955919" y="3724404"/>
              <a:ext cx="432766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В</a:t>
              </a:r>
              <a:r>
                <a:rPr lang="ru-RU" sz="2400" dirty="0" smtClean="0">
                  <a:latin typeface="Calibri" panose="020F0502020204030204" pitchFamily="34" charset="0"/>
                </a:rPr>
                <a:t>, 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углы при основании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3455876" y="2139703"/>
              <a:ext cx="365341" cy="346828"/>
              <a:chOff x="3455876" y="2139703"/>
              <a:chExt cx="365341" cy="346828"/>
            </a:xfrm>
          </p:grpSpPr>
          <p:cxnSp>
            <p:nvCxnSpPr>
              <p:cNvPr id="53" name="Прямая соединительная линия 52"/>
              <p:cNvCxnSpPr>
                <a:stCxn id="4" idx="2"/>
              </p:cNvCxnSpPr>
              <p:nvPr/>
            </p:nvCxnSpPr>
            <p:spPr>
              <a:xfrm flipV="1">
                <a:off x="3455876" y="2139703"/>
                <a:ext cx="279805" cy="344154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3455876" y="2483857"/>
                <a:ext cx="365341" cy="2674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>
              <a:endCxn id="32" idx="1"/>
            </p:cNvCxnSpPr>
            <p:nvPr/>
          </p:nvCxnSpPr>
          <p:spPr>
            <a:xfrm>
              <a:off x="5436096" y="2175706"/>
              <a:ext cx="226572" cy="282695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endCxn id="32" idx="2"/>
            </p:cNvCxnSpPr>
            <p:nvPr/>
          </p:nvCxnSpPr>
          <p:spPr>
            <a:xfrm flipV="1">
              <a:off x="5292080" y="2483857"/>
              <a:ext cx="360044" cy="267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67122" y="476672"/>
            <a:ext cx="7366756" cy="4506113"/>
            <a:chOff x="767122" y="357504"/>
            <a:chExt cx="7366756" cy="337958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67122" y="357504"/>
              <a:ext cx="7366756" cy="715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000"/>
              <a:r>
                <a:rPr lang="ru-RU" sz="2800" dirty="0" smtClean="0">
                  <a:latin typeface="Calibri" panose="020F0502020204030204" pitchFamily="34" charset="0"/>
                </a:rPr>
                <a:t>Треугольник</a:t>
              </a:r>
              <a:r>
                <a:rPr lang="ru-RU" sz="2800" dirty="0">
                  <a:latin typeface="Calibri" panose="020F0502020204030204" pitchFamily="34" charset="0"/>
                </a:rPr>
                <a:t>, у которого все стороны равны, называется </a:t>
              </a:r>
              <a:r>
                <a:rPr lang="ru-RU" sz="2800" dirty="0">
                  <a:solidFill>
                    <a:srgbClr val="CC0000"/>
                  </a:solidFill>
                  <a:latin typeface="Calibri" panose="020F0502020204030204" pitchFamily="34" charset="0"/>
                </a:rPr>
                <a:t>равносторонним</a:t>
              </a:r>
              <a:r>
                <a:rPr lang="ru-RU" sz="2800" dirty="0">
                  <a:latin typeface="Calibri" panose="020F0502020204030204" pitchFamily="34" charset="0"/>
                </a:rPr>
                <a:t>. 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259844" y="1419622"/>
              <a:ext cx="2505878" cy="2160240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22417" y="9684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13983" y="334467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97296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52752" y="3188973"/>
            <a:ext cx="1314467" cy="1680187"/>
            <a:chOff x="3852747" y="2391730"/>
            <a:chExt cx="1314467" cy="126014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852747" y="2391730"/>
              <a:ext cx="144016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018123" y="2400114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12783" y="3507854"/>
              <a:ext cx="0" cy="144016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1043608" y="5133191"/>
            <a:ext cx="7346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dirty="0" smtClean="0">
                <a:latin typeface="Calibri" panose="020F0502020204030204" pitchFamily="34" charset="0"/>
              </a:rPr>
              <a:t>Любой </a:t>
            </a:r>
            <a:r>
              <a:rPr lang="ru-RU" sz="2800" dirty="0">
                <a:latin typeface="Calibri" panose="020F0502020204030204" pitchFamily="34" charset="0"/>
              </a:rPr>
              <a:t>равносторонний треугольник является равнобедренным.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80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latin typeface="Calibri" panose="020F0502020204030204" pitchFamily="34" charset="0"/>
              </a:rPr>
              <a:t>Теорема. </a:t>
            </a:r>
            <a:r>
              <a:rPr lang="ru-RU" sz="2800" dirty="0" smtClean="0">
                <a:latin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</a:rPr>
              <a:t>равнобедренном треугольнике углы при основании равны.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647" y="1628805"/>
            <a:ext cx="290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/>
            <a:r>
              <a:rPr lang="ru-RU" sz="2400" b="1" dirty="0" smtClean="0">
                <a:latin typeface="Calibri" panose="020F0502020204030204" pitchFamily="34" charset="0"/>
              </a:rPr>
              <a:t>Доказательство</a:t>
            </a:r>
            <a:r>
              <a:rPr lang="ru-RU" sz="2400" b="1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3449" y="1099192"/>
            <a:ext cx="8455173" cy="3300041"/>
            <a:chOff x="133448" y="824394"/>
            <a:chExt cx="8455173" cy="2475031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10923" y="82439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3448" y="1779662"/>
              <a:ext cx="525002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     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 </a:t>
              </a:r>
              <a:r>
                <a:rPr lang="ru-RU" sz="2400" dirty="0" smtClean="0">
                  <a:latin typeface="Calibri" panose="020F0502020204030204" pitchFamily="34" charset="0"/>
                </a:rPr>
                <a:t>– равнобедренный,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</a:t>
              </a:r>
              <a:r>
                <a:rPr lang="ru-RU" sz="2400" dirty="0" smtClean="0">
                  <a:latin typeface="Calibri" panose="020F0502020204030204" pitchFamily="34" charset="0"/>
                </a:rPr>
                <a:t> =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АС</a:t>
              </a:r>
              <a:r>
                <a:rPr lang="ru-RU" sz="2400" dirty="0" smtClean="0">
                  <a:latin typeface="Calibri" panose="020F0502020204030204" pitchFamily="34" charset="0"/>
                </a:rPr>
                <a:t>.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3533" y="2903096"/>
            <a:ext cx="1347878" cy="179833"/>
            <a:chOff x="6253533" y="2177319"/>
            <a:chExt cx="1347878" cy="13487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5652120" y="4005065"/>
            <a:ext cx="2520280" cy="384043"/>
            <a:chOff x="5652120" y="3003798"/>
            <a:chExt cx="2520280" cy="288032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5652120" y="3003798"/>
              <a:ext cx="360040" cy="288032"/>
              <a:chOff x="5652120" y="3003798"/>
              <a:chExt cx="360040" cy="288032"/>
            </a:xfrm>
          </p:grpSpPr>
          <p:cxnSp>
            <p:nvCxnSpPr>
              <p:cNvPr id="28" name="Прямая соединительная линия 27"/>
              <p:cNvCxnSpPr>
                <a:stCxn id="6" idx="2"/>
              </p:cNvCxnSpPr>
              <p:nvPr/>
            </p:nvCxnSpPr>
            <p:spPr>
              <a:xfrm>
                <a:off x="5652120" y="3291830"/>
                <a:ext cx="360040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6" idx="2"/>
              </p:cNvCxnSpPr>
              <p:nvPr/>
            </p:nvCxnSpPr>
            <p:spPr>
              <a:xfrm flipV="1">
                <a:off x="5652120" y="3003798"/>
                <a:ext cx="180020" cy="288032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7812360" y="3003798"/>
              <a:ext cx="360040" cy="288032"/>
              <a:chOff x="7884368" y="3075806"/>
              <a:chExt cx="288032" cy="216024"/>
            </a:xfrm>
          </p:grpSpPr>
          <p:cxnSp>
            <p:nvCxnSpPr>
              <p:cNvPr id="40" name="Прямая соединительная линия 39"/>
              <p:cNvCxnSpPr>
                <a:endCxn id="6" idx="4"/>
              </p:cNvCxnSpPr>
              <p:nvPr/>
            </p:nvCxnSpPr>
            <p:spPr>
              <a:xfrm>
                <a:off x="7884368" y="3291830"/>
                <a:ext cx="288032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8028384" y="3075806"/>
                <a:ext cx="144016" cy="216024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431564" y="1796818"/>
            <a:ext cx="6729322" cy="3115508"/>
            <a:chOff x="431564" y="1347614"/>
            <a:chExt cx="6729322" cy="233663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31564" y="2240186"/>
              <a:ext cx="3642279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latin typeface="Calibri" panose="020F0502020204030204" pitchFamily="34" charset="0"/>
                </a:rPr>
                <a:t>     </a:t>
              </a:r>
              <a:r>
                <a:rPr lang="en-US" sz="2400" i="1" dirty="0" smtClean="0">
                  <a:latin typeface="Calibri" panose="020F0502020204030204" pitchFamily="34" charset="0"/>
                </a:rPr>
                <a:t>AF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dirty="0" smtClean="0">
                  <a:latin typeface="Calibri" panose="020F0502020204030204" pitchFamily="34" charset="0"/>
                </a:rPr>
                <a:t>–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dirty="0" smtClean="0">
                  <a:latin typeface="Calibri" panose="020F0502020204030204" pitchFamily="34" charset="0"/>
                </a:rPr>
                <a:t>биссектриса 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</a:t>
              </a:r>
              <a:r>
                <a:rPr lang="ru-RU" sz="2400" dirty="0" smtClean="0">
                  <a:latin typeface="Calibri" panose="020F0502020204030204" pitchFamily="34" charset="0"/>
                </a:rPr>
                <a:t>.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912260" y="1347614"/>
              <a:ext cx="0" cy="1944216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6737372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F</a:t>
              </a:r>
              <a:endParaRPr lang="ru-RU" sz="2800" b="1" i="1" dirty="0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6749935" y="1623753"/>
              <a:ext cx="341074" cy="83416"/>
              <a:chOff x="6749935" y="1623753"/>
              <a:chExt cx="341074" cy="83416"/>
            </a:xfrm>
          </p:grpSpPr>
          <p:sp>
            <p:nvSpPr>
              <p:cNvPr id="62" name="Полилиния 61"/>
              <p:cNvSpPr/>
              <p:nvPr/>
            </p:nvSpPr>
            <p:spPr>
              <a:xfrm>
                <a:off x="6749935" y="1623753"/>
                <a:ext cx="160712" cy="83416"/>
              </a:xfrm>
              <a:custGeom>
                <a:avLst/>
                <a:gdLst>
                  <a:gd name="connsiteX0" fmla="*/ 0 w 160712"/>
                  <a:gd name="connsiteY0" fmla="*/ 0 h 83416"/>
                  <a:gd name="connsiteX1" fmla="*/ 66501 w 160712"/>
                  <a:gd name="connsiteY1" fmla="*/ 83127 h 83416"/>
                  <a:gd name="connsiteX2" fmla="*/ 160712 w 160712"/>
                  <a:gd name="connsiteY2" fmla="*/ 22167 h 8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2" h="83416">
                    <a:moveTo>
                      <a:pt x="0" y="0"/>
                    </a:moveTo>
                    <a:cubicBezTo>
                      <a:pt x="19858" y="39716"/>
                      <a:pt x="39716" y="79433"/>
                      <a:pt x="66501" y="83127"/>
                    </a:cubicBezTo>
                    <a:cubicBezTo>
                      <a:pt x="93286" y="86822"/>
                      <a:pt x="126999" y="54494"/>
                      <a:pt x="160712" y="22167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21280452">
                <a:off x="6921059" y="1631478"/>
                <a:ext cx="169950" cy="75293"/>
              </a:xfrm>
              <a:custGeom>
                <a:avLst/>
                <a:gdLst>
                  <a:gd name="connsiteX0" fmla="*/ 0 w 160713"/>
                  <a:gd name="connsiteY0" fmla="*/ 11084 h 49993"/>
                  <a:gd name="connsiteX1" fmla="*/ 77585 w 160713"/>
                  <a:gd name="connsiteY1" fmla="*/ 49876 h 49993"/>
                  <a:gd name="connsiteX2" fmla="*/ 160713 w 160713"/>
                  <a:gd name="connsiteY2" fmla="*/ 0 h 4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3" h="49993">
                    <a:moveTo>
                      <a:pt x="0" y="11084"/>
                    </a:moveTo>
                    <a:cubicBezTo>
                      <a:pt x="25400" y="31403"/>
                      <a:pt x="50800" y="51723"/>
                      <a:pt x="77585" y="49876"/>
                    </a:cubicBezTo>
                    <a:cubicBezTo>
                      <a:pt x="104370" y="48029"/>
                      <a:pt x="160713" y="0"/>
                      <a:pt x="160713" y="0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7" name="Прямоугольник 66"/>
          <p:cNvSpPr/>
          <p:nvPr/>
        </p:nvSpPr>
        <p:spPr>
          <a:xfrm>
            <a:off x="431564" y="4670950"/>
            <a:ext cx="157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latin typeface="Calibri" panose="020F0502020204030204" pitchFamily="34" charset="0"/>
              </a:rPr>
              <a:t>A</a:t>
            </a:r>
            <a:r>
              <a:rPr lang="ru-RU" sz="2400" i="1" dirty="0" smtClean="0">
                <a:latin typeface="Calibri" panose="020F0502020204030204" pitchFamily="34" charset="0"/>
              </a:rPr>
              <a:t>В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 smtClean="0"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32472" y="4670952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   ∠ </a:t>
            </a:r>
            <a:r>
              <a:rPr lang="ru-RU" sz="2400" i="1" dirty="0" smtClean="0">
                <a:latin typeface="Calibri" panose="020F0502020204030204" pitchFamily="34" charset="0"/>
              </a:rPr>
              <a:t>В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dirty="0">
                <a:latin typeface="Calibri" panose="020F0502020204030204" pitchFamily="34" charset="0"/>
              </a:rPr>
              <a:t>.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297" y="5884846"/>
            <a:ext cx="412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                   Теорема доказана.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8993" y="1796820"/>
            <a:ext cx="6503306" cy="2565384"/>
            <a:chOff x="398993" y="1347615"/>
            <a:chExt cx="6503306" cy="192403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98993" y="2668537"/>
              <a:ext cx="235947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    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АВ</a:t>
              </a:r>
              <a:r>
                <a:rPr lang="en-US" sz="2400" i="1" dirty="0">
                  <a:latin typeface="Calibri" panose="020F0502020204030204" pitchFamily="34" charset="0"/>
                </a:rPr>
                <a:t>F</a:t>
              </a:r>
              <a:r>
                <a:rPr lang="en-US" sz="2400" i="1" dirty="0" smtClean="0">
                  <a:latin typeface="Calibri" panose="020F0502020204030204" pitchFamily="34" charset="0"/>
                </a:rPr>
                <a:t> </a:t>
              </a:r>
              <a:r>
                <a:rPr lang="en-US" sz="2400" dirty="0" smtClean="0">
                  <a:latin typeface="Calibri" panose="020F0502020204030204" pitchFamily="34" charset="0"/>
                </a:rPr>
                <a:t>= </a:t>
              </a:r>
              <a:r>
                <a:rPr lang="ru-RU" sz="2400" dirty="0" smtClean="0">
                  <a:latin typeface="Calibri" panose="020F0502020204030204" pitchFamily="34" charset="0"/>
                </a:rPr>
                <a:t>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АС</a:t>
              </a:r>
              <a:r>
                <a:rPr lang="en-US" sz="2400" i="1" dirty="0" smtClean="0">
                  <a:latin typeface="Calibri" panose="020F0502020204030204" pitchFamily="34" charset="0"/>
                </a:rPr>
                <a:t>F</a:t>
              </a:r>
              <a:endParaRPr lang="ru-RU" sz="24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5652120" y="1347615"/>
              <a:ext cx="1250179" cy="1924038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278422" y="3556648"/>
            <a:ext cx="366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</a:rPr>
              <a:t>     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по первому признаку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  <a:r>
              <a:rPr lang="ru-RU" sz="2400" dirty="0"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935418" y="1859975"/>
            <a:ext cx="1213528" cy="2502231"/>
          </a:xfrm>
          <a:prstGeom prst="triangle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08342" y="3296216"/>
            <a:ext cx="6597695" cy="1334681"/>
            <a:chOff x="408339" y="2472159"/>
            <a:chExt cx="6597695" cy="100101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08339" y="2472159"/>
              <a:ext cx="6597695" cy="1001011"/>
              <a:chOff x="408339" y="2472159"/>
              <a:chExt cx="6597695" cy="1001011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408339" y="3126921"/>
                <a:ext cx="3247749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>
                    <a:latin typeface="Calibri" panose="020F0502020204030204" pitchFamily="34" charset="0"/>
                  </a:rPr>
                  <a:t>    </a:t>
                </a:r>
                <a:r>
                  <a:rPr lang="en-US" sz="2400" i="1" dirty="0" smtClean="0">
                    <a:latin typeface="Calibri" panose="020F0502020204030204" pitchFamily="34" charset="0"/>
                  </a:rPr>
                  <a:t>AF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– общая сторона,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830291" y="2472159"/>
                <a:ext cx="175743" cy="0"/>
              </a:xfrm>
              <a:prstGeom prst="line">
                <a:avLst/>
              </a:pr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830291" y="2571750"/>
              <a:ext cx="175743" cy="0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06759" y="4098444"/>
            <a:ext cx="7632836" cy="1649725"/>
            <a:chOff x="406759" y="3073831"/>
            <a:chExt cx="7632836" cy="123729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06759" y="3129148"/>
              <a:ext cx="7632836" cy="1181977"/>
              <a:chOff x="406759" y="3129148"/>
              <a:chExt cx="7632836" cy="1181977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406759" y="3964876"/>
                <a:ext cx="3900491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Calibri" panose="020F0502020204030204" pitchFamily="34" charset="0"/>
                  </a:rPr>
                  <a:t>    Следовательно, ∠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В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=</a:t>
                </a:r>
                <a:r>
                  <a:rPr lang="ru-RU" sz="2400" i="1" dirty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∠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С</a:t>
                </a:r>
                <a:r>
                  <a:rPr lang="ru-RU" sz="2400" dirty="0">
                    <a:latin typeface="Calibri" panose="020F0502020204030204" pitchFamily="34" charset="0"/>
                  </a:rPr>
                  <a:t>.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5765470" y="3141023"/>
                <a:ext cx="83127" cy="130629"/>
              </a:xfrm>
              <a:custGeom>
                <a:avLst/>
                <a:gdLst>
                  <a:gd name="connsiteX0" fmla="*/ 0 w 83127"/>
                  <a:gd name="connsiteY0" fmla="*/ 0 h 130629"/>
                  <a:gd name="connsiteX1" fmla="*/ 65314 w 83127"/>
                  <a:gd name="connsiteY1" fmla="*/ 53439 h 130629"/>
                  <a:gd name="connsiteX2" fmla="*/ 83127 w 83127"/>
                  <a:gd name="connsiteY2" fmla="*/ 130629 h 1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27" h="130629">
                    <a:moveTo>
                      <a:pt x="0" y="0"/>
                    </a:moveTo>
                    <a:cubicBezTo>
                      <a:pt x="25730" y="15834"/>
                      <a:pt x="51460" y="31668"/>
                      <a:pt x="65314" y="53439"/>
                    </a:cubicBezTo>
                    <a:cubicBezTo>
                      <a:pt x="79169" y="75211"/>
                      <a:pt x="81148" y="102920"/>
                      <a:pt x="83127" y="130629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7962388" y="3129148"/>
                <a:ext cx="77207" cy="148442"/>
              </a:xfrm>
              <a:custGeom>
                <a:avLst/>
                <a:gdLst>
                  <a:gd name="connsiteX0" fmla="*/ 77207 w 77207"/>
                  <a:gd name="connsiteY0" fmla="*/ 0 h 148442"/>
                  <a:gd name="connsiteX1" fmla="*/ 11893 w 77207"/>
                  <a:gd name="connsiteY1" fmla="*/ 59377 h 148442"/>
                  <a:gd name="connsiteX2" fmla="*/ 17 w 77207"/>
                  <a:gd name="connsiteY2" fmla="*/ 148442 h 14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07" h="148442">
                    <a:moveTo>
                      <a:pt x="77207" y="0"/>
                    </a:moveTo>
                    <a:cubicBezTo>
                      <a:pt x="50982" y="17318"/>
                      <a:pt x="24758" y="34637"/>
                      <a:pt x="11893" y="59377"/>
                    </a:cubicBezTo>
                    <a:cubicBezTo>
                      <a:pt x="-972" y="84117"/>
                      <a:pt x="17" y="148442"/>
                      <a:pt x="17" y="148442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олилиния 21"/>
            <p:cNvSpPr/>
            <p:nvPr/>
          </p:nvSpPr>
          <p:spPr>
            <a:xfrm>
              <a:off x="5801532" y="3073831"/>
              <a:ext cx="144651" cy="191145"/>
            </a:xfrm>
            <a:custGeom>
              <a:avLst/>
              <a:gdLst>
                <a:gd name="connsiteX0" fmla="*/ 0 w 144651"/>
                <a:gd name="connsiteY0" fmla="*/ 0 h 191145"/>
                <a:gd name="connsiteX1" fmla="*/ 108488 w 144651"/>
                <a:gd name="connsiteY1" fmla="*/ 72325 h 191145"/>
                <a:gd name="connsiteX2" fmla="*/ 144651 w 144651"/>
                <a:gd name="connsiteY2" fmla="*/ 191145 h 19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51" h="191145">
                  <a:moveTo>
                    <a:pt x="0" y="0"/>
                  </a:moveTo>
                  <a:cubicBezTo>
                    <a:pt x="42190" y="20234"/>
                    <a:pt x="84380" y="40468"/>
                    <a:pt x="108488" y="72325"/>
                  </a:cubicBezTo>
                  <a:cubicBezTo>
                    <a:pt x="132596" y="104182"/>
                    <a:pt x="138623" y="147663"/>
                    <a:pt x="144651" y="191145"/>
                  </a:cubicBezTo>
                </a:path>
              </a:pathLst>
            </a:cu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889131" y="3073831"/>
              <a:ext cx="111859" cy="189799"/>
            </a:xfrm>
            <a:custGeom>
              <a:avLst/>
              <a:gdLst>
                <a:gd name="connsiteX0" fmla="*/ 107004 w 107004"/>
                <a:gd name="connsiteY0" fmla="*/ 0 h 179962"/>
                <a:gd name="connsiteX1" fmla="*/ 34047 w 107004"/>
                <a:gd name="connsiteY1" fmla="*/ 58366 h 179962"/>
                <a:gd name="connsiteX2" fmla="*/ 0 w 107004"/>
                <a:gd name="connsiteY2" fmla="*/ 179962 h 17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4" h="179962">
                  <a:moveTo>
                    <a:pt x="107004" y="0"/>
                  </a:moveTo>
                  <a:cubicBezTo>
                    <a:pt x="79442" y="14186"/>
                    <a:pt x="51881" y="28372"/>
                    <a:pt x="34047" y="58366"/>
                  </a:cubicBezTo>
                  <a:cubicBezTo>
                    <a:pt x="16213" y="88360"/>
                    <a:pt x="8106" y="134161"/>
                    <a:pt x="0" y="179962"/>
                  </a:cubicBezTo>
                </a:path>
              </a:pathLst>
            </a:cu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7" grpId="0"/>
      <p:bldP spid="68" grpId="0"/>
      <p:bldP spid="74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572" y="453685"/>
            <a:ext cx="7786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latin typeface="Calibri" panose="020F0502020204030204" pitchFamily="34" charset="0"/>
              </a:rPr>
              <a:t>Теорема. </a:t>
            </a:r>
            <a:r>
              <a:rPr lang="ru-RU" sz="2800" dirty="0">
                <a:latin typeface="Calibri" panose="020F0502020204030204" pitchFamily="34" charset="0"/>
              </a:rPr>
              <a:t>В равнобедренном треугольнике биссектриса, проведённая к основанию, является медианой и высотой.</a:t>
            </a:r>
            <a:r>
              <a:rPr lang="ru-RU" sz="2800" b="1" dirty="0" smtClean="0">
                <a:latin typeface="Calibri" panose="020F0502020204030204" pitchFamily="34" charset="0"/>
              </a:rPr>
              <a:t> 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1589" y="2088622"/>
            <a:ext cx="245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Доказательство</a:t>
            </a:r>
            <a:r>
              <a:rPr lang="ru-RU" sz="2400" b="1" dirty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499706" y="3386651"/>
            <a:ext cx="1347878" cy="179833"/>
            <a:chOff x="6253533" y="2177319"/>
            <a:chExt cx="1347878" cy="13487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203373" y="1582749"/>
            <a:ext cx="8631425" cy="3300041"/>
            <a:chOff x="-42804" y="824394"/>
            <a:chExt cx="8631425" cy="2475031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10923" y="82439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42804" y="1592284"/>
              <a:ext cx="518109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    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 </a:t>
              </a:r>
              <a:r>
                <a:rPr lang="ru-RU" sz="2400" dirty="0" smtClean="0">
                  <a:latin typeface="Calibri" panose="020F0502020204030204" pitchFamily="34" charset="0"/>
                </a:rPr>
                <a:t>– равнобедренный,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</a:t>
              </a:r>
              <a:r>
                <a:rPr lang="ru-RU" sz="2400" dirty="0" smtClean="0">
                  <a:latin typeface="Calibri" panose="020F0502020204030204" pitchFamily="34" charset="0"/>
                </a:rPr>
                <a:t> =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АС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512" y="2280379"/>
            <a:ext cx="6978547" cy="3073549"/>
            <a:chOff x="182339" y="1379083"/>
            <a:chExt cx="6978547" cy="230516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912260" y="1379083"/>
              <a:ext cx="0" cy="1944216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6737372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F</a:t>
              </a:r>
              <a:endParaRPr lang="ru-RU" sz="2800" b="1" i="1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749935" y="1623753"/>
              <a:ext cx="341074" cy="83416"/>
              <a:chOff x="6749935" y="1623753"/>
              <a:chExt cx="341074" cy="83416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6749935" y="1623753"/>
                <a:ext cx="160712" cy="83416"/>
              </a:xfrm>
              <a:custGeom>
                <a:avLst/>
                <a:gdLst>
                  <a:gd name="connsiteX0" fmla="*/ 0 w 160712"/>
                  <a:gd name="connsiteY0" fmla="*/ 0 h 83416"/>
                  <a:gd name="connsiteX1" fmla="*/ 66501 w 160712"/>
                  <a:gd name="connsiteY1" fmla="*/ 83127 h 83416"/>
                  <a:gd name="connsiteX2" fmla="*/ 160712 w 160712"/>
                  <a:gd name="connsiteY2" fmla="*/ 22167 h 8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2" h="83416">
                    <a:moveTo>
                      <a:pt x="0" y="0"/>
                    </a:moveTo>
                    <a:cubicBezTo>
                      <a:pt x="19858" y="39716"/>
                      <a:pt x="39716" y="79433"/>
                      <a:pt x="66501" y="83127"/>
                    </a:cubicBezTo>
                    <a:cubicBezTo>
                      <a:pt x="93286" y="86822"/>
                      <a:pt x="126999" y="54494"/>
                      <a:pt x="160712" y="22167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21280452">
                <a:off x="6921059" y="1631478"/>
                <a:ext cx="169950" cy="75293"/>
              </a:xfrm>
              <a:custGeom>
                <a:avLst/>
                <a:gdLst>
                  <a:gd name="connsiteX0" fmla="*/ 0 w 160713"/>
                  <a:gd name="connsiteY0" fmla="*/ 11084 h 49993"/>
                  <a:gd name="connsiteX1" fmla="*/ 77585 w 160713"/>
                  <a:gd name="connsiteY1" fmla="*/ 49876 h 49993"/>
                  <a:gd name="connsiteX2" fmla="*/ 160713 w 160713"/>
                  <a:gd name="connsiteY2" fmla="*/ 0 h 4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3" h="49993">
                    <a:moveTo>
                      <a:pt x="0" y="11084"/>
                    </a:moveTo>
                    <a:cubicBezTo>
                      <a:pt x="25400" y="31403"/>
                      <a:pt x="50800" y="51723"/>
                      <a:pt x="77585" y="49876"/>
                    </a:cubicBezTo>
                    <a:cubicBezTo>
                      <a:pt x="104370" y="48029"/>
                      <a:pt x="160713" y="0"/>
                      <a:pt x="160713" y="0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82339" y="1991584"/>
              <a:ext cx="357335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latin typeface="Calibri" panose="020F0502020204030204" pitchFamily="34" charset="0"/>
                </a:rPr>
                <a:t>    </a:t>
              </a:r>
              <a:r>
                <a:rPr lang="en-US" sz="2400" i="1" dirty="0" smtClean="0">
                  <a:latin typeface="Calibri" panose="020F0502020204030204" pitchFamily="34" charset="0"/>
                </a:rPr>
                <a:t>AF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dirty="0" smtClean="0">
                  <a:latin typeface="Calibri" panose="020F0502020204030204" pitchFamily="34" charset="0"/>
                </a:rPr>
                <a:t>–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dirty="0" smtClean="0">
                  <a:latin typeface="Calibri" panose="020F0502020204030204" pitchFamily="34" charset="0"/>
                </a:rPr>
                <a:t>биссектриса 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92744" y="4598220"/>
            <a:ext cx="1778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latin typeface="Calibri" panose="020F0502020204030204" pitchFamily="34" charset="0"/>
              </a:rPr>
              <a:t>  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en-US" sz="2400" i="1" dirty="0" smtClean="0">
                <a:latin typeface="Calibri" panose="020F0502020204030204" pitchFamily="34" charset="0"/>
              </a:rPr>
              <a:t>A</a:t>
            </a:r>
            <a:r>
              <a:rPr lang="ru-RU" sz="2400" i="1" dirty="0" smtClean="0">
                <a:latin typeface="Calibri" panose="020F0502020204030204" pitchFamily="34" charset="0"/>
              </a:rPr>
              <a:t>В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 smtClean="0"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31006" y="4643346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</a:t>
            </a:r>
            <a:r>
              <a:rPr lang="en-US" sz="2400" dirty="0" smtClean="0"/>
              <a:t> 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В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dirty="0">
                <a:latin typeface="Calibri" panose="020F0502020204030204" pitchFamily="34" charset="0"/>
              </a:rPr>
              <a:t>.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32232" y="5090622"/>
            <a:ext cx="3120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 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–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медиана ∆ </a:t>
            </a:r>
            <a:r>
              <a:rPr lang="ru-RU" sz="2400" i="1" dirty="0" smtClean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7788" y="5604074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∠     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 smtClean="0">
                <a:latin typeface="Calibri" panose="020F0502020204030204" pitchFamily="34" charset="0"/>
              </a:rPr>
              <a:t>В</a:t>
            </a:r>
            <a:r>
              <a:rPr lang="ru-RU" sz="2400" dirty="0" smtClean="0">
                <a:latin typeface="Calibri" panose="020F0502020204030204" pitchFamily="34" charset="0"/>
              </a:rPr>
              <a:t> =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А</a:t>
            </a:r>
            <a:r>
              <a:rPr lang="en-US" sz="2400" i="1" dirty="0" smtClean="0">
                <a:latin typeface="Calibri" panose="020F0502020204030204" pitchFamily="34" charset="0"/>
              </a:rPr>
              <a:t>F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95988" y="5604073"/>
            <a:ext cx="280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–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высота ∆ </a:t>
            </a:r>
            <a:r>
              <a:rPr lang="ru-RU" sz="2400" i="1" dirty="0" smtClean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64109" y="4643346"/>
            <a:ext cx="169217" cy="229321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75431" y="6021292"/>
            <a:ext cx="320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       Теорема доказана.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9027" y="3596666"/>
            <a:ext cx="3626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  </a:t>
            </a:r>
            <a:r>
              <a:rPr lang="en-US" sz="2400" dirty="0" smtClean="0"/>
              <a:t>(</a:t>
            </a:r>
            <a:r>
              <a:rPr lang="ru-RU" sz="2400" dirty="0">
                <a:latin typeface="Calibri" panose="020F0502020204030204" pitchFamily="34" charset="0"/>
              </a:rPr>
              <a:t>по первому признаку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  <a:r>
              <a:rPr lang="ru-RU" sz="2400" dirty="0"/>
              <a:t>,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512" y="2346095"/>
            <a:ext cx="6706008" cy="2535324"/>
            <a:chOff x="182339" y="1396901"/>
            <a:chExt cx="6706008" cy="190149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2339" y="2320920"/>
              <a:ext cx="2199272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    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АВ</a:t>
              </a:r>
              <a:r>
                <a:rPr lang="en-US" sz="2400" i="1" dirty="0">
                  <a:latin typeface="Calibri" panose="020F0502020204030204" pitchFamily="34" charset="0"/>
                </a:rPr>
                <a:t>F</a:t>
              </a:r>
              <a:r>
                <a:rPr lang="en-US" sz="2400" i="1" dirty="0" smtClean="0">
                  <a:latin typeface="Calibri" panose="020F0502020204030204" pitchFamily="34" charset="0"/>
                </a:rPr>
                <a:t> </a:t>
              </a:r>
              <a:r>
                <a:rPr lang="en-US" sz="2400" dirty="0" smtClean="0">
                  <a:latin typeface="Calibri" panose="020F0502020204030204" pitchFamily="34" charset="0"/>
                </a:rPr>
                <a:t>= </a:t>
              </a:r>
              <a:r>
                <a:rPr lang="ru-RU" sz="2400" dirty="0" smtClean="0">
                  <a:latin typeface="Calibri" panose="020F0502020204030204" pitchFamily="34" charset="0"/>
                </a:rPr>
                <a:t>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АС</a:t>
              </a:r>
              <a:r>
                <a:rPr lang="en-US" sz="2400" i="1" dirty="0" smtClean="0">
                  <a:latin typeface="Calibri" panose="020F0502020204030204" pitchFamily="34" charset="0"/>
                </a:rPr>
                <a:t>F</a:t>
              </a:r>
              <a:endParaRPr lang="ru-RU" sz="24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5652121" y="1396901"/>
              <a:ext cx="1236226" cy="1901493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>
            <a:off x="7156820" y="2339649"/>
            <a:ext cx="1247176" cy="2514027"/>
          </a:xfrm>
          <a:prstGeom prst="triangle">
            <a:avLst>
              <a:gd name="adj" fmla="val 1122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20589" y="3779771"/>
            <a:ext cx="6831618" cy="764540"/>
            <a:chOff x="174416" y="2472159"/>
            <a:chExt cx="6831618" cy="57340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74416" y="2472159"/>
              <a:ext cx="6831618" cy="573405"/>
              <a:chOff x="174416" y="2472159"/>
              <a:chExt cx="6831618" cy="573405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74416" y="2699315"/>
                <a:ext cx="32560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/>
                  <a:t>   </a:t>
                </a:r>
                <a:r>
                  <a:rPr lang="en-US" sz="2400" i="1" dirty="0" smtClean="0">
                    <a:latin typeface="Calibri" panose="020F0502020204030204" pitchFamily="34" charset="0"/>
                  </a:rPr>
                  <a:t>AF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– общая сторона</a:t>
                </a:r>
                <a:r>
                  <a:rPr lang="ru-RU" sz="2400" dirty="0" smtClean="0"/>
                  <a:t>,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830291" y="2472159"/>
                <a:ext cx="175743" cy="0"/>
              </a:xfrm>
              <a:prstGeom prst="line">
                <a:avLst/>
              </a:pr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830291" y="2571750"/>
              <a:ext cx="175743" cy="0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390890" y="4722718"/>
            <a:ext cx="7422003" cy="829569"/>
            <a:chOff x="144712" y="3179368"/>
            <a:chExt cx="7422003" cy="622177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44712" y="3179368"/>
              <a:ext cx="7343612" cy="622177"/>
              <a:chOff x="144712" y="3179368"/>
              <a:chExt cx="7343612" cy="62217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44712" y="3455296"/>
                <a:ext cx="1645002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>
                    <a:latin typeface="Calibri" panose="020F0502020204030204" pitchFamily="34" charset="0"/>
                  </a:rPr>
                  <a:t>     В</a:t>
                </a:r>
                <a:r>
                  <a:rPr lang="en-US" sz="2400" i="1" dirty="0" smtClean="0">
                    <a:latin typeface="Calibri" panose="020F0502020204030204" pitchFamily="34" charset="0"/>
                  </a:rPr>
                  <a:t>F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 С</a:t>
                </a:r>
                <a:r>
                  <a:rPr lang="en-US" sz="2400" i="1" dirty="0" smtClean="0">
                    <a:latin typeface="Calibri" panose="020F0502020204030204" pitchFamily="34" charset="0"/>
                  </a:rPr>
                  <a:t>F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,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6253533" y="3206337"/>
                <a:ext cx="72008" cy="196443"/>
                <a:chOff x="6253533" y="3206337"/>
                <a:chExt cx="72008" cy="196443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6253533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6325541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7416316" y="3179368"/>
                <a:ext cx="72008" cy="196443"/>
                <a:chOff x="6253533" y="3206337"/>
                <a:chExt cx="72008" cy="19644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6253533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6325541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397549" y="3218606"/>
              <a:ext cx="0" cy="196443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7566715" y="3181495"/>
              <a:ext cx="0" cy="196443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7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29" grpId="0"/>
      <p:bldP spid="44" grpId="0"/>
      <p:bldP spid="45" grpId="0"/>
      <p:bldP spid="46" grpId="0"/>
      <p:bldP spid="47" grpId="0" animBg="1"/>
      <p:bldP spid="48" grpId="0"/>
      <p:bldP spid="14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83671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3200" dirty="0" smtClean="0">
                <a:latin typeface="Calibri" panose="020F0502020204030204" pitchFamily="34" charset="0"/>
              </a:rPr>
              <a:t>Высота </a:t>
            </a:r>
            <a:r>
              <a:rPr lang="ru-RU" sz="3200" dirty="0">
                <a:latin typeface="Calibri" panose="020F0502020204030204" pitchFamily="34" charset="0"/>
              </a:rPr>
              <a:t>равнобедренного треугольника, проведённая к основанию, является медианой и биссектрисой.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21021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3200" dirty="0" smtClean="0">
                <a:latin typeface="Calibri" panose="020F0502020204030204" pitchFamily="34" charset="0"/>
              </a:rPr>
              <a:t>Медиана </a:t>
            </a:r>
            <a:r>
              <a:rPr lang="ru-RU" sz="3200" dirty="0">
                <a:latin typeface="Calibri" panose="020F0502020204030204" pitchFamily="34" charset="0"/>
              </a:rPr>
              <a:t>равнобедренного треугольника, проведённая к основанию, является высотой и биссектрисой.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Какие из данных треугольников являются равнобедренными, почему?</a:t>
            </a:r>
          </a:p>
        </p:txBody>
      </p:sp>
      <p:pic>
        <p:nvPicPr>
          <p:cNvPr id="10" name="Рисунок 9" descr="C:\Users\User\Desktop\ммм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019300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ммм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914">
            <a:off x="3574052" y="1723814"/>
            <a:ext cx="2862580" cy="16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Microsoft\Windows\Temporary Internet Files\Content.Word\ччч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1052">
            <a:off x="1436828" y="4056862"/>
            <a:ext cx="2449195" cy="17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Microsoft\Windows\Temporary Internet Files\Content.Word\ммм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9306">
            <a:off x="5177243" y="3233885"/>
            <a:ext cx="1876425" cy="265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Безымянный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21" y="1637982"/>
            <a:ext cx="6015619" cy="4599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6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1139553"/>
                <a:ext cx="7848872" cy="802333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Треугольник АВС – равнобедренный  </a:t>
                </a:r>
                <a:b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∠МАВ = 100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найдите  ∠А и ∠С в треугольнике АВС</a:t>
                </a:r>
                <a:br>
                  <a:rPr lang="ru-RU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endParaRPr lang="ru-RU" sz="3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Заголовок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1139553"/>
                <a:ext cx="7848872" cy="802333"/>
              </a:xfrm>
              <a:blipFill rotWithShape="1">
                <a:blip r:embed="rId4"/>
                <a:stretch>
                  <a:fillRect l="-2020" t="-87121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1149656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ru-RU" sz="3200" dirty="0" smtClean="0">
                    <a:solidFill>
                      <a:schemeClr val="tx1"/>
                    </a:solidFill>
                  </a:rPr>
                  <a:t>Треугольник АВС – равнобедренный, АС – основание, ВD – биссектриса,  ∠СВD = 37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</a:rPr>
                  <a:t>, АС = 25 см. Найдите  ∠В,  ∠ВDС и DC.</a:t>
                </a:r>
                <a:br>
                  <a:rPr lang="ru-RU" sz="3200" dirty="0">
                    <a:solidFill>
                      <a:schemeClr val="tx1"/>
                    </a:solidFill>
                  </a:rPr>
                </a:br>
                <a:endParaRPr lang="ru-RU" sz="3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1149656"/>
                <a:ext cx="8229600" cy="1143000"/>
              </a:xfrm>
              <a:blipFill rotWithShape="1">
                <a:blip r:embed="rId2"/>
                <a:stretch>
                  <a:fillRect t="-36898" b="-8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C:\Users\User\Desktop\ссмм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48" y="2708920"/>
            <a:ext cx="3514090" cy="251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3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993" y="428676"/>
            <a:ext cx="81504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latin typeface="Calibri" panose="020F0502020204030204" pitchFamily="34" charset="0"/>
              </a:rPr>
              <a:t>Задача № 107.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dirty="0">
                <a:latin typeface="Calibri" panose="020F0502020204030204" pitchFamily="34" charset="0"/>
              </a:rPr>
              <a:t>равнобедренном треугольнике </a:t>
            </a:r>
            <a:r>
              <a:rPr lang="ru-RU" sz="2800" dirty="0" smtClean="0">
                <a:latin typeface="Calibri" panose="020F0502020204030204" pitchFamily="34" charset="0"/>
              </a:rPr>
              <a:t>основание в два раза меньше боковой стороны, а периметр равен 50 см. Найдите стороны треугольника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5592991" y="2276873"/>
            <a:ext cx="3226785" cy="3259269"/>
            <a:chOff x="5592990" y="1707654"/>
            <a:chExt cx="3226785" cy="2444452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13970" y="2230874"/>
              <a:ext cx="2376264" cy="1904603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92990" y="3759691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08780" y="170765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396261" y="3708286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88224" y="4005065"/>
            <a:ext cx="1230686" cy="239169"/>
            <a:chOff x="6588224" y="3003798"/>
            <a:chExt cx="1230686" cy="17937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588224" y="3003798"/>
              <a:ext cx="144016" cy="179377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7666038" y="3003798"/>
              <a:ext cx="152872" cy="179377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5703" y="2666722"/>
            <a:ext cx="154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Решение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470272" y="3200406"/>
                <a:ext cx="3780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Тогда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i="1" dirty="0">
                    <a:latin typeface="Calibri" panose="020F0502020204030204" pitchFamily="34" charset="0"/>
                  </a:rPr>
                  <a:t>АВ </a:t>
                </a:r>
                <a:r>
                  <a:rPr lang="ru-RU" sz="2400" dirty="0">
                    <a:latin typeface="Calibri" panose="020F0502020204030204" pitchFamily="34" charset="0"/>
                  </a:rPr>
                  <a:t>=</a:t>
                </a:r>
                <a:r>
                  <a:rPr lang="ru-RU" sz="2400" i="1" dirty="0">
                    <a:latin typeface="Calibri" panose="020F0502020204030204" pitchFamily="34" charset="0"/>
                  </a:rPr>
                  <a:t>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ВС=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>
                    <a:latin typeface="Calibri" panose="020F0502020204030204" pitchFamily="34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</a:rPr>
                  <a:t>см </a:t>
                </a: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72" y="3200406"/>
                <a:ext cx="378020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161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3150" y="3187865"/>
                <a:ext cx="80792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/>
                  <a:t>   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АС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см  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0" y="3187865"/>
                <a:ext cx="807929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3149" y="3706908"/>
                <a:ext cx="4235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    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Получаем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latin typeface="Calibri" panose="020F0502020204030204" pitchFamily="34" charset="0"/>
                  </a:rPr>
                  <a:t> +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latin typeface="Calibri" panose="020F0502020204030204" pitchFamily="34" charset="0"/>
                  </a:rPr>
                  <a:t> +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50,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9" y="3706908"/>
                <a:ext cx="423526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303690" y="3720354"/>
                <a:ext cx="1967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       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= 50</a:t>
                </a:r>
                <a:r>
                  <a:rPr lang="ru-RU" sz="2400" dirty="0" smtClean="0"/>
                  <a:t>,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90" y="3720354"/>
                <a:ext cx="196769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733711" y="4244233"/>
                <a:ext cx="21821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50 : 5 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1" y="4244233"/>
                <a:ext cx="218210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130974" y="4248694"/>
                <a:ext cx="2208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0" dirty="0" smtClean="0">
                    <a:latin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10,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74" y="4248694"/>
                <a:ext cx="220893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303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295803" y="4365104"/>
                <a:ext cx="268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03" y="4365104"/>
                <a:ext cx="268086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703305" y="4665353"/>
            <a:ext cx="4126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latin typeface="Calibri" panose="020F0502020204030204" pitchFamily="34" charset="0"/>
              </a:rPr>
              <a:t>Тогда</a:t>
            </a:r>
            <a:r>
              <a:rPr lang="ru-RU" sz="2400" i="1" dirty="0" smtClean="0"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latin typeface="Calibri" panose="020F0502020204030204" pitchFamily="34" charset="0"/>
              </a:rPr>
              <a:t> = </a:t>
            </a:r>
            <a:r>
              <a:rPr lang="ru-RU" sz="2400" dirty="0">
                <a:latin typeface="Calibri" panose="020F0502020204030204" pitchFamily="34" charset="0"/>
              </a:rPr>
              <a:t>5</a:t>
            </a:r>
            <a:r>
              <a:rPr lang="ru-RU" sz="2400" dirty="0" smtClean="0">
                <a:latin typeface="Calibri" panose="020F0502020204030204" pitchFamily="34" charset="0"/>
              </a:rPr>
              <a:t> см,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1187" y="5318324"/>
            <a:ext cx="4272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i="1" dirty="0" smtClean="0">
                <a:latin typeface="Calibri" panose="020F0502020204030204" pitchFamily="34" charset="0"/>
              </a:rPr>
              <a:t>             АВ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= </a:t>
            </a:r>
            <a:r>
              <a:rPr lang="ru-RU" sz="2400" i="1" dirty="0">
                <a:latin typeface="Calibri" panose="020F0502020204030204" pitchFamily="34" charset="0"/>
              </a:rPr>
              <a:t>ВС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= 5 ∙ 2 = 10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(см).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3711" y="5911848"/>
            <a:ext cx="435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             Ответ: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10 см, 10 см, 5 см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25" y="692696"/>
            <a:ext cx="7675414" cy="1143000"/>
          </a:xfrm>
        </p:spPr>
        <p:txBody>
          <a:bodyPr>
            <a:normAutofit/>
          </a:bodyPr>
          <a:lstStyle/>
          <a:p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Повторение основных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понятий 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Тест 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36340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1</a:t>
            </a:r>
            <a:r>
              <a:rPr lang="ru-RU" sz="2800" dirty="0" smtClean="0">
                <a:latin typeface="Calibri" panose="020F0502020204030204" pitchFamily="34" charset="0"/>
              </a:rPr>
              <a:t>. Отрезок</a:t>
            </a:r>
            <a:r>
              <a:rPr lang="ru-RU" sz="2800" dirty="0">
                <a:latin typeface="Calibri" panose="020F0502020204030204" pitchFamily="34" charset="0"/>
              </a:rPr>
              <a:t>, соединяющий вершину треугольника с серединой противолежащей стороны, называется </a:t>
            </a:r>
            <a:r>
              <a:rPr lang="ru-RU" sz="2800" dirty="0" smtClean="0">
                <a:latin typeface="Calibri" panose="020F0502020204030204" pitchFamily="34" charset="0"/>
              </a:rPr>
              <a:t>...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                                                          Медиана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b="1" dirty="0" smtClean="0">
                <a:latin typeface="Calibri" panose="020F0502020204030204" pitchFamily="34" charset="0"/>
              </a:rPr>
              <a:t>2</a:t>
            </a:r>
            <a:r>
              <a:rPr lang="ru-RU" sz="2800" dirty="0" smtClean="0">
                <a:latin typeface="Calibri" panose="020F0502020204030204" pitchFamily="34" charset="0"/>
              </a:rPr>
              <a:t>. Перпендикуляр</a:t>
            </a:r>
            <a:r>
              <a:rPr lang="ru-RU" sz="2800" dirty="0">
                <a:latin typeface="Calibri" panose="020F0502020204030204" pitchFamily="34" charset="0"/>
              </a:rPr>
              <a:t>, опущенный из вершины треугольника на противоположную сторону или её продолжение, называется </a:t>
            </a:r>
            <a:r>
              <a:rPr lang="ru-RU" sz="2800" dirty="0" smtClean="0">
                <a:latin typeface="Calibri" panose="020F0502020204030204" pitchFamily="34" charset="0"/>
              </a:rPr>
              <a:t>...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                                                          Высота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b="1" dirty="0">
                    <a:latin typeface="Calibri" panose="020F0502020204030204" pitchFamily="34" charset="0"/>
                  </a:rPr>
                  <a:t>Задача № </a:t>
                </a:r>
                <a:r>
                  <a:rPr lang="ru-RU" sz="2800" b="1" dirty="0" smtClean="0">
                    <a:latin typeface="Calibri" panose="020F0502020204030204" pitchFamily="34" charset="0"/>
                  </a:rPr>
                  <a:t>112.</a:t>
                </a:r>
                <a:r>
                  <a:rPr lang="ru-RU" sz="2800" dirty="0" smtClean="0">
                    <a:latin typeface="Calibri" panose="020F0502020204030204" pitchFamily="34" charset="0"/>
                  </a:rPr>
                  <a:t> Дано</a:t>
                </a:r>
                <a:r>
                  <a:rPr lang="ru-RU" sz="2800" dirty="0">
                    <a:latin typeface="Calibri" panose="020F0502020204030204" pitchFamily="34" charset="0"/>
                  </a:rPr>
                  <a:t>: АВ=ВС, ∠1=130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800" dirty="0">
                    <a:latin typeface="Calibri" panose="020F0502020204030204" pitchFamily="34" charset="0"/>
                  </a:rPr>
                  <a:t>. Найдите ∠ 2</a:t>
                </a:r>
                <a:br>
                  <a:rPr lang="ru-RU" sz="2800" dirty="0">
                    <a:latin typeface="Calibri" panose="020F0502020204030204" pitchFamily="34" charset="0"/>
                  </a:rPr>
                </a:br>
                <a:endParaRPr lang="ru-RU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692696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C:\Users\User\Desktop\rrr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523">
            <a:off x="5307424" y="2865714"/>
            <a:ext cx="3001238" cy="21391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1719307"/>
                <a:ext cx="4464496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Calibri" panose="020F0502020204030204" pitchFamily="34" charset="0"/>
                  </a:rPr>
                  <a:t>Решение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: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Углы ∠ 1 и ∠АСВ – смежные, </a:t>
                </a:r>
                <a:r>
                  <a:rPr lang="ru-RU" sz="2400" dirty="0" err="1">
                    <a:latin typeface="Calibri" panose="020F0502020204030204" pitchFamily="34" charset="0"/>
                  </a:rPr>
                  <a:t>т.е</a:t>
                </a:r>
                <a:endParaRPr lang="ru-RU" sz="2400" dirty="0">
                  <a:latin typeface="Calibri" panose="020F0502020204030204" pitchFamily="34" charset="0"/>
                </a:endParaRP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∠1 + ∠АСВ=180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, 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значит ∠АСВ = 180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- 130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АВС – равнобедренный,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 значит ∠ВАС = ∠АСВ=50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(углы при основании равнобедренного треугольника)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∠</a:t>
                </a:r>
                <a:r>
                  <a:rPr lang="ru-RU" sz="2400" dirty="0">
                    <a:latin typeface="Calibri" panose="020F0502020204030204" pitchFamily="34" charset="0"/>
                  </a:rPr>
                  <a:t>2 = ∠ВАС 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(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как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          вертикальные)                           </a:t>
                </a:r>
                <a:endParaRPr lang="ru-RU" sz="2400" dirty="0">
                  <a:latin typeface="Calibri" panose="020F0502020204030204" pitchFamily="34" charset="0"/>
                </a:endParaRP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      Ответ</a:t>
                </a:r>
                <a:r>
                  <a:rPr lang="ru-RU" sz="2400" dirty="0">
                    <a:latin typeface="Calibri" panose="020F0502020204030204" pitchFamily="34" charset="0"/>
                  </a:rPr>
                  <a:t>: ∠ 2=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endParaRPr lang="ru-RU" sz="2400" dirty="0">
                  <a:latin typeface="Calibri" panose="020F050202020403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19307"/>
                <a:ext cx="4464496" cy="4801314"/>
              </a:xfrm>
              <a:prstGeom prst="rect">
                <a:avLst/>
              </a:prstGeom>
              <a:blipFill rotWithShape="1">
                <a:blip r:embed="rId4"/>
                <a:stretch>
                  <a:fillRect l="-2046" t="-1015" r="-24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645" y="620688"/>
            <a:ext cx="716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Какой треугольник называется равнобедренным?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7645" y="1185721"/>
            <a:ext cx="697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Какой треугольник называется равносторонним?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144" y="1702549"/>
            <a:ext cx="7299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Является ли равносторонний треугольник равнобедренным?</a:t>
            </a:r>
          </a:p>
          <a:p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144" y="2579712"/>
            <a:ext cx="7460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Каким свойством обладают углы равнобедренного треугольника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60144" y="3464379"/>
            <a:ext cx="7299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Каким свойством обладает биссектриса равнобедренного треугольника?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67645" y="4365104"/>
            <a:ext cx="7452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Любая ли биссектриса обладает этим свойством? Какая?</a:t>
            </a:r>
          </a:p>
          <a:p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645" y="5301208"/>
            <a:ext cx="7291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Любая ли биссектриса равностороннего треугольника обладает этим свойством?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370387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Домашнее задание: п.18, вопросы 10 – 18, №№ 109, 117</a:t>
            </a:r>
          </a:p>
        </p:txBody>
      </p:sp>
      <p:pic>
        <p:nvPicPr>
          <p:cNvPr id="1026" name="Picture 2" descr="C:\Users\User\Desktop\картинки школа\0_3a853_8bfbf0e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4202"/>
            <a:ext cx="2211280" cy="39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084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844824"/>
            <a:ext cx="6194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Спасибо за урок 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330" y="6093296"/>
            <a:ext cx="460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Arial" pitchFamily="34" charset="0"/>
                <a:hlinkClick r:id="rId2"/>
              </a:rPr>
              <a:t>Источник шаблона </a:t>
            </a:r>
            <a:r>
              <a:rPr lang="en-US" i="1" dirty="0" smtClean="0">
                <a:latin typeface="Times New Roman" pitchFamily="18" charset="0"/>
                <a:cs typeface="Arial" pitchFamily="34" charset="0"/>
                <a:hlinkClick r:id="rId2"/>
              </a:rPr>
              <a:t>http</a:t>
            </a:r>
            <a:r>
              <a:rPr lang="en-US" i="1" dirty="0">
                <a:latin typeface="Times New Roman" pitchFamily="18" charset="0"/>
                <a:cs typeface="Arial" pitchFamily="34" charset="0"/>
                <a:hlinkClick r:id="rId2"/>
              </a:rPr>
              <a:t>://elenaranko.ucoz.ru/</a:t>
            </a:r>
            <a:r>
              <a:rPr lang="ru-RU" i="1" dirty="0">
                <a:latin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8" y="1268763"/>
            <a:ext cx="78488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3</a:t>
            </a:r>
            <a:r>
              <a:rPr lang="ru-RU" sz="2400" dirty="0" smtClean="0"/>
              <a:t>. </a:t>
            </a:r>
            <a:r>
              <a:rPr lang="ru-RU" sz="2800" dirty="0" smtClean="0">
                <a:latin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</a:rPr>
              <a:t>треугольнике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 отрезок </a:t>
            </a:r>
            <a:r>
              <a:rPr lang="ru-RU" sz="2800" i="1" dirty="0">
                <a:latin typeface="Calibri" panose="020F0502020204030204" pitchFamily="34" charset="0"/>
              </a:rPr>
              <a:t>В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делит угол </a:t>
            </a:r>
            <a:r>
              <a:rPr lang="ru-RU" sz="2800" i="1" dirty="0">
                <a:latin typeface="Calibri" panose="020F0502020204030204" pitchFamily="34" charset="0"/>
              </a:rPr>
              <a:t>АВС </a:t>
            </a:r>
            <a:r>
              <a:rPr lang="ru-RU" sz="2800" dirty="0">
                <a:latin typeface="Calibri" panose="020F0502020204030204" pitchFamily="34" charset="0"/>
              </a:rPr>
              <a:t>на два равных угла. Как называется отрезок </a:t>
            </a:r>
            <a:r>
              <a:rPr lang="ru-RU" sz="2800" i="1" dirty="0">
                <a:latin typeface="Calibri" panose="020F0502020204030204" pitchFamily="34" charset="0"/>
              </a:rPr>
              <a:t>В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ru-RU" sz="2800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3"/>
          <a:stretch>
            <a:fillRect/>
          </a:stretch>
        </p:blipFill>
        <p:spPr bwMode="auto">
          <a:xfrm>
            <a:off x="1619672" y="2571617"/>
            <a:ext cx="5894656" cy="26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7649" y="5733256"/>
            <a:ext cx="206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Биссектриса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6715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4</a:t>
            </a:r>
            <a:r>
              <a:rPr lang="ru-RU" sz="2800" dirty="0">
                <a:latin typeface="Calibri" panose="020F0502020204030204" pitchFamily="34" charset="0"/>
              </a:rPr>
              <a:t>. В треугольнике провели две медианы. Сколько всего треугольников изображено на рисунке?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4445" r="9398" b="17438"/>
          <a:stretch>
            <a:fillRect/>
          </a:stretch>
        </p:blipFill>
        <p:spPr bwMode="auto">
          <a:xfrm>
            <a:off x="3131844" y="1772819"/>
            <a:ext cx="3819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3" y="3861050"/>
            <a:ext cx="7200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Четыре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Шесть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Восемь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Двенадцать</a:t>
            </a:r>
          </a:p>
        </p:txBody>
      </p:sp>
    </p:spTree>
    <p:extLst>
      <p:ext uri="{BB962C8B-B14F-4D97-AF65-F5344CB8AC3E}">
        <p14:creationId xmlns:p14="http://schemas.microsoft.com/office/powerpoint/2010/main" val="20965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2733" y="620688"/>
            <a:ext cx="79928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anose="020F0502020204030204" pitchFamily="34" charset="0"/>
              </a:rPr>
              <a:t>5</a:t>
            </a:r>
            <a:r>
              <a:rPr lang="ru-RU" sz="2800" dirty="0" smtClean="0">
                <a:latin typeface="Calibri" panose="020F0502020204030204" pitchFamily="34" charset="0"/>
              </a:rPr>
              <a:t>. В </a:t>
            </a:r>
            <a:r>
              <a:rPr lang="ru-RU" sz="2800" dirty="0">
                <a:latin typeface="Calibri" panose="020F0502020204030204" pitchFamily="34" charset="0"/>
              </a:rPr>
              <a:t>треугольнике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 отрезок </a:t>
            </a:r>
            <a:r>
              <a:rPr lang="en-US" sz="2800" i="1" dirty="0">
                <a:latin typeface="Calibri" panose="020F0502020204030204" pitchFamily="34" charset="0"/>
              </a:rPr>
              <a:t>AD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является медианой. Чему равна длина стороны </a:t>
            </a:r>
            <a:r>
              <a:rPr lang="ru-RU" sz="2800" i="1" dirty="0">
                <a:latin typeface="Calibri" panose="020F0502020204030204" pitchFamily="34" charset="0"/>
              </a:rPr>
              <a:t>ВС</a:t>
            </a:r>
            <a:r>
              <a:rPr lang="ru-RU" sz="2800" dirty="0">
                <a:latin typeface="Calibri" panose="020F0502020204030204" pitchFamily="34" charset="0"/>
              </a:rPr>
              <a:t>, если длина отрезка </a:t>
            </a:r>
            <a:r>
              <a:rPr lang="en-US" sz="2800" i="1" dirty="0">
                <a:latin typeface="Calibri" panose="020F0502020204030204" pitchFamily="34" charset="0"/>
              </a:rPr>
              <a:t>BD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равна 3 см?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" b="5882"/>
          <a:stretch>
            <a:fillRect/>
          </a:stretch>
        </p:blipFill>
        <p:spPr bwMode="auto">
          <a:xfrm>
            <a:off x="1259632" y="1916832"/>
            <a:ext cx="47525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317134"/>
            <a:ext cx="7475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9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6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5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3 см</a:t>
            </a:r>
          </a:p>
        </p:txBody>
      </p:sp>
    </p:spTree>
    <p:extLst>
      <p:ext uri="{BB962C8B-B14F-4D97-AF65-F5344CB8AC3E}">
        <p14:creationId xmlns:p14="http://schemas.microsoft.com/office/powerpoint/2010/main" val="41305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0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7" y="620691"/>
            <a:ext cx="7704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6</a:t>
            </a:r>
            <a:r>
              <a:rPr lang="ru-RU" sz="2800" dirty="0" smtClean="0">
                <a:latin typeface="Calibri" panose="020F0502020204030204" pitchFamily="34" charset="0"/>
              </a:rPr>
              <a:t>. Чему </a:t>
            </a:r>
            <a:r>
              <a:rPr lang="ru-RU" sz="2800" dirty="0">
                <a:latin typeface="Calibri" panose="020F0502020204030204" pitchFamily="34" charset="0"/>
              </a:rPr>
              <a:t>равна градусная мера угла </a:t>
            </a:r>
            <a:r>
              <a:rPr lang="ru-RU" sz="2800" i="1" dirty="0">
                <a:latin typeface="Calibri" panose="020F0502020204030204" pitchFamily="34" charset="0"/>
              </a:rPr>
              <a:t>ВАС</a:t>
            </a:r>
            <a:r>
              <a:rPr lang="ru-RU" sz="2800" dirty="0">
                <a:latin typeface="Calibri" panose="020F0502020204030204" pitchFamily="34" charset="0"/>
              </a:rPr>
              <a:t>, если </a:t>
            </a:r>
            <a:r>
              <a:rPr lang="ru-RU" sz="2800" i="1" dirty="0">
                <a:latin typeface="Calibri" panose="020F0502020204030204" pitchFamily="34" charset="0"/>
              </a:rPr>
              <a:t>А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– биссектриса треугольника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, а угол </a:t>
            </a:r>
            <a:r>
              <a:rPr lang="ru-RU" sz="2800" i="1" dirty="0">
                <a:latin typeface="Calibri" panose="020F0502020204030204" pitchFamily="34" charset="0"/>
              </a:rPr>
              <a:t>ВА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равен 35°?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4" y="1628801"/>
            <a:ext cx="4238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49047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35°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90°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70°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45°</a:t>
            </a:r>
          </a:p>
        </p:txBody>
      </p:sp>
    </p:spTree>
    <p:extLst>
      <p:ext uri="{BB962C8B-B14F-4D97-AF65-F5344CB8AC3E}">
        <p14:creationId xmlns:p14="http://schemas.microsoft.com/office/powerpoint/2010/main" val="39425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02187"/>
            <a:ext cx="76328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7</a:t>
            </a:r>
            <a:r>
              <a:rPr lang="ru-RU" sz="2800" dirty="0" smtClean="0">
                <a:latin typeface="Calibri" panose="020F0502020204030204" pitchFamily="34" charset="0"/>
              </a:rPr>
              <a:t>. Может </a:t>
            </a:r>
            <a:r>
              <a:rPr lang="ru-RU" sz="2800" dirty="0">
                <a:latin typeface="Calibri" panose="020F0502020204030204" pitchFamily="34" charset="0"/>
              </a:rPr>
              <a:t>ли точка пересечения высот лежать вне треугольника?</a:t>
            </a:r>
          </a:p>
          <a:p>
            <a:r>
              <a:rPr lang="ru-RU" sz="2800" dirty="0">
                <a:latin typeface="Calibri" panose="020F0502020204030204" pitchFamily="34" charset="0"/>
              </a:rPr>
              <a:t> </a:t>
            </a:r>
          </a:p>
          <a:p>
            <a:r>
              <a:rPr lang="ru-RU" sz="2800" i="1" dirty="0">
                <a:latin typeface="Calibri" panose="020F0502020204030204" pitchFamily="34" charset="0"/>
              </a:rPr>
              <a:t>Выберите один из 2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Может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Не может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429003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8</a:t>
            </a:r>
            <a:r>
              <a:rPr lang="ru-RU" sz="2800" dirty="0" smtClean="0">
                <a:latin typeface="Calibri" panose="020F0502020204030204" pitchFamily="34" charset="0"/>
              </a:rPr>
              <a:t>. Сколько </a:t>
            </a:r>
            <a:r>
              <a:rPr lang="ru-RU" sz="2800" dirty="0">
                <a:latin typeface="Calibri" panose="020F0502020204030204" pitchFamily="34" charset="0"/>
              </a:rPr>
              <a:t>высот имеет любой треугольник?</a:t>
            </a:r>
          </a:p>
          <a:p>
            <a:r>
              <a:rPr lang="ru-RU" sz="2800" dirty="0">
                <a:latin typeface="Calibri" panose="020F0502020204030204" pitchFamily="34" charset="0"/>
              </a:rPr>
              <a:t> </a:t>
            </a:r>
          </a:p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Четыре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Одну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Две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Три</a:t>
            </a:r>
          </a:p>
        </p:txBody>
      </p:sp>
    </p:spTree>
    <p:extLst>
      <p:ext uri="{BB962C8B-B14F-4D97-AF65-F5344CB8AC3E}">
        <p14:creationId xmlns:p14="http://schemas.microsoft.com/office/powerpoint/2010/main" val="11850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39387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9</a:t>
            </a:r>
            <a:r>
              <a:rPr lang="ru-RU" sz="2800" dirty="0" smtClean="0">
                <a:latin typeface="Calibri" panose="020F0502020204030204" pitchFamily="34" charset="0"/>
              </a:rPr>
              <a:t>. Отрезок </a:t>
            </a:r>
            <a:r>
              <a:rPr lang="ru-RU" sz="2800" i="1" dirty="0">
                <a:latin typeface="Calibri" panose="020F0502020204030204" pitchFamily="34" charset="0"/>
              </a:rPr>
              <a:t>В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– медиана треугольника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, отрезок </a:t>
            </a:r>
            <a:r>
              <a:rPr lang="ru-RU" sz="2800" i="1" dirty="0">
                <a:latin typeface="Calibri" panose="020F0502020204030204" pitchFamily="34" charset="0"/>
              </a:rPr>
              <a:t>ВЕ </a:t>
            </a:r>
            <a:r>
              <a:rPr lang="ru-RU" sz="2800" dirty="0">
                <a:latin typeface="Calibri" panose="020F0502020204030204" pitchFamily="34" charset="0"/>
              </a:rPr>
              <a:t>– медиана треугольника </a:t>
            </a:r>
            <a:r>
              <a:rPr lang="en-US" sz="2800" i="1" dirty="0">
                <a:latin typeface="Calibri" panose="020F0502020204030204" pitchFamily="34" charset="0"/>
              </a:rPr>
              <a:t>DBC</a:t>
            </a:r>
            <a:r>
              <a:rPr lang="ru-RU" sz="2800" dirty="0">
                <a:latin typeface="Calibri" panose="020F0502020204030204" pitchFamily="34" charset="0"/>
              </a:rPr>
              <a:t>. Чему равна длина отрезка </a:t>
            </a:r>
            <a:r>
              <a:rPr lang="ru-RU" sz="2800" i="1" dirty="0">
                <a:latin typeface="Calibri" panose="020F0502020204030204" pitchFamily="34" charset="0"/>
              </a:rPr>
              <a:t>ЕС</a:t>
            </a:r>
            <a:r>
              <a:rPr lang="ru-RU" sz="2800" dirty="0">
                <a:latin typeface="Calibri" panose="020F0502020204030204" pitchFamily="34" charset="0"/>
              </a:rPr>
              <a:t>, если отрезок </a:t>
            </a:r>
            <a:r>
              <a:rPr lang="ru-RU" sz="2800" i="1" dirty="0">
                <a:latin typeface="Calibri" panose="020F0502020204030204" pitchFamily="34" charset="0"/>
              </a:rPr>
              <a:t>АС</a:t>
            </a:r>
            <a:r>
              <a:rPr lang="ru-RU" sz="2800" dirty="0">
                <a:latin typeface="Calibri" panose="020F0502020204030204" pitchFamily="34" charset="0"/>
              </a:rPr>
              <a:t> равен 20 см?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92" y="1916834"/>
            <a:ext cx="3800475" cy="24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227" y="4168069"/>
            <a:ext cx="6964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15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10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5 см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4 см</a:t>
            </a:r>
          </a:p>
        </p:txBody>
      </p:sp>
    </p:spTree>
    <p:extLst>
      <p:ext uri="{BB962C8B-B14F-4D97-AF65-F5344CB8AC3E}">
        <p14:creationId xmlns:p14="http://schemas.microsoft.com/office/powerpoint/2010/main" val="40649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10</a:t>
            </a:r>
            <a:r>
              <a:rPr lang="ru-RU" sz="2800" dirty="0" smtClean="0">
                <a:latin typeface="Calibri" panose="020F0502020204030204" pitchFamily="34" charset="0"/>
              </a:rPr>
              <a:t>. Чему </a:t>
            </a:r>
            <a:r>
              <a:rPr lang="ru-RU" sz="2800" dirty="0">
                <a:latin typeface="Calibri" panose="020F0502020204030204" pitchFamily="34" charset="0"/>
              </a:rPr>
              <a:t>равна градусная мера угла</a:t>
            </a:r>
            <a:r>
              <a:rPr lang="ru-RU" sz="2800" i="1" dirty="0">
                <a:latin typeface="Calibri" panose="020F0502020204030204" pitchFamily="34" charset="0"/>
              </a:rPr>
              <a:t> А</a:t>
            </a:r>
            <a:r>
              <a:rPr lang="en-US" sz="2800" i="1" dirty="0">
                <a:latin typeface="Calibri" panose="020F0502020204030204" pitchFamily="34" charset="0"/>
              </a:rPr>
              <a:t>DB</a:t>
            </a:r>
            <a:r>
              <a:rPr lang="ru-RU" sz="2800" dirty="0">
                <a:latin typeface="Calibri" panose="020F0502020204030204" pitchFamily="34" charset="0"/>
              </a:rPr>
              <a:t>, если отрезок </a:t>
            </a:r>
            <a:r>
              <a:rPr lang="en-US" sz="2800" i="1" dirty="0">
                <a:latin typeface="Calibri" panose="020F0502020204030204" pitchFamily="34" charset="0"/>
              </a:rPr>
              <a:t>BD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– высота треугольника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?</a:t>
            </a:r>
          </a:p>
          <a:p>
            <a:r>
              <a:rPr lang="ru-RU" sz="2800" dirty="0">
                <a:latin typeface="Calibri" panose="020F0502020204030204" pitchFamily="34" charset="0"/>
              </a:rPr>
              <a:t> </a:t>
            </a:r>
          </a:p>
          <a:p>
            <a:r>
              <a:rPr lang="ru-RU" sz="2800" i="1" dirty="0">
                <a:latin typeface="Calibri" panose="020F0502020204030204" pitchFamily="34" charset="0"/>
              </a:rPr>
              <a:t>Выберите один из 4 вариантов ответа: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1) 30°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2) 60°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3) 90°</a:t>
            </a:r>
          </a:p>
          <a:p>
            <a:r>
              <a:rPr lang="ru-RU" sz="2800" dirty="0">
                <a:latin typeface="Calibri" panose="020F0502020204030204" pitchFamily="34" charset="0"/>
              </a:rPr>
              <a:t>4) 120°</a:t>
            </a:r>
          </a:p>
        </p:txBody>
      </p:sp>
      <p:pic>
        <p:nvPicPr>
          <p:cNvPr id="2051" name="Picture 3" descr="C:\Users\User\Desktop\фффф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3864"/>
            <a:ext cx="3703683" cy="30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927</Words>
  <Application>Microsoft Office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Объяснение нового материала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Какие из данных треугольников являются равнобедренными, почему?</vt:lpstr>
      <vt:lpstr>Треугольник АВС – равнобедренный   ∠МАВ = 100°, найдите  ∠А и ∠С в треугольнике АВС </vt:lpstr>
      <vt:lpstr>Треугольник АВС – равнобедренный, АС – основание, ВD – биссектриса,  ∠СВD = 37°, АС = 25 см. Найдите  ∠В,  ∠ВDС и DC. </vt:lpstr>
      <vt:lpstr>Презентация PowerPoint</vt:lpstr>
      <vt:lpstr>Задача № 112. Дано: АВ=ВС, ∠1=130°. Найдите ∠ 2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55</cp:revision>
  <dcterms:created xsi:type="dcterms:W3CDTF">2013-07-29T17:42:42Z</dcterms:created>
  <dcterms:modified xsi:type="dcterms:W3CDTF">2014-07-19T16:15:16Z</dcterms:modified>
</cp:coreProperties>
</file>