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8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3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4" r:id="rId17"/>
    <p:sldId id="281" r:id="rId18"/>
    <p:sldId id="277" r:id="rId19"/>
    <p:sldId id="273" r:id="rId20"/>
    <p:sldId id="276" r:id="rId21"/>
    <p:sldId id="279" r:id="rId22"/>
    <p:sldId id="282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Лист1!$D$3</c:f>
              <c:strCache>
                <c:ptCount val="1"/>
                <c:pt idx="0">
                  <c:v>млн. чел </c:v>
                </c:pt>
              </c:strCache>
            </c:strRef>
          </c:tx>
          <c:explosion val="25"/>
          <c:cat>
            <c:strRef>
              <c:f>Лист1!$C$4:$C$7</c:f>
              <c:strCache>
                <c:ptCount val="4"/>
                <c:pt idx="0">
                  <c:v>Русский язык  </c:v>
                </c:pt>
                <c:pt idx="1">
                  <c:v>Украинский язык  </c:v>
                </c:pt>
                <c:pt idx="2">
                  <c:v>Польский язык  </c:v>
                </c:pt>
                <c:pt idx="3">
                  <c:v>Белорусский язык  </c:v>
                </c:pt>
              </c:strCache>
            </c:strRef>
          </c:cat>
          <c:val>
            <c:numRef>
              <c:f>Лист1!$D$4:$D$7</c:f>
              <c:numCache>
                <c:formatCode>General</c:formatCode>
                <c:ptCount val="4"/>
                <c:pt idx="0">
                  <c:v>55.667000000000002</c:v>
                </c:pt>
                <c:pt idx="1">
                  <c:v>22.381</c:v>
                </c:pt>
                <c:pt idx="2">
                  <c:v>7.9310000000000027</c:v>
                </c:pt>
                <c:pt idx="3">
                  <c:v>5.8860000000000001</c:v>
                </c:pt>
              </c:numCache>
            </c:numRef>
          </c:val>
        </c:ser>
        <c:ser>
          <c:idx val="1"/>
          <c:order val="1"/>
          <c:tx>
            <c:strRef>
              <c:f>Лист1!$E$3</c:f>
              <c:strCache>
                <c:ptCount val="1"/>
                <c:pt idx="0">
                  <c:v>% </c:v>
                </c:pt>
              </c:strCache>
            </c:strRef>
          </c:tx>
          <c:explosion val="25"/>
          <c:cat>
            <c:strRef>
              <c:f>Лист1!$C$4:$C$7</c:f>
              <c:strCache>
                <c:ptCount val="4"/>
                <c:pt idx="0">
                  <c:v>Русский язык  </c:v>
                </c:pt>
                <c:pt idx="1">
                  <c:v>Украинский язык  </c:v>
                </c:pt>
                <c:pt idx="2">
                  <c:v>Польский язык  </c:v>
                </c:pt>
                <c:pt idx="3">
                  <c:v>Белорусский язык  </c:v>
                </c:pt>
              </c:strCache>
            </c:strRef>
          </c:cat>
          <c:val>
            <c:numRef>
              <c:f>Лист1!$E$4:$E$7</c:f>
              <c:numCache>
                <c:formatCode>General</c:formatCode>
                <c:ptCount val="4"/>
                <c:pt idx="0">
                  <c:v>44.3</c:v>
                </c:pt>
                <c:pt idx="1">
                  <c:v>17.8</c:v>
                </c:pt>
                <c:pt idx="2">
                  <c:v>6.3</c:v>
                </c:pt>
                <c:pt idx="3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Лист1!$A$11:$A$15</c:f>
              <c:strCache>
                <c:ptCount val="5"/>
                <c:pt idx="0">
                  <c:v>Средняя Азия </c:v>
                </c:pt>
                <c:pt idx="1">
                  <c:v>Сибирь </c:v>
                </c:pt>
                <c:pt idx="2">
                  <c:v>в Европейской России  </c:v>
                </c:pt>
                <c:pt idx="3">
                  <c:v>Привислинский край  </c:v>
                </c:pt>
                <c:pt idx="4">
                  <c:v>Кавказ </c:v>
                </c:pt>
              </c:strCache>
            </c:strRef>
          </c:cat>
          <c:val>
            <c:numRef>
              <c:f>Лист1!$B$11:$B$15</c:f>
              <c:numCache>
                <c:formatCode>0.00%</c:formatCode>
                <c:ptCount val="5"/>
                <c:pt idx="0">
                  <c:v>0.5</c:v>
                </c:pt>
                <c:pt idx="1">
                  <c:v>0.46100000000000002</c:v>
                </c:pt>
                <c:pt idx="2">
                  <c:v>0.443</c:v>
                </c:pt>
                <c:pt idx="3">
                  <c:v>0.441</c:v>
                </c:pt>
                <c:pt idx="4">
                  <c:v>0.43700000000000017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890752"/>
        <c:axId val="46416256"/>
        <c:axId val="0"/>
      </c:bar3DChart>
      <c:catAx>
        <c:axId val="44890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6416256"/>
        <c:crosses val="autoZero"/>
        <c:auto val="1"/>
        <c:lblAlgn val="ctr"/>
        <c:lblOffset val="100"/>
        <c:noMultiLvlLbl val="0"/>
      </c:catAx>
      <c:valAx>
        <c:axId val="4641625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8907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Лист1!$A$9:$A$15</c:f>
              <c:strCache>
                <c:ptCount val="6"/>
                <c:pt idx="0">
                  <c:v>Европейская Россия</c:v>
                </c:pt>
                <c:pt idx="1">
                  <c:v>Привислинские губ.</c:v>
                </c:pt>
                <c:pt idx="2">
                  <c:v>Кавказ</c:v>
                </c:pt>
                <c:pt idx="3">
                  <c:v>Сибирь</c:v>
                </c:pt>
                <c:pt idx="4">
                  <c:v>Средняя Азия</c:v>
                </c:pt>
                <c:pt idx="5">
                  <c:v>Всего по империи</c:v>
                </c:pt>
              </c:strCache>
            </c:strRef>
          </c:cat>
          <c:val>
            <c:numRef>
              <c:f>Лист1!$B$9:$B$15</c:f>
              <c:numCache>
                <c:formatCode>General</c:formatCode>
                <c:ptCount val="7"/>
                <c:pt idx="0">
                  <c:v>326</c:v>
                </c:pt>
                <c:pt idx="1">
                  <c:v>342</c:v>
                </c:pt>
                <c:pt idx="2">
                  <c:v>182</c:v>
                </c:pt>
                <c:pt idx="3">
                  <c:v>192</c:v>
                </c:pt>
                <c:pt idx="4">
                  <c:v>79</c:v>
                </c:pt>
                <c:pt idx="5">
                  <c:v>293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Лист1!$A$9:$A$15</c:f>
              <c:strCache>
                <c:ptCount val="6"/>
                <c:pt idx="0">
                  <c:v>Европейская Россия</c:v>
                </c:pt>
                <c:pt idx="1">
                  <c:v>Привислинские губ.</c:v>
                </c:pt>
                <c:pt idx="2">
                  <c:v>Кавказ</c:v>
                </c:pt>
                <c:pt idx="3">
                  <c:v>Сибирь</c:v>
                </c:pt>
                <c:pt idx="4">
                  <c:v>Средняя Азия</c:v>
                </c:pt>
                <c:pt idx="5">
                  <c:v>Всего по империи</c:v>
                </c:pt>
              </c:strCache>
            </c:strRef>
          </c:cat>
          <c:val>
            <c:numRef>
              <c:f>Лист1!$C$9:$C$15</c:f>
              <c:numCache>
                <c:formatCode>General</c:formatCode>
                <c:ptCount val="7"/>
                <c:pt idx="0">
                  <c:v>137</c:v>
                </c:pt>
                <c:pt idx="1">
                  <c:v>268</c:v>
                </c:pt>
                <c:pt idx="2">
                  <c:v>60</c:v>
                </c:pt>
                <c:pt idx="3">
                  <c:v>51</c:v>
                </c:pt>
                <c:pt idx="4">
                  <c:v>22</c:v>
                </c:pt>
                <c:pt idx="5">
                  <c:v>131</c:v>
                </c:pt>
              </c:numCache>
            </c:numRef>
          </c:val>
        </c:ser>
        <c:ser>
          <c:idx val="2"/>
          <c:order val="2"/>
          <c:explosion val="25"/>
          <c:cat>
            <c:strRef>
              <c:f>Лист1!$A$9:$A$15</c:f>
              <c:strCache>
                <c:ptCount val="6"/>
                <c:pt idx="0">
                  <c:v>Европейская Россия</c:v>
                </c:pt>
                <c:pt idx="1">
                  <c:v>Привислинские губ.</c:v>
                </c:pt>
                <c:pt idx="2">
                  <c:v>Кавказ</c:v>
                </c:pt>
                <c:pt idx="3">
                  <c:v>Сибирь</c:v>
                </c:pt>
                <c:pt idx="4">
                  <c:v>Средняя Азия</c:v>
                </c:pt>
                <c:pt idx="5">
                  <c:v>Всего по империи</c:v>
                </c:pt>
              </c:strCache>
            </c:strRef>
          </c:cat>
          <c:val>
            <c:numRef>
              <c:f>Лист1!$D$9:$D$15</c:f>
              <c:numCache>
                <c:formatCode>General</c:formatCode>
                <c:ptCount val="7"/>
                <c:pt idx="0">
                  <c:v>229</c:v>
                </c:pt>
                <c:pt idx="1">
                  <c:v>305</c:v>
                </c:pt>
                <c:pt idx="2">
                  <c:v>124</c:v>
                </c:pt>
                <c:pt idx="3">
                  <c:v>123</c:v>
                </c:pt>
                <c:pt idx="4">
                  <c:v>53</c:v>
                </c:pt>
                <c:pt idx="5">
                  <c:v>211</c:v>
                </c:pt>
              </c:numCache>
            </c:numRef>
          </c:val>
        </c:ser>
        <c:ser>
          <c:idx val="3"/>
          <c:order val="3"/>
          <c:explosion val="25"/>
          <c:cat>
            <c:strRef>
              <c:f>Лист1!$A$9:$A$15</c:f>
              <c:strCache>
                <c:ptCount val="6"/>
                <c:pt idx="0">
                  <c:v>Европейская Россия</c:v>
                </c:pt>
                <c:pt idx="1">
                  <c:v>Привислинские губ.</c:v>
                </c:pt>
                <c:pt idx="2">
                  <c:v>Кавказ</c:v>
                </c:pt>
                <c:pt idx="3">
                  <c:v>Сибирь</c:v>
                </c:pt>
                <c:pt idx="4">
                  <c:v>Средняя Азия</c:v>
                </c:pt>
                <c:pt idx="5">
                  <c:v>Всего по империи</c:v>
                </c:pt>
              </c:strCache>
            </c:strRef>
          </c:cat>
          <c:val>
            <c:numRef>
              <c:f>Лист1!$E$9:$E$15</c:f>
              <c:numCache>
                <c:formatCode>General</c:formatCode>
                <c:ptCount val="7"/>
                <c:pt idx="0">
                  <c:v>24</c:v>
                </c:pt>
                <c:pt idx="1">
                  <c:v>13</c:v>
                </c:pt>
                <c:pt idx="2">
                  <c:v>26</c:v>
                </c:pt>
                <c:pt idx="3">
                  <c:v>38</c:v>
                </c:pt>
                <c:pt idx="4">
                  <c:v>36</c:v>
                </c:pt>
                <c:pt idx="5">
                  <c:v>22</c:v>
                </c:pt>
              </c:numCache>
            </c:numRef>
          </c:val>
        </c:ser>
        <c:ser>
          <c:idx val="4"/>
          <c:order val="4"/>
          <c:explosion val="25"/>
          <c:cat>
            <c:strRef>
              <c:f>Лист1!$A$9:$A$15</c:f>
              <c:strCache>
                <c:ptCount val="6"/>
                <c:pt idx="0">
                  <c:v>Европейская Россия</c:v>
                </c:pt>
                <c:pt idx="1">
                  <c:v>Привислинские губ.</c:v>
                </c:pt>
                <c:pt idx="2">
                  <c:v>Кавказ</c:v>
                </c:pt>
                <c:pt idx="3">
                  <c:v>Сибирь</c:v>
                </c:pt>
                <c:pt idx="4">
                  <c:v>Средняя Азия</c:v>
                </c:pt>
                <c:pt idx="5">
                  <c:v>Всего по империи</c:v>
                </c:pt>
              </c:strCache>
            </c:strRef>
          </c:cat>
          <c:val>
            <c:numRef>
              <c:f>Лист1!$F$9:$F$15</c:f>
              <c:numCache>
                <c:formatCode>General</c:formatCode>
                <c:ptCount val="7"/>
                <c:pt idx="0">
                  <c:v>30</c:v>
                </c:pt>
                <c:pt idx="1">
                  <c:v>41</c:v>
                </c:pt>
                <c:pt idx="2">
                  <c:v>17</c:v>
                </c:pt>
                <c:pt idx="3">
                  <c:v>16</c:v>
                </c:pt>
                <c:pt idx="4">
                  <c:v>6</c:v>
                </c:pt>
                <c:pt idx="5">
                  <c:v>27</c:v>
                </c:pt>
              </c:numCache>
            </c:numRef>
          </c:val>
        </c:ser>
        <c:ser>
          <c:idx val="5"/>
          <c:order val="5"/>
          <c:explosion val="25"/>
          <c:cat>
            <c:strRef>
              <c:f>Лист1!$A$9:$A$15</c:f>
              <c:strCache>
                <c:ptCount val="6"/>
                <c:pt idx="0">
                  <c:v>Европейская Россия</c:v>
                </c:pt>
                <c:pt idx="1">
                  <c:v>Привислинские губ.</c:v>
                </c:pt>
                <c:pt idx="2">
                  <c:v>Кавказ</c:v>
                </c:pt>
                <c:pt idx="3">
                  <c:v>Сибирь</c:v>
                </c:pt>
                <c:pt idx="4">
                  <c:v>Средняя Азия</c:v>
                </c:pt>
                <c:pt idx="5">
                  <c:v>Всего по империи</c:v>
                </c:pt>
              </c:strCache>
            </c:strRef>
          </c:cat>
          <c:val>
            <c:numRef>
              <c:f>Лист1!$G$9:$G$15</c:f>
              <c:numCache>
                <c:formatCode>General</c:formatCode>
                <c:ptCount val="7"/>
                <c:pt idx="0">
                  <c:v>43</c:v>
                </c:pt>
                <c:pt idx="1">
                  <c:v>46</c:v>
                </c:pt>
                <c:pt idx="2">
                  <c:v>26</c:v>
                </c:pt>
                <c:pt idx="3">
                  <c:v>25</c:v>
                </c:pt>
                <c:pt idx="4">
                  <c:v>10</c:v>
                </c:pt>
                <c:pt idx="5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cat>
            <c:strRef>
              <c:f>Лист1!$F$3:$F$7</c:f>
              <c:strCache>
                <c:ptCount val="5"/>
                <c:pt idx="0">
                  <c:v>Сельское хозяйство </c:v>
                </c:pt>
                <c:pt idx="1">
                  <c:v>обрабатывающая промышленность </c:v>
                </c:pt>
                <c:pt idx="2">
                  <c:v>ремёсла и прочие промыслы </c:v>
                </c:pt>
                <c:pt idx="3">
                  <c:v>частная служба  </c:v>
                </c:pt>
                <c:pt idx="4">
                  <c:v>торговля  </c:v>
                </c:pt>
              </c:strCache>
            </c:strRef>
          </c:cat>
          <c:val>
            <c:numRef>
              <c:f>Лист1!$G$3:$G$7</c:f>
              <c:numCache>
                <c:formatCode>General</c:formatCode>
                <c:ptCount val="5"/>
                <c:pt idx="0">
                  <c:v>75</c:v>
                </c:pt>
                <c:pt idx="1">
                  <c:v>12</c:v>
                </c:pt>
                <c:pt idx="2">
                  <c:v>10</c:v>
                </c:pt>
                <c:pt idx="3">
                  <c:v>4.5999999999999996</c:v>
                </c:pt>
                <c:pt idx="4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184192"/>
        <c:axId val="48173824"/>
        <c:axId val="43075776"/>
      </c:bar3DChart>
      <c:catAx>
        <c:axId val="34184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ru-RU"/>
          </a:p>
        </c:txPr>
        <c:crossAx val="48173824"/>
        <c:crosses val="autoZero"/>
        <c:auto val="1"/>
        <c:lblAlgn val="ctr"/>
        <c:lblOffset val="100"/>
        <c:noMultiLvlLbl val="0"/>
      </c:catAx>
      <c:valAx>
        <c:axId val="4817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  <c:crossAx val="34184192"/>
        <c:crosses val="autoZero"/>
        <c:crossBetween val="between"/>
      </c:valAx>
      <c:serAx>
        <c:axId val="43075776"/>
        <c:scaling>
          <c:orientation val="minMax"/>
        </c:scaling>
        <c:delete val="0"/>
        <c:axPos val="b"/>
        <c:majorTickMark val="out"/>
        <c:minorTickMark val="none"/>
        <c:tickLblPos val="nextTo"/>
        <c:crossAx val="48173824"/>
        <c:crosses val="autoZero"/>
      </c:ser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Лист1!$B$3:$B$6</c:f>
              <c:strCache>
                <c:ptCount val="4"/>
                <c:pt idx="0">
                  <c:v>Средняя Азия </c:v>
                </c:pt>
                <c:pt idx="1">
                  <c:v>Сибирь </c:v>
                </c:pt>
                <c:pt idx="2">
                  <c:v>Кавказ </c:v>
                </c:pt>
                <c:pt idx="3">
                  <c:v>Привислинский край  </c:v>
                </c:pt>
              </c:strCache>
            </c:strRef>
          </c:cat>
          <c:val>
            <c:numRef>
              <c:f>Лист1!$C$3:$C$6</c:f>
              <c:numCache>
                <c:formatCode>General</c:formatCode>
                <c:ptCount val="4"/>
                <c:pt idx="0">
                  <c:v>83</c:v>
                </c:pt>
                <c:pt idx="1">
                  <c:v>80</c:v>
                </c:pt>
                <c:pt idx="2">
                  <c:v>79</c:v>
                </c:pt>
                <c:pt idx="3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39744"/>
        <c:axId val="48241280"/>
      </c:barChart>
      <c:catAx>
        <c:axId val="482397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8241280"/>
        <c:crosses val="autoZero"/>
        <c:auto val="1"/>
        <c:lblAlgn val="ctr"/>
        <c:lblOffset val="100"/>
        <c:noMultiLvlLbl val="0"/>
      </c:catAx>
      <c:valAx>
        <c:axId val="48241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2397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Лист1!$I$12:$I$15</c:f>
              <c:strCache>
                <c:ptCount val="4"/>
                <c:pt idx="0">
                  <c:v>Средняя Азия </c:v>
                </c:pt>
                <c:pt idx="1">
                  <c:v>Европейская Россия </c:v>
                </c:pt>
                <c:pt idx="2">
                  <c:v>Кавказ </c:v>
                </c:pt>
                <c:pt idx="3">
                  <c:v>Привислинский край  </c:v>
                </c:pt>
              </c:strCache>
            </c:strRef>
          </c:cat>
          <c:val>
            <c:numRef>
              <c:f>Лист1!$J$12:$J$15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2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Всего по империи</c:v>
                </c:pt>
              </c:strCache>
            </c:strRef>
          </c:tx>
          <c:invertIfNegative val="0"/>
          <c:cat>
            <c:strRef>
              <c:f>Лист1!$B$2:$I$3</c:f>
              <c:strCache>
                <c:ptCount val="8"/>
                <c:pt idx="0">
                  <c:v>Дворяне и чиновники</c:v>
                </c:pt>
                <c:pt idx="1">
                  <c:v>Духовенство </c:v>
                </c:pt>
                <c:pt idx="2">
                  <c:v>Почётные граждане и купцы</c:v>
                </c:pt>
                <c:pt idx="3">
                  <c:v>Мещане</c:v>
                </c:pt>
                <c:pt idx="4">
                  <c:v>Крестьяне</c:v>
                </c:pt>
                <c:pt idx="5">
                  <c:v>Казаки</c:v>
                </c:pt>
                <c:pt idx="6">
                  <c:v>Инородцы</c:v>
                </c:pt>
                <c:pt idx="7">
                  <c:v>Прочие</c:v>
                </c:pt>
              </c:strCache>
            </c:strRef>
          </c:cat>
          <c:val>
            <c:numRef>
              <c:f>Лист1!$B$4:$I$4</c:f>
              <c:numCache>
                <c:formatCode>General</c:formatCode>
                <c:ptCount val="8"/>
                <c:pt idx="0">
                  <c:v>15</c:v>
                </c:pt>
                <c:pt idx="1">
                  <c:v>5</c:v>
                </c:pt>
                <c:pt idx="2">
                  <c:v>5</c:v>
                </c:pt>
                <c:pt idx="3">
                  <c:v>107</c:v>
                </c:pt>
                <c:pt idx="4">
                  <c:v>771</c:v>
                </c:pt>
                <c:pt idx="5">
                  <c:v>23</c:v>
                </c:pt>
                <c:pt idx="6">
                  <c:v>66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(без Финляндии) </c:v>
                </c:pt>
              </c:strCache>
            </c:strRef>
          </c:tx>
          <c:invertIfNegative val="0"/>
          <c:cat>
            <c:strRef>
              <c:f>Лист1!$B$2:$I$3</c:f>
              <c:strCache>
                <c:ptCount val="8"/>
                <c:pt idx="0">
                  <c:v>Дворяне и чиновники</c:v>
                </c:pt>
                <c:pt idx="1">
                  <c:v>Духовенство </c:v>
                </c:pt>
                <c:pt idx="2">
                  <c:v>Почётные граждане и купцы</c:v>
                </c:pt>
                <c:pt idx="3">
                  <c:v>Мещане</c:v>
                </c:pt>
                <c:pt idx="4">
                  <c:v>Крестьяне</c:v>
                </c:pt>
                <c:pt idx="5">
                  <c:v>Казаки</c:v>
                </c:pt>
                <c:pt idx="6">
                  <c:v>Инородцы</c:v>
                </c:pt>
                <c:pt idx="7">
                  <c:v>Прочие</c:v>
                </c:pt>
              </c:strCache>
            </c:strRef>
          </c:cat>
          <c:val>
            <c:numRef>
              <c:f>Лист1!$B$5:$I$5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940160"/>
        <c:axId val="48941696"/>
        <c:axId val="0"/>
      </c:bar3DChart>
      <c:catAx>
        <c:axId val="489401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8941696"/>
        <c:crosses val="autoZero"/>
        <c:auto val="1"/>
        <c:lblAlgn val="ctr"/>
        <c:lblOffset val="100"/>
        <c:noMultiLvlLbl val="0"/>
      </c:catAx>
      <c:valAx>
        <c:axId val="48941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89401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Всего по империи</c:v>
                </c:pt>
              </c:strCache>
            </c:strRef>
          </c:tx>
          <c:invertIfNegative val="0"/>
          <c:cat>
            <c:strRef>
              <c:f>Лист1!$B$3:$D$3</c:f>
              <c:strCache>
                <c:ptCount val="3"/>
                <c:pt idx="0">
                  <c:v>Крестьяне</c:v>
                </c:pt>
                <c:pt idx="1">
                  <c:v>Рабочие</c:v>
                </c:pt>
                <c:pt idx="2">
                  <c:v>Транспорт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746</c:v>
                </c:pt>
                <c:pt idx="1">
                  <c:v>96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(без Финляндии) </c:v>
                </c:pt>
              </c:strCache>
            </c:strRef>
          </c:tx>
          <c:invertIfNegative val="0"/>
          <c:cat>
            <c:strRef>
              <c:f>Лист1!$B$3:$D$3</c:f>
              <c:strCache>
                <c:ptCount val="3"/>
                <c:pt idx="0">
                  <c:v>Крестьяне</c:v>
                </c:pt>
                <c:pt idx="1">
                  <c:v>Рабочие</c:v>
                </c:pt>
                <c:pt idx="2">
                  <c:v>Транспорт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089536"/>
        <c:axId val="49095424"/>
        <c:axId val="0"/>
      </c:bar3DChart>
      <c:catAx>
        <c:axId val="49089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9095424"/>
        <c:crosses val="autoZero"/>
        <c:auto val="1"/>
        <c:lblAlgn val="ctr"/>
        <c:lblOffset val="100"/>
        <c:noMultiLvlLbl val="0"/>
      </c:catAx>
      <c:valAx>
        <c:axId val="4909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49089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33D68-AA6B-4787-A23C-9B051E9F8C14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152B6-8121-4575-A427-2E44545C5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6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52B6-8121-4575-A427-2E44545C515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17DC-811E-4141-8EF1-9B59AEFD0D93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02-DD5B-4909-8BE5-12C793472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8%D0%B4%D0%B5%D1%80%D0%BB%D0%B0%D0%BD%D0%B4%D1%8B" TargetMode="External"/><Relationship Id="rId13" Type="http://schemas.openxmlformats.org/officeDocument/2006/relationships/hyperlink" Target="http://ru.wikipedia.org/wiki/%D0%90%D0%BD%D0%B3%D0%BB%D0%B8%D1%8F" TargetMode="External"/><Relationship Id="rId18" Type="http://schemas.openxmlformats.org/officeDocument/2006/relationships/hyperlink" Target="http://ru.wikipedia.org/wiki/%D0%9D%D0%BE%D1%80%D0%B2%D0%B5%D0%B3%D0%B8%D1%8F" TargetMode="External"/><Relationship Id="rId3" Type="http://schemas.openxmlformats.org/officeDocument/2006/relationships/hyperlink" Target="http://ru.wikipedia.org/wiki/%D0%A0%D0%BE%D1%81%D1%81%D0%B8%D0%B9%D1%81%D0%BA%D0%B0%D1%8F_%D0%B8%D0%BC%D0%BF%D0%B5%D1%80%D0%B8%D1%8F" TargetMode="External"/><Relationship Id="rId7" Type="http://schemas.openxmlformats.org/officeDocument/2006/relationships/hyperlink" Target="http://ru.wikipedia.org/wiki/%D0%93%D0%B5%D1%80%D0%BC%D0%B0%D0%BD%D0%B8%D1%8F" TargetMode="External"/><Relationship Id="rId12" Type="http://schemas.openxmlformats.org/officeDocument/2006/relationships/hyperlink" Target="http://ru.wikipedia.org/wiki/%D0%91%D0%BE%D0%BB%D0%B3%D0%B0%D1%80%D0%B8%D1%8F" TargetMode="External"/><Relationship Id="rId17" Type="http://schemas.openxmlformats.org/officeDocument/2006/relationships/hyperlink" Target="http://ru.wikipedia.org/wiki/%D0%98%D1%82%D0%B0%D0%BB%D0%B8%D1%8F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ru.wikipedia.org/wiki/%D0%94%D0%B0%D0%BD%D0%B8%D1%8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ru.wikipedia.org/wiki/%D0%A0%D1%83%D0%BC%D1%8B%D0%BD%D0%B8%D1%8F" TargetMode="External"/><Relationship Id="rId11" Type="http://schemas.openxmlformats.org/officeDocument/2006/relationships/hyperlink" Target="http://ru.wikipedia.org/wiki/%D0%90%D0%B2%D1%81%D1%82%D1%80%D0%BE-%D0%92%D0%B5%D0%BD%D0%B3%D1%80%D0%B8%D1%8F" TargetMode="External"/><Relationship Id="rId5" Type="http://schemas.openxmlformats.org/officeDocument/2006/relationships/hyperlink" Target="http://ru.wikipedia.org/wiki/%D0%A1%D0%BE%D0%B5%D0%B4%D0%B8%D0%BD%D1%91%D0%BD%D0%BD%D1%8B%D0%B5_%D0%A8%D1%82%D0%B0%D1%82%D1%8B_%D0%90%D0%BC%D0%B5%D1%80%D0%B8%D0%BA%D0%B8" TargetMode="External"/><Relationship Id="rId15" Type="http://schemas.openxmlformats.org/officeDocument/2006/relationships/hyperlink" Target="http://ru.wikipedia.org/wiki/%D0%A4%D1%80%D0%B0%D0%BD%D1%86%D0%B8%D1%8F" TargetMode="External"/><Relationship Id="rId10" Type="http://schemas.openxmlformats.org/officeDocument/2006/relationships/hyperlink" Target="http://ru.wikipedia.org/wiki/%D0%A8%D0%B2%D0%B5%D1%86%D0%B8%D1%8F" TargetMode="External"/><Relationship Id="rId4" Type="http://schemas.openxmlformats.org/officeDocument/2006/relationships/hyperlink" Target="http://ru.wikipedia.org/wiki/%D0%91%D0%B5%D0%BB%D1%8C%D0%B3%D0%B8%D1%8F" TargetMode="External"/><Relationship Id="rId9" Type="http://schemas.openxmlformats.org/officeDocument/2006/relationships/hyperlink" Target="http://ru.wikipedia.org/wiki/%D0%AF%D0%BF%D0%BE%D0%BD%D0%B8%D1%8F" TargetMode="External"/><Relationship Id="rId14" Type="http://schemas.openxmlformats.org/officeDocument/2006/relationships/hyperlink" Target="http://ru.wikipedia.org/wiki/%D0%A8%D0%B2%D0%B5%D0%B9%D1%86%D0%B0%D1%80%D0%B8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6385" y="4077072"/>
            <a:ext cx="609833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Российская империя </a:t>
            </a:r>
            <a:endParaRPr lang="ru-RU" sz="4400" b="1" dirty="0" smtClean="0"/>
          </a:p>
          <a:p>
            <a:r>
              <a:rPr lang="ru-RU" sz="4400" b="1" dirty="0" smtClean="0"/>
              <a:t>на </a:t>
            </a:r>
            <a:r>
              <a:rPr lang="ru-RU" sz="4400" b="1" dirty="0"/>
              <a:t>рубеже </a:t>
            </a:r>
            <a:r>
              <a:rPr lang="ru-RU" sz="4400" b="1" dirty="0" smtClean="0"/>
              <a:t>веков и её </a:t>
            </a:r>
          </a:p>
          <a:p>
            <a:r>
              <a:rPr lang="ru-RU" sz="4400" b="1" dirty="0" smtClean="0"/>
              <a:t>место в мире</a:t>
            </a:r>
            <a:endParaRPr lang="ru-RU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978" y="332656"/>
            <a:ext cx="2597150" cy="3187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17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285731"/>
          <a:ext cx="8929721" cy="6357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447"/>
                <a:gridCol w="677637"/>
                <a:gridCol w="677637"/>
                <a:gridCol w="828223"/>
                <a:gridCol w="1589346"/>
                <a:gridCol w="1857389"/>
                <a:gridCol w="1643042"/>
              </a:tblGrid>
              <a:tr h="702915"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FF00"/>
                          </a:solidFill>
                        </a:rPr>
                        <a:t>Грамотность </a:t>
                      </a:r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населения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Российской империи (без Финляндии)</a:t>
                      </a:r>
                      <a:br>
                        <a:rPr lang="ru-RU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по данным Всеобщей Переписи 1897 г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915">
                <a:tc rowSpan="2">
                  <a:txBody>
                    <a:bodyPr/>
                    <a:lstStyle/>
                    <a:p>
                      <a:r>
                        <a:rPr lang="ru-RU" sz="1200"/>
                        <a:t>Район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ru-RU" sz="1200" dirty="0"/>
                        <a:t>Грамотных на 1000 чел.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/>
                        <a:t>Грамотных мужчин на 10 грамотных женщин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200" dirty="0"/>
                        <a:t>% грамотных в населении, не считая детей до 9 лет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200"/>
                        <a:t>% грамотных мужчин, не считая детей до 9 лет</a:t>
                      </a:r>
                    </a:p>
                  </a:txBody>
                  <a:tcPr anchor="ctr"/>
                </a:tc>
              </a:tr>
              <a:tr h="702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Муж.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Жен.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Обоего пола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915">
                <a:tc>
                  <a:txBody>
                    <a:bodyPr/>
                    <a:lstStyle/>
                    <a:p>
                      <a:r>
                        <a:rPr lang="ru-RU" sz="1200" dirty="0"/>
                        <a:t>Европейская Россия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anchor="ctr"/>
                </a:tc>
              </a:tr>
              <a:tr h="702915">
                <a:tc>
                  <a:txBody>
                    <a:bodyPr/>
                    <a:lstStyle/>
                    <a:p>
                      <a:r>
                        <a:rPr lang="ru-RU" sz="1200" dirty="0"/>
                        <a:t>Привислинские губ.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anchor="ctr"/>
                </a:tc>
              </a:tr>
              <a:tr h="702915">
                <a:tc>
                  <a:txBody>
                    <a:bodyPr/>
                    <a:lstStyle/>
                    <a:p>
                      <a:r>
                        <a:rPr lang="ru-RU" sz="1200" dirty="0"/>
                        <a:t>Кавказ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anchor="ctr"/>
                </a:tc>
              </a:tr>
              <a:tr h="702915">
                <a:tc>
                  <a:txBody>
                    <a:bodyPr/>
                    <a:lstStyle/>
                    <a:p>
                      <a:r>
                        <a:rPr lang="ru-RU" sz="1200" dirty="0"/>
                        <a:t>Сибирь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anchor="ctr"/>
                </a:tc>
              </a:tr>
              <a:tr h="702915">
                <a:tc>
                  <a:txBody>
                    <a:bodyPr/>
                    <a:lstStyle/>
                    <a:p>
                      <a:r>
                        <a:rPr lang="ru-RU" sz="1200"/>
                        <a:t>Средняя Азия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anchor="ctr"/>
                </a:tc>
              </a:tr>
              <a:tr h="73465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Всего по империи</a:t>
                      </a:r>
                      <a:br>
                        <a:rPr lang="ru-RU" sz="12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1200" b="1" dirty="0">
                          <a:solidFill>
                            <a:srgbClr val="FF0000"/>
                          </a:solidFill>
                        </a:rPr>
                        <a:t>(без Финляндии)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85720" y="1071546"/>
          <a:ext cx="864399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285728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Грамотность  населения Российской империи (без Финляндии)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данным Всеобщей Переписи 1897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143240" cy="441306"/>
          </a:xfrm>
        </p:spPr>
        <p:txBody>
          <a:bodyPr anchor="ctr">
            <a:normAutofit/>
          </a:bodyPr>
          <a:lstStyle/>
          <a:p>
            <a:pPr algn="ctr"/>
            <a:r>
              <a:rPr lang="ru-RU" dirty="0"/>
              <a:t>Занятость </a:t>
            </a:r>
            <a:r>
              <a:rPr lang="ru-RU" dirty="0" smtClean="0"/>
              <a:t>населения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00430" y="0"/>
          <a:ext cx="564357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785"/>
                <a:gridCol w="2821785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обрабатывающая промышленность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ремёсла и прочие промыслы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частная служба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торговля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" y="500042"/>
            <a:ext cx="3071802" cy="6215106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Основной деятельностью населения Российской империи служило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сельское хозяйство, которым было занято около ¾ её жителей.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Затем следует: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обрабатывающая промышленность, 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ремёсла и прочие промыслы, которыми было занято около 10%,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частная служба (4,6%)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торговля (3,8%).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общем этими четырьмя видами деятельности было занято свыше 92,5% населения и на долю остальных приходилось не более 7,5%.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071802" y="2428868"/>
          <a:ext cx="6072198" cy="442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875"/>
                <a:gridCol w="25558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Сибирь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Кавказ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Привислинский край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465513" cy="6858000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ru-RU" dirty="0" smtClean="0"/>
              <a:t>Сельским хозяйством наибольшее число населения было занято в Средней Азии (около 83%), в Сибири (свыше 80%) и на Кавказе (около 79%); наименее же в Привислинском крае — 56,6%.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Обрабатывающая промышленность, ремёсла и горный промысел наиболее были развиты в Привислинском крае (15,4%) и Европейской России (около 10%), наименее на Кавказе и Средней Азии.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То же относится к частной деятельности — в Привислинском крае 10,2%, а в Средней Азии 3,1%, и торговле — в Привислинском крае 6,7%, а в Сибири 2,1%</a:t>
            </a: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868" y="1928802"/>
          <a:ext cx="557213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3571868" y="285728"/>
          <a:ext cx="51117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875"/>
                <a:gridCol w="25558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Средняя Азия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Европейская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Россия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Кавказ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Привислинский край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16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3929058" y="4429132"/>
          <a:ext cx="5072098" cy="242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10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000108"/>
          </a:xfrm>
        </p:spPr>
        <p:txBody>
          <a:bodyPr>
            <a:noAutofit/>
          </a:bodyPr>
          <a:lstStyle/>
          <a:p>
            <a:pPr lvl="0" algn="ctr"/>
            <a:r>
              <a:rPr lang="ru-RU" sz="1600" dirty="0" smtClean="0"/>
              <a:t>Структура государственного аппарата России в начале XX века.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000108"/>
            <a:ext cx="3465513" cy="564360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Российская империя была наследственной монархией.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"Самодержец всероссийский" обладал высшей       законодательной, исполнительной и судебной властью, был верховным руководителем вооруженных сил, все жители России являлись его подданными.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Гербом государства был двуглавый орел с царскими регалиями.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Флаг представлял собой полотнище с белой, синей и красной горизонтальными полосами.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Государственный гимн начинался словами: "Боже, царя храни".</a:t>
            </a:r>
            <a:endParaRPr lang="ru-RU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14290"/>
            <a:ext cx="514353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667125"/>
            <a:ext cx="26003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Герб империи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43758" y="357166"/>
            <a:ext cx="5429422" cy="635798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465513" cy="68580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Большой Государственный Герб Российской империи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(1882) представлял собой следующее: «в золотом щите чёрный двуглавый орёл, коронованный двумя императорскими коронами, над которыми такая же, но в большом виде, корона, с двумя развевающимися концами ленты Андреевского ордена. Государственный орёл держит золотые скипетр и державу. На груди орла герб московский: в червлёном с золотыми краями щите Святой великомученик и победоносец  Георгий, в серебряном вооружении и лазуревой приволоке (мантии), на серебряном, покрытом багряною тканью с золотою бахромою, коне, поражающий золотого, с зелёными крыльями, дракона золотым, с осьмиконечным крестом наверху, копьём. Щит увенчан шлемом Святого великого князя Александра Невского. Намёт чёрный с золотом. Вокруг щита цепь ордена Св. Апостола Андрея Первозванного; по сторонам изображения святых Архангела Михаила и Архангела Гавриила. Сень золотая, коронованная императорскою короною, усеянная российскими орлами и подложенная горностаем. На ней червлёная надпись: „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Съ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Нами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Богъ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 Над сенью позникающая государственная хоругвь, с осьмиконечным на древке крестом. Полотно государственной хоругви золотое; на ней изображение среднего государственного герба, но без окружающих девяти щитов».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50043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Мелкий шрифт.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Историческая справка о Большом гербе Российской империи.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285852" y="214290"/>
            <a:ext cx="6572296" cy="46888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Структура государственного аппарата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785794"/>
            <a:ext cx="2000264" cy="71438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tabLst>
                <a:tab pos="119063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Император</a:t>
            </a:r>
            <a:endParaRPr lang="ru-RU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732472" y="625058"/>
            <a:ext cx="785818" cy="253604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57224" y="2285992"/>
            <a:ext cx="2071702" cy="714380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Правительствующий Сенат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3839760" y="1732348"/>
            <a:ext cx="785818" cy="32147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214678" y="2285992"/>
            <a:ext cx="1785950" cy="7143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/>
                </a:solidFill>
              </a:rPr>
              <a:t>Государственный Совет</a:t>
            </a:r>
            <a:endParaRPr lang="ru-RU" sz="1400" dirty="0">
              <a:solidFill>
                <a:schemeClr val="bg2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4750595" y="1107265"/>
            <a:ext cx="785818" cy="157163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286380" y="2285992"/>
            <a:ext cx="1571636" cy="714380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Комитет Министров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5750727" y="107133"/>
            <a:ext cx="785818" cy="35719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143768" y="2285992"/>
            <a:ext cx="157163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Святейший Синод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5911463" y="3161108"/>
            <a:ext cx="357190" cy="3571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00628" y="3357562"/>
            <a:ext cx="2214578" cy="428628"/>
          </a:xfrm>
          <a:prstGeom prst="rect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Восемь Министерств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0" y="4143380"/>
            <a:ext cx="9144000" cy="27146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Местное управление осуществляли губернаторы и генерал-губернаторы, считавшиеся представителями и наместниками императора на местах и непосредственно подчинявшиеся Министерству внутренних дел.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Почти в половине губерний, а также в городах существовали местные органы самоуправления - земские собрания и городские думы.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Круг их полномочий был ограничен, деятельность контролировалась губернаторами.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5723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Социальная структура - </a:t>
            </a:r>
            <a:r>
              <a:rPr lang="ru-RU" dirty="0" smtClean="0"/>
              <a:t>сеть устойчивых и упорядоченных связей между элементами социальной системы.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5926"/>
            <a:ext cx="8858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Классы -</a:t>
            </a:r>
            <a:r>
              <a:rPr lang="ru-RU" dirty="0" smtClean="0"/>
              <a:t>большие группы людей, различающиеся по: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1400" dirty="0" smtClean="0"/>
              <a:t>их месту в исторически определенной системе общественного производства,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 их отношению к средствам производства,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их роли в общественной организации труда,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способам получения и размерам той доли общественного богатства, которой они располагают.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4290"/>
            <a:ext cx="528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термины и понятия: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714752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Сословие -</a:t>
            </a:r>
            <a:r>
              <a:rPr lang="ru-RU" dirty="0" smtClean="0"/>
              <a:t> социальная группа, обладающая закрепленными в обычае или      </a:t>
            </a:r>
          </a:p>
          <a:p>
            <a:r>
              <a:rPr lang="ru-RU" dirty="0" smtClean="0"/>
              <a:t>                       законе и передаваемыми по наследству правами и обязанностями.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3929065"/>
          <a:ext cx="9144009" cy="3300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/>
                <a:gridCol w="1143008"/>
                <a:gridCol w="1000132"/>
                <a:gridCol w="1357322"/>
                <a:gridCol w="928695"/>
                <a:gridCol w="1000133"/>
                <a:gridCol w="785819"/>
                <a:gridCol w="714381"/>
                <a:gridCol w="785791"/>
              </a:tblGrid>
              <a:tr h="346823">
                <a:tc gridSpan="9"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 населения России (без Финляндии) по сословиям на 1000 человек,</a:t>
                      </a:r>
                      <a:b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данным Всеобщей Переписи 1897 г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5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Дворяне и чиновники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Духовенство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Почётные граждане и купцы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Мещане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Крестьяне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Казаки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Инородцы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</a:p>
                  </a:txBody>
                  <a:tcPr anchor="ctr"/>
                </a:tc>
              </a:tr>
              <a:tr h="385359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Европейская Россия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/>
                </a:tc>
              </a:tr>
              <a:tr h="33397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Кавказ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anchor="ctr"/>
                </a:tc>
              </a:tr>
              <a:tr h="33397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Сибирь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anchor="ctr"/>
                </a:tc>
              </a:tr>
              <a:tr h="353549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Средняя Азия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</a:tr>
              <a:tr h="770233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империи</a:t>
                      </a:r>
                      <a:b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(без Финляндии)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771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0" y="642918"/>
            <a:ext cx="9144000" cy="328612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 начале XX в. в государственных документах все подданные Российской империи делились на четыре сословия ("состояния"):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 дворянство,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духовенство,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городские обыватели (почетные граждане, гильдейское купечество,  мещане и посадские, ремесленники или цеховые)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сельские обыватели (то есть крестьяне).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Местное (нехристианское) население Казахстана, Сибири и ряда других районов выделялось в самостоятельное "состояние" и называлось инородцами. Эта категория управлялась по особому закону.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21429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4. Сословия в Российской империи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Диаграмма 7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/>
              <a:t>Территория </a:t>
            </a:r>
            <a:r>
              <a:rPr lang="ru-RU" sz="2800" dirty="0"/>
              <a:t>Российской империи и административное деление в </a:t>
            </a:r>
            <a:r>
              <a:rPr lang="ru-RU" sz="2800" dirty="0" smtClean="0"/>
              <a:t>начале ХХ века</a:t>
            </a:r>
            <a:endParaRPr lang="ru-RU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Население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Структура государственного аппарата России в начале XX </a:t>
            </a:r>
            <a:r>
              <a:rPr lang="ru-RU" sz="2800" dirty="0" smtClean="0"/>
              <a:t>века</a:t>
            </a:r>
            <a:endParaRPr lang="ru-RU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/>
              <a:t>Сословия в Российской империи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/>
              <a:t>Социально-экономическое развитие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503359"/>
            <a:ext cx="25002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latin typeface="+mj-lt"/>
                <a:ea typeface="+mj-ea"/>
                <a:cs typeface="+mj-cs"/>
              </a:rPr>
              <a:t>План: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 smtClean="0"/>
              <a:t>В реальной жизни происходило размывание сословных перегородок, и население все более четко разделялось по </a:t>
            </a:r>
            <a:r>
              <a:rPr lang="ru-RU" dirty="0" smtClean="0">
                <a:solidFill>
                  <a:srgbClr val="FF0000"/>
                </a:solidFill>
              </a:rPr>
              <a:t>классовому, т.е. экономическому, признаку. 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/>
              <a:t>При этом </a:t>
            </a:r>
            <a:r>
              <a:rPr lang="ru-RU" dirty="0" smtClean="0">
                <a:solidFill>
                  <a:srgbClr val="FF0000"/>
                </a:solidFill>
              </a:rPr>
              <a:t>особенностью России являлось </a:t>
            </a:r>
            <a:r>
              <a:rPr lang="ru-RU" dirty="0" smtClean="0"/>
              <a:t>одновременное существование основных классов как традиционного (феодального) общества - помещиков и крестьян, так и капиталистического - буржуазии и пролетариата. 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/>
              <a:t>Вместе с тем внутри самих классов происходили процессы расслоения, размывания, множество людей находилось в промежуточном, пограничном состоянии между различными классами.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43050"/>
            <a:ext cx="8929718" cy="3113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100" dirty="0" smtClean="0"/>
              <a:t>В начале XX в. закончилось территориальное оформление Российской империи. В ее состав помимо Великороссии входили 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100" dirty="0" smtClean="0"/>
              <a:t>Прибалтика,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100" dirty="0" smtClean="0"/>
              <a:t>Украина,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100" dirty="0" smtClean="0"/>
              <a:t>Белоруссия,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100" dirty="0" smtClean="0"/>
              <a:t>часть Польши,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100" dirty="0" smtClean="0"/>
              <a:t>Финляндия,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100" dirty="0" smtClean="0"/>
              <a:t>Бессарабия,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100" dirty="0" smtClean="0"/>
              <a:t>Северный Кавказ и Закавказье,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100" dirty="0" smtClean="0"/>
              <a:t>Казахстан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100" dirty="0" smtClean="0"/>
              <a:t>Средняя Азия. </a:t>
            </a:r>
          </a:p>
          <a:p>
            <a:pPr>
              <a:lnSpc>
                <a:spcPct val="150000"/>
              </a:lnSpc>
            </a:pPr>
            <a:r>
              <a:rPr lang="ru-RU" sz="1100" dirty="0" smtClean="0"/>
              <a:t>В вассальной зависимости находились Бухарский эмират и Хивинское ханство. </a:t>
            </a:r>
          </a:p>
          <a:p>
            <a:pPr>
              <a:lnSpc>
                <a:spcPct val="150000"/>
              </a:lnSpc>
            </a:pPr>
            <a:r>
              <a:rPr lang="ru-RU" sz="1100" dirty="0" smtClean="0"/>
              <a:t>В 1914 г. под протекторат России был принят Урянхайский край (Тува).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85860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Какие территории входили в состав Российской империи  в начале ХХ века?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8992" y="214290"/>
            <a:ext cx="207170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?</a:t>
            </a:r>
            <a:endParaRPr lang="ru-RU" sz="7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9144000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643050"/>
            <a:ext cx="914400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2. Какова была численность населения России по переписи 1897 года?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071678"/>
            <a:ext cx="9144000" cy="642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На территории империи проживало </a:t>
            </a:r>
            <a:r>
              <a:rPr lang="ru-RU" dirty="0" smtClean="0">
                <a:solidFill>
                  <a:srgbClr val="FF0000"/>
                </a:solidFill>
              </a:rPr>
              <a:t>128,2 млн. человек.</a:t>
            </a:r>
            <a:r>
              <a:rPr lang="ru-RU" dirty="0" smtClean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2071678"/>
            <a:ext cx="9144000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3.Какое количество народов и народностей входило в состав России в начале ХХ века?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714620"/>
            <a:ext cx="9144000" cy="5715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свыше 100 народов;  из них нерусские народы составляли 57% населения.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714620"/>
            <a:ext cx="9144000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4. Какое количество населения проживало в городах по данным 1913 г?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357562"/>
            <a:ext cx="9144000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7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городах жило 24 648 400 человек, т.е. всего 14,2% (данные 1913 года).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3857628"/>
            <a:ext cx="914400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на одну квадратную версту приходилось 9,1 человека. Значительная часть жителей сосредотачивалась в городах, если взять только сельское население, то на одну квадратную версту приходилось 7,8 человек</a:t>
            </a:r>
            <a:r>
              <a:rPr lang="ru-RU" dirty="0" smtClean="0"/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357562"/>
            <a:ext cx="9144000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5. Что вы можете сказать о плотности населения России?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4500570"/>
            <a:ext cx="9144000" cy="12751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великороссы составляли 43,4 % населения (80,5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чел.),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малороссы — 18,4 % населения (33,4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чел.),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белорусы — 4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чел. </a:t>
            </a:r>
          </a:p>
          <a:p>
            <a:pPr>
              <a:lnSpc>
                <a:spcPct val="150000"/>
              </a:lnSpc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Все они официально считались "русскими", численность которых, таким образом, составляла 117,9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чел.</a:t>
            </a:r>
          </a:p>
          <a:p>
            <a:pPr>
              <a:lnSpc>
                <a:spcPct val="150000"/>
              </a:lnSpc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Вместе славянские народы (русские, украинцы, белорусы, а также поляки, болгары и другие) составляли порядка 75% населения империи.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3857628"/>
            <a:ext cx="9144000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Кто такие  «великороссы», «малороссы», «белорусы»? Какова бала их численность по переписи 1897 г?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500570"/>
            <a:ext cx="9144000" cy="1285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Продолжите составление вопросов и ответов по теме.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412776"/>
            <a:ext cx="7429552" cy="2985433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Учебник история России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Прочитать 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1-2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Подготовиться к тесту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7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500430" cy="714356"/>
          </a:xfrm>
        </p:spPr>
        <p:txBody>
          <a:bodyPr anchor="ctr">
            <a:normAutofit fontScale="90000"/>
          </a:bodyPr>
          <a:lstStyle/>
          <a:p>
            <a:r>
              <a:rPr lang="ru-RU" sz="1600" dirty="0"/>
              <a:t>Территория и административное устройство Российской империи.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Содержимое 4" descr="mir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87756" y="214290"/>
            <a:ext cx="5143536" cy="642942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642918"/>
            <a:ext cx="3465513" cy="6215082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 начале XX в. закончилось территориальное оформление Российской империи. В ее состав помимо Великороссии входили 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Прибалтика,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Украина,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Белоруссия,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часть Польши,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Финляндия,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Бессарабия,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Северный Кавказ и Закавказье,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Казахстан </a:t>
            </a:r>
            <a:endParaRPr lang="ru-RU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Средняя Азия.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 вассальной зависимости находились Бухарский эмират и Хивинское ханство.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 1914 г. под протекторат России был принят Урянхайский край (Тува).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 своим размерам - </a:t>
            </a:r>
            <a:r>
              <a:rPr lang="ru-RU" dirty="0" smtClean="0">
                <a:solidFill>
                  <a:srgbClr val="FF0000"/>
                </a:solidFill>
              </a:rPr>
              <a:t>более 22 млн. кв. км (16,8% обитаемой суши)</a:t>
            </a:r>
            <a:r>
              <a:rPr lang="ru-RU" dirty="0" smtClean="0"/>
              <a:t> - она занимала </a:t>
            </a:r>
            <a:r>
              <a:rPr lang="ru-RU" dirty="0" smtClean="0">
                <a:solidFill>
                  <a:srgbClr val="FF0000"/>
                </a:solidFill>
              </a:rPr>
              <a:t>второе место в мире</a:t>
            </a:r>
            <a:r>
              <a:rPr lang="ru-RU" dirty="0" smtClean="0"/>
              <a:t>, уступая только Британской империи.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3428992" cy="571480"/>
          </a:xfrm>
        </p:spPr>
        <p:txBody>
          <a:bodyPr anchor="ctr"/>
          <a:lstStyle/>
          <a:p>
            <a:pPr algn="ctr"/>
            <a:r>
              <a:rPr lang="ru-RU" dirty="0"/>
              <a:t>Население.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504" y="571480"/>
            <a:ext cx="3143240" cy="6286520"/>
          </a:xfrm>
          <a:solidFill>
            <a:schemeClr val="bg1"/>
          </a:solidFill>
        </p:spPr>
        <p:txBody>
          <a:bodyPr anchor="ctr"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В 1897 г. была проведена перепись населения. Она зафиксировала, что на территории империи проживало </a:t>
            </a:r>
            <a:r>
              <a:rPr lang="ru-RU" dirty="0" smtClean="0">
                <a:solidFill>
                  <a:srgbClr val="FF0000"/>
                </a:solidFill>
              </a:rPr>
              <a:t>128,2 млн. человек.</a:t>
            </a:r>
            <a:r>
              <a:rPr lang="ru-RU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По численности населения Россия занимала третье место после Британской империи и Китая.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При этом в стране насчитывалось </a:t>
            </a:r>
            <a:r>
              <a:rPr lang="ru-RU" dirty="0" smtClean="0">
                <a:solidFill>
                  <a:srgbClr val="FF0000"/>
                </a:solidFill>
              </a:rPr>
              <a:t>свыше 100 народов;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из них </a:t>
            </a:r>
            <a:r>
              <a:rPr lang="ru-RU" dirty="0" smtClean="0">
                <a:solidFill>
                  <a:srgbClr val="FF0000"/>
                </a:solidFill>
              </a:rPr>
              <a:t>нерусские народы составляли 57% </a:t>
            </a:r>
            <a:r>
              <a:rPr lang="ru-RU" dirty="0" smtClean="0"/>
              <a:t>населения.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3357554" y="642918"/>
          <a:ext cx="5500688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178708"/>
                <a:gridCol w="1375172"/>
                <a:gridCol w="1375172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ru-RU" b="1" dirty="0"/>
                        <a:t>Население России и других государств (без их колоний</a:t>
                      </a:r>
                      <a:r>
                        <a:rPr lang="ru-RU" b="1" dirty="0" smtClean="0"/>
                        <a:t>)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Страны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Население,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тыс. чел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Страны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Население,</a:t>
                      </a:r>
                      <a:br>
                        <a:rPr lang="ru-RU" sz="1400"/>
                      </a:br>
                      <a:r>
                        <a:rPr lang="ru-RU" sz="1400"/>
                        <a:t>тыс. чел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  <a:hlinkClick r:id="rId3" tooltip="Российская империя"/>
                        </a:rPr>
                        <a:t>Россия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(1911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167003,4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  <a:hlinkClick r:id="rId4" tooltip="Бельгия"/>
                        </a:rPr>
                        <a:t>Бельгия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(1910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7516,7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  <a:hlinkClick r:id="rId5" tooltip="Соединённые Штаты Америки"/>
                        </a:rPr>
                        <a:t>САСШ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(США, 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93402,2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  <a:hlinkClick r:id="rId6" tooltip="Румыния"/>
                        </a:rPr>
                        <a:t>Румыния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(1909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6866,7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  <a:hlinkClick r:id="rId7" tooltip="Германия"/>
                        </a:rPr>
                        <a:t>Германия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(1910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65140,0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  <a:hlinkClick r:id="rId8" tooltip="Нидерланды"/>
                        </a:rPr>
                        <a:t>Голландия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(1910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5945,2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  <a:hlinkClick r:id="rId9" tooltip="Япония"/>
                        </a:rPr>
                        <a:t>Япония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(1911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51591,4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  <a:hlinkClick r:id="rId10" tooltip="Швеция"/>
                        </a:rPr>
                        <a:t>Швеция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(1910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5521,9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  <a:hlinkClick r:id="rId11" tooltip="Австро-Венгрия"/>
                        </a:rPr>
                        <a:t>Австро-Венгрия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(1910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51340,4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  <a:hlinkClick r:id="rId12" tooltip="Болгария"/>
                        </a:rPr>
                        <a:t>Болгария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(1910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4329,1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  <a:hlinkClick r:id="rId13" tooltip="Англия"/>
                        </a:rPr>
                        <a:t>Англия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(1910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45365,6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  <a:hlinkClick r:id="rId14" tooltip="Швейцария"/>
                        </a:rPr>
                        <a:t>Швейцария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(1910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3472,0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  <a:hlinkClick r:id="rId15" tooltip="Франция"/>
                        </a:rPr>
                        <a:t>Франция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(1908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39267,0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  <a:hlinkClick r:id="rId16" tooltip="Дания"/>
                        </a:rPr>
                        <a:t>Дания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(1911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2775,1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  <a:hlinkClick r:id="rId17" tooltip="Италия"/>
                        </a:rPr>
                        <a:t>Италия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(1911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34686,7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  <a:hlinkClick r:id="rId18" tooltip="Норвегия"/>
                        </a:rPr>
                        <a:t>Норвегия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 (1910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2392,7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7554" y="214290"/>
          <a:ext cx="5500725" cy="642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575"/>
                <a:gridCol w="1833575"/>
                <a:gridCol w="1833575"/>
              </a:tblGrid>
              <a:tr h="374396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Годы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Естественный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прирост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(скорректир.)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тыс.чел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/>
                </a:tc>
              </a:tr>
              <a:tr h="70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среднегодовая</a:t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млн.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04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2075,7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1900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2375,2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133,1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2412,4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137,6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2518,0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2582,7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142,5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1980,6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144,6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2502,5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146,7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2769,8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149,2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2520,4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151,8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2375,6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154,2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2266,0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153,4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2779,1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158,9</a:t>
                      </a:r>
                    </a:p>
                  </a:txBody>
                  <a:tcPr anchor="ctr"/>
                </a:tc>
              </a:tr>
              <a:tr h="3743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2823,9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161,6</a:t>
                      </a:r>
                    </a:p>
                  </a:txBody>
                  <a:tcPr anchor="ctr"/>
                </a:tc>
              </a:tr>
              <a:tr h="4304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2754,5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164,4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0"/>
            <a:ext cx="3500462" cy="685800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70000"/>
              </a:lnSpc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Соотношение городского и сельского населения</a:t>
            </a:r>
          </a:p>
          <a:p>
            <a:pPr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Сельское население империи значительно преобладало над городским. </a:t>
            </a:r>
          </a:p>
          <a:p>
            <a:pPr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общего числа жителей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174 099 600 человек, </a:t>
            </a:r>
          </a:p>
          <a:p>
            <a:pPr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городах жило 24 648 400 человек, т.е. всего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14,2%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(данные 1913 года).</a:t>
            </a:r>
          </a:p>
          <a:p>
            <a:pPr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соотношению численности городского и сельского населения Россия занимала одно из последних мест в ряду крупнейших государств начала XX века.</a:t>
            </a:r>
          </a:p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3929058" y="0"/>
          <a:ext cx="5000625" cy="665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875"/>
                <a:gridCol w="1666875"/>
                <a:gridCol w="1666875"/>
              </a:tblGrid>
              <a:tr h="31827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</a:rPr>
                        <a:t>Соотношение городского и сельского населения в России</a:t>
                      </a:r>
                      <a:br>
                        <a:rPr lang="ru-RU" sz="13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300" b="1" dirty="0">
                          <a:solidFill>
                            <a:schemeClr val="tx1"/>
                          </a:solidFill>
                        </a:rPr>
                        <a:t>и некоторых крупнейших странах (1908—1914 гг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27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</a:rPr>
                        <a:t>Страна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</a:rPr>
                        <a:t>Городское население</a:t>
                      </a:r>
                      <a:br>
                        <a:rPr lang="ru-RU" sz="13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300" dirty="0">
                          <a:solidFill>
                            <a:schemeClr val="tx1"/>
                          </a:solidFill>
                        </a:rPr>
                        <a:t>в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solidFill>
                            <a:schemeClr val="tx1"/>
                          </a:solidFill>
                        </a:rPr>
                        <a:t>Сельское население</a:t>
                      </a:r>
                      <a:br>
                        <a:rPr lang="ru-RU" sz="13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300" dirty="0">
                          <a:solidFill>
                            <a:schemeClr val="tx1"/>
                          </a:solidFill>
                        </a:rPr>
                        <a:t>в %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FF0000"/>
                          </a:solidFill>
                        </a:rPr>
                        <a:t>Россия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15,0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</a:rPr>
                        <a:t>85,0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rgbClr val="0070C0"/>
                          </a:solidFill>
                        </a:rPr>
                        <a:t>Европейская Россия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14,4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85,6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rgbClr val="0070C0"/>
                          </a:solidFill>
                        </a:rPr>
                        <a:t>Привислинские губ.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75,3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rgbClr val="0070C0"/>
                          </a:solidFill>
                        </a:rPr>
                        <a:t>Кавказ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85,5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rgbClr val="0070C0"/>
                          </a:solidFill>
                        </a:rPr>
                        <a:t>Сибирь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88,1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rgbClr val="0070C0"/>
                          </a:solidFill>
                        </a:rPr>
                        <a:t>Средняя Азия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85,5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rgbClr val="0070C0"/>
                          </a:solidFill>
                        </a:rPr>
                        <a:t>Финляндия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84,5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/>
                        <a:t>Англия и Уэльс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78,0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22,0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/>
                        <a:t>Норвегия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72,0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28,0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/>
                        <a:t>Германия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56,1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43,9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/>
                        <a:t>САСШ (США)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41,5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58,5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/>
                        <a:t>Франция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solidFill>
                            <a:srgbClr val="FF0000"/>
                          </a:solidFill>
                        </a:rPr>
                        <a:t>41,2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58,8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/>
                        <a:t>Дания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solidFill>
                            <a:srgbClr val="FF0000"/>
                          </a:solidFill>
                        </a:rPr>
                        <a:t>38,2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61,8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/>
                        <a:t>Голландия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solidFill>
                            <a:srgbClr val="FF0000"/>
                          </a:solidFill>
                        </a:rPr>
                        <a:t>36,9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63,1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/>
                        <a:t>Италия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solidFill>
                            <a:srgbClr val="FF0000"/>
                          </a:solidFill>
                        </a:rPr>
                        <a:t>26,4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73,6</a:t>
                      </a:r>
                    </a:p>
                  </a:txBody>
                  <a:tcPr anchor="ctr"/>
                </a:tc>
              </a:tr>
              <a:tr h="318270">
                <a:tc>
                  <a:txBody>
                    <a:bodyPr/>
                    <a:lstStyle/>
                    <a:p>
                      <a:r>
                        <a:rPr lang="ru-RU" sz="1300" dirty="0"/>
                        <a:t>Швеция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solidFill>
                            <a:srgbClr val="FF0000"/>
                          </a:solidFill>
                        </a:rPr>
                        <a:t>22,1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rgbClr val="FF0000"/>
                          </a:solidFill>
                        </a:rPr>
                        <a:t>77,9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0"/>
            <a:ext cx="3643338" cy="68580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ru-RU" sz="1900" b="1" dirty="0" smtClean="0">
                <a:solidFill>
                  <a:srgbClr val="FF0000"/>
                </a:solidFill>
              </a:rPr>
              <a:t>Плотность населения</a:t>
            </a:r>
            <a:endParaRPr lang="ru-RU" sz="1900" dirty="0" smtClean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ru-RU" sz="1900" dirty="0" smtClean="0"/>
              <a:t>Всё население империи, т.е. 174 099 600 человек (1913 г.), проживало на пространстве в 19 155 588 квадратных вёрст, </a:t>
            </a:r>
          </a:p>
          <a:p>
            <a:pPr>
              <a:lnSpc>
                <a:spcPct val="160000"/>
              </a:lnSpc>
              <a:buNone/>
            </a:pPr>
            <a:r>
              <a:rPr lang="ru-RU" sz="1900" dirty="0" smtClean="0"/>
              <a:t>следовательно на одну квадратную версту приходилось 9,1 человека. </a:t>
            </a:r>
          </a:p>
          <a:p>
            <a:pPr>
              <a:lnSpc>
                <a:spcPct val="160000"/>
              </a:lnSpc>
              <a:buNone/>
            </a:pPr>
            <a:r>
              <a:rPr lang="ru-RU" sz="1900" dirty="0" smtClean="0"/>
              <a:t>Значительная часть жителей сосредотачивалась в городах, если взять только сельское население, то на одну квадратную версту приходилось 7,8 человек.</a:t>
            </a:r>
          </a:p>
          <a:p>
            <a:pPr>
              <a:lnSpc>
                <a:spcPct val="160000"/>
              </a:lnSpc>
              <a:buNone/>
            </a:pPr>
            <a:r>
              <a:rPr lang="ru-RU" sz="1900" dirty="0" smtClean="0"/>
              <a:t>Наиболее плотно-населённым районом империи являлся Привислинский край, где в Петроковской губернии на одну квадратную версту приходилось 190,0 жителей, </a:t>
            </a:r>
          </a:p>
          <a:p>
            <a:pPr>
              <a:lnSpc>
                <a:spcPct val="160000"/>
              </a:lnSpc>
              <a:buNone/>
            </a:pPr>
            <a:r>
              <a:rPr lang="ru-RU" sz="1900" dirty="0" smtClean="0"/>
              <a:t>а наименее плотно-населённым — Сибирь, где в Якутии на кв.версту менее 0,1 жителя</a:t>
            </a:r>
            <a:r>
              <a:rPr lang="ru-RU" sz="1900" baseline="30000" dirty="0"/>
              <a:t>.</a:t>
            </a:r>
            <a:endParaRPr lang="ru-RU" sz="1900" dirty="0" smtClean="0"/>
          </a:p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143375" y="0"/>
          <a:ext cx="4786347" cy="678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3"/>
                <a:gridCol w="821541"/>
                <a:gridCol w="1393037"/>
                <a:gridCol w="1000136"/>
              </a:tblGrid>
              <a:tr h="58449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Плотность население России и других государств (без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колоний).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4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Жителей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1 кв. версту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Жителей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1 кв. версту</a:t>
                      </a:r>
                    </a:p>
                  </a:txBody>
                  <a:tcPr anchor="ctr"/>
                </a:tc>
              </a:tr>
              <a:tr h="58449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157,9</a:t>
                      </a:r>
                    </a:p>
                  </a:txBody>
                  <a:tcPr anchor="ctr"/>
                </a:tc>
              </a:tr>
              <a:tr h="5844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Европейская </a:t>
                      </a: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Италия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132,2</a:t>
                      </a:r>
                    </a:p>
                  </a:txBody>
                  <a:tcPr anchor="ctr"/>
                </a:tc>
              </a:tr>
              <a:tr h="5844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Привислинские </a:t>
                      </a: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Германия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127,7</a:t>
                      </a:r>
                    </a:p>
                  </a:txBody>
                  <a:tcPr anchor="ctr"/>
                </a:tc>
              </a:tr>
              <a:tr h="5844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Кавказ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Австро-Венгрия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</a:p>
                  </a:txBody>
                  <a:tcPr anchor="ctr"/>
                </a:tc>
              </a:tr>
              <a:tr h="5844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Сибирь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Франция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</a:p>
                  </a:txBody>
                  <a:tcPr anchor="ctr"/>
                </a:tc>
              </a:tr>
              <a:tr h="58449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 </a:t>
                      </a: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anchor="ctr"/>
                </a:tc>
              </a:tr>
              <a:tr h="58449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Финляндия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Швеция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</a:p>
                  </a:txBody>
                  <a:tcPr anchor="ctr"/>
                </a:tc>
              </a:tr>
              <a:tr h="58449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Бельгия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273,1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САСШ (США)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anchor="ctr"/>
                </a:tc>
              </a:tr>
              <a:tr h="58449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Голландия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177,2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Норвегия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286250" y="273050"/>
          <a:ext cx="44005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6"/>
                <a:gridCol w="1143008"/>
                <a:gridCol w="1042966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чел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55,667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44,3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Украинский язык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22,381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Польский язык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7,931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Белорусский язык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5,886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0" y="142852"/>
            <a:ext cx="4214810" cy="6715148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Национальный состав Российской империи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Российской империи в 1917 году проживало свыше 100 народов, не считая небольших этнических групп.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данным переписи 1897 г. (во время которой задавался вопрос не о национальности, а о родном языке)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великороссы составляли 43,4 % населения (80,5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чел.),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малороссы — 18,4 % населения (33,4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чел.),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белорусы — 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они официально считались "русскими", численность которых, таким образом, составляла 117,9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Вместе славянские народы (русские, украинцы, белорусы, а также поляки, болгары и другие) составляли порядка 75% населения империи.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4214810" y="2500306"/>
          <a:ext cx="4572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" y="2214557"/>
          <a:ext cx="8929724" cy="466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215"/>
                <a:gridCol w="2027023"/>
                <a:gridCol w="1071571"/>
                <a:gridCol w="928694"/>
                <a:gridCol w="1071570"/>
                <a:gridCol w="857257"/>
                <a:gridCol w="857256"/>
                <a:gridCol w="1000138"/>
              </a:tblGrid>
              <a:tr h="396626">
                <a:tc gridSpan="8"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tx1"/>
                          </a:solidFill>
                        </a:rPr>
                        <a:t>Вероисповедный состав населения Российской Империи в %</a:t>
                      </a:r>
                      <a:br>
                        <a:rPr lang="ru-RU" sz="1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00" b="1" dirty="0">
                          <a:solidFill>
                            <a:schemeClr val="tx1"/>
                          </a:solidFill>
                        </a:rPr>
                        <a:t>по данным Всеобщей Переписи 1897 г. и Финляндского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Ежегодника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5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Район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Православные с </a:t>
                      </a:r>
                      <a:r>
                        <a:rPr lang="ru-RU" sz="1200" dirty="0" smtClean="0"/>
                        <a:t>единоверцами </a:t>
                      </a:r>
                      <a:r>
                        <a:rPr lang="ru-RU" sz="1200" dirty="0"/>
                        <a:t>и </a:t>
                      </a:r>
                      <a:r>
                        <a:rPr lang="ru-RU" sz="1200" dirty="0" smtClean="0"/>
                        <a:t>старообрядцами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Мусульмане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Католики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Протестанты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Иудеи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Прочие христиане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Прочие нехристиане</a:t>
                      </a:r>
                    </a:p>
                  </a:txBody>
                  <a:tcPr anchor="ctr"/>
                </a:tc>
              </a:tr>
              <a:tr h="396626">
                <a:tc>
                  <a:txBody>
                    <a:bodyPr/>
                    <a:lstStyle/>
                    <a:p>
                      <a:r>
                        <a:rPr lang="ru-RU" sz="1200"/>
                        <a:t>Европейская Россия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83,58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3,82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3,30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4,07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0,34</a:t>
                      </a:r>
                      <a:r>
                        <a:rPr lang="ru-RU" sz="1200" baseline="30000" dirty="0"/>
                        <a:t>1)</a:t>
                      </a:r>
                      <a:endParaRPr lang="ru-RU" sz="1200" dirty="0"/>
                    </a:p>
                  </a:txBody>
                  <a:tcPr anchor="ctr"/>
                </a:tc>
              </a:tr>
              <a:tr h="396626">
                <a:tc>
                  <a:txBody>
                    <a:bodyPr/>
                    <a:lstStyle/>
                    <a:p>
                      <a:r>
                        <a:rPr lang="ru-RU" sz="1200" dirty="0"/>
                        <a:t>Привислинские губ.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74,32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4,46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14,01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0,00</a:t>
                      </a:r>
                    </a:p>
                  </a:txBody>
                  <a:tcPr anchor="ctr"/>
                </a:tc>
              </a:tr>
              <a:tr h="252398">
                <a:tc>
                  <a:txBody>
                    <a:bodyPr/>
                    <a:lstStyle/>
                    <a:p>
                      <a:r>
                        <a:rPr lang="ru-RU" sz="1200"/>
                        <a:t>Кавказ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50,94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34,54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12,49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0,32</a:t>
                      </a:r>
                    </a:p>
                  </a:txBody>
                  <a:tcPr anchor="ctr"/>
                </a:tc>
              </a:tr>
              <a:tr h="252398">
                <a:tc>
                  <a:txBody>
                    <a:bodyPr/>
                    <a:lstStyle/>
                    <a:p>
                      <a:r>
                        <a:rPr lang="ru-RU" sz="1200"/>
                        <a:t>Сибирь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89,97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2,20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0,60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6,34</a:t>
                      </a:r>
                      <a:r>
                        <a:rPr lang="ru-RU" sz="1200" baseline="30000"/>
                        <a:t>2)</a:t>
                      </a:r>
                      <a:endParaRPr lang="ru-RU" sz="1200"/>
                    </a:p>
                  </a:txBody>
                  <a:tcPr anchor="ctr"/>
                </a:tc>
              </a:tr>
              <a:tr h="252398">
                <a:tc>
                  <a:txBody>
                    <a:bodyPr/>
                    <a:lstStyle/>
                    <a:p>
                      <a:r>
                        <a:rPr lang="ru-RU" sz="1200"/>
                        <a:t>Средняя Азия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9,18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90,29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0,17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0,02</a:t>
                      </a:r>
                    </a:p>
                  </a:txBody>
                  <a:tcPr anchor="ctr"/>
                </a:tc>
              </a:tr>
              <a:tr h="252398">
                <a:tc>
                  <a:txBody>
                    <a:bodyPr/>
                    <a:lstStyle/>
                    <a:p>
                      <a:r>
                        <a:rPr lang="ru-RU" sz="1200"/>
                        <a:t>Финляндия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1,90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98,00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0,10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—</a:t>
                      </a:r>
                    </a:p>
                  </a:txBody>
                  <a:tcPr anchor="ctr"/>
                </a:tc>
              </a:tr>
              <a:tr h="396626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Всего по империи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69,90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10,83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8,91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4,85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4,05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0,96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0,50</a:t>
                      </a:r>
                      <a:r>
                        <a:rPr lang="ru-RU" sz="1400" baseline="30000" dirty="0">
                          <a:solidFill>
                            <a:srgbClr val="FF0000"/>
                          </a:solidFill>
                        </a:rPr>
                        <a:t>3)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52398">
                <a:tc gridSpan="8"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854">
                <a:tc gridSpan="8">
                  <a:txBody>
                    <a:bodyPr/>
                    <a:lstStyle/>
                    <a:p>
                      <a:r>
                        <a:rPr lang="ru-RU" sz="1200" dirty="0"/>
                        <a:t>1) В том числе 0,18% буддистов и ламаистов.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2) В том числе 4,30% буддистов и ламаистов.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3) В том числе 0,30% буддистов и ламаистов.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9416"/>
            <a:ext cx="8929718" cy="2143116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/>
              <a:t>Главных религиозных верований в Российской империи было шесть: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православное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которому принадлежат русские, румыны, большая часть картвельцев и небольшая турко-татар и финнов;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мусульманское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почти вся масса турко-татар и горцы Кавказа;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католическое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поляки и большая часть литовцев;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протестантское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финны, германцы и часть литовцев;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иудейское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евреи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армяно-григорианское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армяне.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79" y="-172278"/>
          <a:ext cx="8472519" cy="295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5"/>
                <a:gridCol w="571504"/>
                <a:gridCol w="1000132"/>
                <a:gridCol w="714380"/>
                <a:gridCol w="1071570"/>
                <a:gridCol w="857256"/>
                <a:gridCol w="714380"/>
                <a:gridCol w="857256"/>
                <a:gridCol w="971526"/>
              </a:tblGrid>
              <a:tr h="335239">
                <a:tc gridSpan="9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Населения России (без Финляндии) по десятилетним возрастным группам в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данным Всеобщей Переписи 1897 г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39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FF0000"/>
                          </a:solidFill>
                        </a:rPr>
                        <a:t>Район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0—9 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10—19 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20—29 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30—39 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40—49 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50—59 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60—69 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Св. 70 л. и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неизвест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/>
                </a:tc>
              </a:tr>
              <a:tr h="335239">
                <a:tc>
                  <a:txBody>
                    <a:bodyPr/>
                    <a:lstStyle/>
                    <a:p>
                      <a:r>
                        <a:rPr lang="ru-RU" sz="1100" dirty="0"/>
                        <a:t>Европейская Россия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anchor="ctr"/>
                </a:tc>
              </a:tr>
              <a:tr h="335239">
                <a:tc>
                  <a:txBody>
                    <a:bodyPr/>
                    <a:lstStyle/>
                    <a:p>
                      <a:r>
                        <a:rPr lang="ru-RU" sz="1100" dirty="0"/>
                        <a:t>Привислинские губ.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anchor="ctr"/>
                </a:tc>
              </a:tr>
              <a:tr h="335239">
                <a:tc>
                  <a:txBody>
                    <a:bodyPr/>
                    <a:lstStyle/>
                    <a:p>
                      <a:r>
                        <a:rPr lang="ru-RU" sz="1100" dirty="0"/>
                        <a:t>Кавказ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16,9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anchor="ctr"/>
                </a:tc>
              </a:tr>
              <a:tr h="335239">
                <a:tc>
                  <a:txBody>
                    <a:bodyPr/>
                    <a:lstStyle/>
                    <a:p>
                      <a:r>
                        <a:rPr lang="ru-RU" sz="1100" dirty="0"/>
                        <a:t>Сибирь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26,0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anchor="ctr"/>
                </a:tc>
              </a:tr>
              <a:tr h="335239">
                <a:tc>
                  <a:txBody>
                    <a:bodyPr/>
                    <a:lstStyle/>
                    <a:p>
                      <a:r>
                        <a:rPr lang="ru-RU" sz="1100" dirty="0"/>
                        <a:t>Средняя Азия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anchor="ctr"/>
                </a:tc>
              </a:tr>
              <a:tr h="484310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FF0000"/>
                          </a:solidFill>
                        </a:rPr>
                        <a:t>Всего по империи</a:t>
                      </a:r>
                      <a:br>
                        <a:rPr lang="ru-RU" sz="11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1100" b="1" dirty="0">
                          <a:solidFill>
                            <a:srgbClr val="FF0000"/>
                          </a:solidFill>
                        </a:rPr>
                        <a:t>(без Финляндии)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3643314"/>
          <a:ext cx="3571900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379"/>
                <a:gridCol w="943521"/>
              </a:tblGrid>
              <a:tr h="5162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Средняя Азия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50,0% </a:t>
                      </a:r>
                      <a:endParaRPr lang="ru-RU" sz="1400" dirty="0"/>
                    </a:p>
                  </a:txBody>
                  <a:tcPr/>
                </a:tc>
              </a:tr>
              <a:tr h="5162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Сибирь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46,1% </a:t>
                      </a:r>
                      <a:endParaRPr lang="ru-RU" sz="1400" dirty="0"/>
                    </a:p>
                  </a:txBody>
                  <a:tcPr/>
                </a:tc>
              </a:tr>
              <a:tr h="5162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Европейской России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44,3% </a:t>
                      </a:r>
                      <a:endParaRPr lang="ru-RU" sz="1400" dirty="0"/>
                    </a:p>
                  </a:txBody>
                  <a:tcPr/>
                </a:tc>
              </a:tr>
              <a:tr h="5162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Привислинский край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44,1% </a:t>
                      </a:r>
                      <a:endParaRPr lang="ru-RU" sz="1400" dirty="0"/>
                    </a:p>
                  </a:txBody>
                  <a:tcPr/>
                </a:tc>
              </a:tr>
              <a:tr h="7212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Кавказ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43,7%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3643306" y="3500438"/>
          <a:ext cx="5286380" cy="310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3000372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Статистика  трудоспособного населения (20-70 лет)</a:t>
            </a:r>
            <a:r>
              <a:rPr lang="ru-RU" sz="1200" dirty="0" smtClean="0"/>
              <a:t> (по регионам)</a:t>
            </a:r>
            <a:endParaRPr lang="ru-RU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2078</Words>
  <Application>Microsoft Office PowerPoint</Application>
  <PresentationFormat>Экран (4:3)</PresentationFormat>
  <Paragraphs>622</Paragraphs>
  <Slides>23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Территория и административное устройство Российской империи.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Занятость населения</vt:lpstr>
      <vt:lpstr>Презентация PowerPoint</vt:lpstr>
      <vt:lpstr>Структура государственного аппарата России в начале XX века.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империя на рубеже веков</dc:title>
  <dc:creator>Леонид</dc:creator>
  <cp:lastModifiedBy>Дмитрий</cp:lastModifiedBy>
  <cp:revision>195</cp:revision>
  <dcterms:created xsi:type="dcterms:W3CDTF">2009-09-01T15:06:12Z</dcterms:created>
  <dcterms:modified xsi:type="dcterms:W3CDTF">2013-09-07T14:10:43Z</dcterms:modified>
</cp:coreProperties>
</file>