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3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4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F1E0-A3E2-46F5-987F-4AEF36316825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B34F4-E291-4596-AB45-71200D06C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563D85-D9E6-4DAC-B96E-700D9E0EC65E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AA0BAE-2B1F-4284-92D2-BFD220DAD2FF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80010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200" b="1" i="1" u="sng" dirty="0" smtClean="0"/>
              <a:t>Русская литература 20-х гг.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3124200"/>
            <a:ext cx="4495800" cy="3276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2800" b="1" i="1" dirty="0" smtClean="0">
                <a:solidFill>
                  <a:schemeClr val="tx1"/>
                </a:solidFill>
              </a:rPr>
              <a:t>Подготовила:</a:t>
            </a:r>
          </a:p>
          <a:p>
            <a:pPr algn="l" eaLnBrk="1" hangingPunct="1"/>
            <a:r>
              <a:rPr lang="ru-RU" sz="2800" b="1" i="1" dirty="0" smtClean="0">
                <a:solidFill>
                  <a:schemeClr val="tx1"/>
                </a:solidFill>
              </a:rPr>
              <a:t>Ученица 11 класса «А»</a:t>
            </a:r>
          </a:p>
          <a:p>
            <a:pPr algn="l" eaLnBrk="1" hangingPunct="1"/>
            <a:r>
              <a:rPr lang="ru-RU" sz="2800" b="1" i="1" dirty="0" smtClean="0">
                <a:solidFill>
                  <a:schemeClr val="tx1"/>
                </a:solidFill>
              </a:rPr>
              <a:t>МБОУ СОШ №12</a:t>
            </a:r>
          </a:p>
          <a:p>
            <a:pPr algn="l" eaLnBrk="1" hangingPunct="1"/>
            <a:r>
              <a:rPr lang="ru-RU" sz="2800" b="1" i="1" dirty="0" smtClean="0">
                <a:solidFill>
                  <a:schemeClr val="tx1"/>
                </a:solidFill>
              </a:rPr>
              <a:t>Г. Сургута</a:t>
            </a:r>
          </a:p>
          <a:p>
            <a:pPr algn="l" eaLnBrk="1" hangingPunct="1"/>
            <a:r>
              <a:rPr lang="ru-RU" sz="2800" b="1" i="1" dirty="0" err="1" smtClean="0">
                <a:solidFill>
                  <a:schemeClr val="tx1"/>
                </a:solidFill>
              </a:rPr>
              <a:t>Смогаржевская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Мария</a:t>
            </a:r>
          </a:p>
          <a:p>
            <a:pPr algn="l" eaLnBrk="1" hangingPunct="1"/>
            <a:r>
              <a:rPr lang="ru-RU" sz="2800" b="1" i="1" dirty="0" smtClean="0">
                <a:solidFill>
                  <a:schemeClr val="tx1"/>
                </a:solidFill>
              </a:rPr>
              <a:t>Учитель Михайлова З.К.</a:t>
            </a:r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ЛЕФ - </a:t>
            </a:r>
            <a:r>
              <a:rPr lang="ru-RU" dirty="0" smtClean="0"/>
              <a:t>левый фронт искусств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412776"/>
            <a:ext cx="5626968" cy="4968552"/>
          </a:xfrm>
        </p:spPr>
        <p:txBody>
          <a:bodyPr>
            <a:normAutofit fontScale="92500" lnSpcReduction="20000"/>
          </a:bodyPr>
          <a:lstStyle/>
          <a:p>
            <a:pPr marL="88900" indent="-88900">
              <a:lnSpc>
                <a:spcPct val="80000"/>
              </a:lnSpc>
            </a:pPr>
            <a:r>
              <a:rPr lang="ru-RU" dirty="0" smtClean="0"/>
              <a:t>1922-1929 гг.</a:t>
            </a:r>
          </a:p>
          <a:p>
            <a:pPr marL="88900" indent="-88900">
              <a:lnSpc>
                <a:spcPct val="80000"/>
              </a:lnSpc>
            </a:pPr>
            <a:r>
              <a:rPr lang="ru-RU" dirty="0" smtClean="0"/>
              <a:t> Печатный орган – журнал «ЛЕФ», «Новый ЛЕФ».</a:t>
            </a:r>
          </a:p>
          <a:p>
            <a:pPr marL="88900" indent="-88900">
              <a:lnSpc>
                <a:spcPct val="80000"/>
              </a:lnSpc>
            </a:pPr>
            <a:r>
              <a:rPr lang="ru-RU" dirty="0" smtClean="0"/>
              <a:t> Представители – Маяковский В., Б. Пастернак, О. Брик.</a:t>
            </a:r>
          </a:p>
          <a:p>
            <a:pPr marL="88900" indent="-88900">
              <a:lnSpc>
                <a:spcPct val="80000"/>
              </a:lnSpc>
            </a:pPr>
            <a:r>
              <a:rPr lang="ru-RU" dirty="0" smtClean="0"/>
              <a:t> Идеи: создание действенного революционного искусства, критика пассивного «</a:t>
            </a:r>
            <a:r>
              <a:rPr lang="ru-RU" dirty="0" err="1" smtClean="0"/>
              <a:t>бытоотражающего</a:t>
            </a:r>
            <a:r>
              <a:rPr lang="ru-RU" dirty="0" smtClean="0"/>
              <a:t> психологизма», теория «литературного факта», отрицающая художественный вымысел, требующая освещения в искусстве фактов новой действительности.</a:t>
            </a:r>
          </a:p>
          <a:p>
            <a:endParaRPr lang="ru-RU" dirty="0"/>
          </a:p>
        </p:txBody>
      </p:sp>
      <p:pic>
        <p:nvPicPr>
          <p:cNvPr id="5122" name="Picture 2" descr="http://www.nlr.ru/tus/031201/images/big/image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59"/>
            <a:ext cx="2448272" cy="35741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Имажинизм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6840760" cy="5328592"/>
          </a:xfrm>
        </p:spPr>
        <p:txBody>
          <a:bodyPr/>
          <a:lstStyle/>
          <a:p>
            <a:r>
              <a:rPr lang="ru-RU" sz="2000" dirty="0" smtClean="0"/>
              <a:t>1919-1927 гг.</a:t>
            </a:r>
          </a:p>
          <a:p>
            <a:r>
              <a:rPr lang="ru-RU" sz="2000" dirty="0" smtClean="0"/>
              <a:t>Печатный орган – «Советская </a:t>
            </a:r>
          </a:p>
          <a:p>
            <a:pPr>
              <a:buNone/>
            </a:pPr>
            <a:r>
              <a:rPr lang="ru-RU" sz="2000" dirty="0" smtClean="0"/>
              <a:t>страна»</a:t>
            </a:r>
          </a:p>
          <a:p>
            <a:r>
              <a:rPr lang="ru-RU" sz="2000" dirty="0" smtClean="0"/>
              <a:t>Представители – С. Есенин, Н. </a:t>
            </a:r>
          </a:p>
          <a:p>
            <a:pPr>
              <a:buNone/>
            </a:pPr>
            <a:r>
              <a:rPr lang="ru-RU" sz="2000" dirty="0" smtClean="0"/>
              <a:t>Клюев, В. </a:t>
            </a:r>
            <a:r>
              <a:rPr lang="ru-RU" sz="2000" dirty="0" err="1" smtClean="0"/>
              <a:t>Шершеневич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Идеи: «поедание образом </a:t>
            </a:r>
          </a:p>
          <a:p>
            <a:pPr>
              <a:buNone/>
            </a:pPr>
            <a:r>
              <a:rPr lang="ru-RU" sz="2000" dirty="0" smtClean="0"/>
              <a:t>смысла», которое выражалось в </a:t>
            </a:r>
          </a:p>
          <a:p>
            <a:pPr>
              <a:buNone/>
            </a:pPr>
            <a:r>
              <a:rPr lang="ru-RU" sz="2000" dirty="0" smtClean="0"/>
              <a:t>нарушении грамматических форм, </a:t>
            </a:r>
          </a:p>
          <a:p>
            <a:pPr>
              <a:buNone/>
            </a:pPr>
            <a:r>
              <a:rPr lang="ru-RU" sz="2000" dirty="0" smtClean="0"/>
              <a:t>определяющих смысл</a:t>
            </a:r>
          </a:p>
          <a:p>
            <a:endParaRPr lang="ru-RU" dirty="0"/>
          </a:p>
        </p:txBody>
      </p:sp>
      <p:pic>
        <p:nvPicPr>
          <p:cNvPr id="4098" name="Picture 2" descr="http://literatura5.narod.ru/ivnev_1915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4499992" y="1340768"/>
            <a:ext cx="4302299" cy="2708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«Перевал»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5904656" cy="4857403"/>
          </a:xfrm>
        </p:spPr>
        <p:txBody>
          <a:bodyPr>
            <a:normAutofit/>
          </a:bodyPr>
          <a:lstStyle/>
          <a:p>
            <a:pPr marL="265113" indent="-265113">
              <a:lnSpc>
                <a:spcPct val="90000"/>
              </a:lnSpc>
            </a:pPr>
            <a:r>
              <a:rPr lang="ru-RU" sz="2400" dirty="0" smtClean="0"/>
              <a:t>Кон.1923-нач. 1924 – 1932 гг.</a:t>
            </a:r>
          </a:p>
          <a:p>
            <a:pPr marL="265113" indent="-265113">
              <a:lnSpc>
                <a:spcPct val="90000"/>
              </a:lnSpc>
            </a:pPr>
            <a:r>
              <a:rPr lang="ru-RU" sz="2400" dirty="0" smtClean="0"/>
              <a:t>Печатный орган – журнал «Красная новь».</a:t>
            </a:r>
          </a:p>
          <a:p>
            <a:pPr marL="265113" indent="-265113">
              <a:lnSpc>
                <a:spcPct val="90000"/>
              </a:lnSpc>
            </a:pPr>
            <a:r>
              <a:rPr lang="ru-RU" sz="2400" dirty="0" smtClean="0"/>
              <a:t>Представители – В. Катаев, Э. Багрицкий, М. Пришвин, М. Светлов.</a:t>
            </a:r>
          </a:p>
          <a:p>
            <a:pPr marL="265113" indent="-265113">
              <a:lnSpc>
                <a:spcPct val="90000"/>
              </a:lnSpc>
            </a:pPr>
            <a:r>
              <a:rPr lang="ru-RU" sz="2400" dirty="0" smtClean="0"/>
              <a:t>Идеи: выступали против «бескрылого бытовизма», ратовали за сохранение преемственной связи с художественным мастерством русской и мировой классической литературы, выдвигали               		принцип искренности, 			интуитивизма, гуманизма</a:t>
            </a:r>
          </a:p>
          <a:p>
            <a:endParaRPr lang="ru-RU" dirty="0"/>
          </a:p>
        </p:txBody>
      </p:sp>
      <p:pic>
        <p:nvPicPr>
          <p:cNvPr id="3074" name="Picture 2" descr="http://lib.mn/img/fb2-262000-274999/2708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196753"/>
            <a:ext cx="2497460" cy="3787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ОБЕРИУ</a:t>
            </a:r>
            <a:r>
              <a:rPr lang="ru-RU" sz="3200" dirty="0" smtClean="0"/>
              <a:t> – объединение реального искусства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/>
            <a:r>
              <a:rPr lang="ru-RU" sz="2800" dirty="0" smtClean="0"/>
              <a:t>1927-1928 гг.</a:t>
            </a:r>
          </a:p>
          <a:p>
            <a:pPr marL="354013" indent="-354013"/>
            <a:r>
              <a:rPr lang="ru-RU" sz="2800" dirty="0" smtClean="0"/>
              <a:t>Представители – Д. Хармс, Н. Заболоцкий, А. Введенский.</a:t>
            </a:r>
          </a:p>
          <a:p>
            <a:pPr marL="354013" indent="-354013"/>
            <a:r>
              <a:rPr lang="ru-RU" sz="2800" dirty="0" smtClean="0"/>
              <a:t>Идеи: в основе творчества – «метод конкретного материалистического ощущения вещи и явления», развивали отдельные стороны футуризма, обращались к традициям русских сатириков кон.19-нач. 20 в.</a:t>
            </a:r>
          </a:p>
          <a:p>
            <a:endParaRPr lang="ru-RU" dirty="0"/>
          </a:p>
        </p:txBody>
      </p:sp>
      <p:sp>
        <p:nvSpPr>
          <p:cNvPr id="2050" name="AutoShape 2" descr="https://lib.rus.ec/i/58/407158/img_11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lib.rus.ec/i/58/407158/img_11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Серапионовы</a:t>
            </a:r>
            <a:r>
              <a:rPr lang="ru-RU" b="1" dirty="0" smtClean="0"/>
              <a:t> братья»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352928" cy="316835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1921 г.</a:t>
            </a:r>
          </a:p>
          <a:p>
            <a:r>
              <a:rPr lang="ru-RU" sz="2400" dirty="0" smtClean="0"/>
              <a:t>представители – К. Федин, В. Каверин, М. Слонимский.</a:t>
            </a:r>
          </a:p>
          <a:p>
            <a:r>
              <a:rPr lang="ru-RU" sz="2400" dirty="0" smtClean="0"/>
              <a:t>Идеи: «поиски приемов овладения новым материалом» (война, революция), поиски новой </a:t>
            </a:r>
          </a:p>
          <a:p>
            <a:r>
              <a:rPr lang="ru-RU" sz="2400" dirty="0" smtClean="0"/>
              <a:t>художественной формы, цель – овладение техников писательского мастерства</a:t>
            </a:r>
          </a:p>
          <a:p>
            <a:endParaRPr lang="ru-RU" sz="2000" dirty="0"/>
          </a:p>
        </p:txBody>
      </p:sp>
      <p:sp>
        <p:nvSpPr>
          <p:cNvPr id="29698" name="AutoShape 2" descr="https://lib.rus.ec/i/99/373999/image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https://lib.rus.ec/i/99/373999/image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https://lib.rus.ec/i/99/373999/image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4" name="AutoShape 8" descr="https://lib.rus.ec/i/58/407158/img_11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6" name="AutoShape 10" descr="https://lib.rus.ec/i/58/407158/img_11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8" name="AutoShape 12" descr="https://lib.rus.ec/i/58/407158/img_11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9" name="Picture 13" descr="C:\Users\Даша\Desktop\img_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83968" y="3429000"/>
            <a:ext cx="4472955" cy="2907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Революция способствовала пробуждению творческой энергии в широких народных массах, притоку в литературу множества новых дарований.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 приходом молодых авторов в литературу множилось число писателей нового типа - активных общественников, непосредственных участников культурного строительства. Большинство из них, прежде чем стать писателями, были солдатами революции.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Значение событий 20-х годов для литературы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Революция высвободила мощную творческую энергию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народных масс. Октябрь 1917 года стал важной вехой в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творчестве большинства художников: чей-то талант развился,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кто-то пережил творческий кризис, но почти всякий стал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писать иначе. Появилось немало новых писателей и поэтов,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чье дарование, возможно, не смогло бы настолько раскрыться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иных социальных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условиях.</a:t>
            </a:r>
            <a:endParaRPr lang="ru-RU" sz="2800" dirty="0"/>
          </a:p>
        </p:txBody>
      </p:sp>
    </p:spTree>
  </p:cSld>
  <p:clrMapOvr>
    <a:masterClrMapping/>
  </p:clrMapOvr>
  <p:transition spd="slow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i="1" u="sng" dirty="0" smtClean="0"/>
              <a:t>Спасибо за внимание!</a:t>
            </a:r>
            <a:endParaRPr lang="ru-RU" sz="4800" b="1" i="1" u="sng" dirty="0"/>
          </a:p>
        </p:txBody>
      </p:sp>
    </p:spTree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Долгие годы образ Октября 1917 года, «десяти дней,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которые потрясли мир», был весьма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одноплановым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одномерным, упрощенным: революция рассматривалась как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«праздник трудящихся и угнетенных».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последнее время укоренился взгляд на Октябрьскую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революцию как на событие, однозначно разрушительное для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отечественной духовности.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mtClean="0"/>
              <a:t>Особенности литературы 20-х гг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3997325"/>
          </a:xfrm>
        </p:spPr>
        <p:txBody>
          <a:bodyPr/>
          <a:lstStyle/>
          <a:p>
            <a:pPr eaLnBrk="1" hangingPunct="1"/>
            <a:r>
              <a:rPr lang="ru-RU" dirty="0" smtClean="0"/>
              <a:t>В сфере литературы раскол общества, завершившийся революцией и гражданской войной, выразился в том, что после 1917 года литературный процесс развивался по </a:t>
            </a:r>
            <a:r>
              <a:rPr lang="ru-RU" i="1" dirty="0" smtClean="0"/>
              <a:t>трем противоположным и часто почти непересекающимся направлениям.</a:t>
            </a:r>
          </a:p>
        </p:txBody>
      </p:sp>
    </p:spTree>
  </p:cSld>
  <p:clrMapOvr>
    <a:masterClrMapping/>
  </p:clrMapOvr>
  <p:transition spd="slow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Эмигрантская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В начале 20-х годов Россия познала эмиграцию миллионов русских людей, не желавших подчиниться большевистской диктатуре.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И. Бунин, А. Куприн, В. Набоков, И. Шмелев, М. Цветаева.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Оказавшись на чужбине, они не только не поддались ассимиляции, не забыли язык и культуру, но создали — в изгнании, в чужой языковой и культурной среде — литературу диаспоры, русского рассеяния.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«Потаенная»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Создавалась писателями, которые не имели возможности или же принципиально не хотели публиковать свои произведения. </a:t>
            </a:r>
          </a:p>
          <a:p>
            <a:r>
              <a:rPr lang="ru-RU" dirty="0" smtClean="0"/>
              <a:t>А. Платонов «</a:t>
            </a:r>
            <a:r>
              <a:rPr lang="ru-RU" dirty="0" err="1" smtClean="0"/>
              <a:t>Чевенгур</a:t>
            </a:r>
            <a:r>
              <a:rPr lang="ru-RU" dirty="0" smtClean="0"/>
              <a:t>» и «Котлован»</a:t>
            </a:r>
          </a:p>
          <a:p>
            <a:r>
              <a:rPr lang="ru-RU" dirty="0" smtClean="0"/>
              <a:t>М. Булгаков «Мастер и Маргарита»</a:t>
            </a:r>
          </a:p>
          <a:p>
            <a:r>
              <a:rPr lang="ru-RU" dirty="0" smtClean="0"/>
              <a:t>А. Ахматова «Реквием»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Советская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Создавалась в нашей стране, публиковалась и находила путь к читателю. </a:t>
            </a:r>
          </a:p>
          <a:p>
            <a:r>
              <a:rPr lang="ru-RU" dirty="0" smtClean="0"/>
              <a:t>Эта ветвь отечественной литературы испытывала на себе самое мощное давление политического пресса.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i="1" dirty="0" smtClean="0"/>
              <a:t>Борьба двух противоположных тенденций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568952" cy="4648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dirty="0" smtClean="0"/>
              <a:t>1) </a:t>
            </a:r>
            <a:r>
              <a:rPr lang="ru-RU" sz="2400" dirty="0" smtClean="0"/>
              <a:t>стремление власти привести литературу </a:t>
            </a:r>
            <a:r>
              <a:rPr lang="ru-RU" sz="2400" i="1" dirty="0" smtClean="0"/>
              <a:t>к идеологической монолитности</a:t>
            </a:r>
            <a:r>
              <a:rPr lang="ru-RU" sz="2400" dirty="0" smtClean="0"/>
              <a:t> и художественному единообразию. 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Письмо ЦК РКП(б) «О Пролеткультах»,1920 г.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Резолюция «О политике партии в области художественной литературы»,1925 г.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Постановление «О перестройке литературно-художественных организациях» 1932 г.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2) </a:t>
            </a:r>
            <a:r>
              <a:rPr lang="ru-RU" sz="2400" i="1" dirty="0" smtClean="0"/>
              <a:t>тенденция многовариантного литературного развития. </a:t>
            </a:r>
            <a:r>
              <a:rPr lang="ru-RU" sz="2400" dirty="0" smtClean="0"/>
              <a:t>Многоголосие, разнообразие авторских манер, обилие группировок, литературных объединений, салонов, групп</a:t>
            </a:r>
          </a:p>
        </p:txBody>
      </p:sp>
    </p:spTree>
  </p:cSld>
  <p:clrMapOvr>
    <a:masterClrMapping/>
  </p:clrMapOvr>
  <p:transition spd="slow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Литературные группировки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РАПП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ЛЕФ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Имажинисты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«Перевал»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ОБЕРИУ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Конструктивисты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«</a:t>
            </a:r>
            <a:r>
              <a:rPr lang="ru-RU" dirty="0" err="1" smtClean="0"/>
              <a:t>Серапионовы</a:t>
            </a:r>
            <a:r>
              <a:rPr lang="ru-RU" dirty="0" smtClean="0"/>
              <a:t> братья» </a:t>
            </a:r>
          </a:p>
        </p:txBody>
      </p:sp>
    </p:spTree>
  </p:cSld>
  <p:clrMapOvr>
    <a:masterClrMapping/>
  </p:clrMapOvr>
  <p:transition spd="slow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РАПП - </a:t>
            </a:r>
            <a:r>
              <a:rPr lang="ru-RU" sz="3200" dirty="0" smtClean="0"/>
              <a:t>российская ассоциация пролетарских писателей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6635080" cy="4525963"/>
          </a:xfrm>
        </p:spPr>
        <p:txBody>
          <a:bodyPr>
            <a:normAutofit/>
          </a:bodyPr>
          <a:lstStyle/>
          <a:p>
            <a:pPr marL="88900" indent="-88900">
              <a:lnSpc>
                <a:spcPct val="90000"/>
              </a:lnSpc>
            </a:pPr>
            <a:r>
              <a:rPr lang="ru-RU" sz="2400" dirty="0" smtClean="0"/>
              <a:t>1925-1932 гг. </a:t>
            </a:r>
          </a:p>
          <a:p>
            <a:pPr marL="88900" indent="-88900">
              <a:lnSpc>
                <a:spcPct val="90000"/>
              </a:lnSpc>
            </a:pPr>
            <a:r>
              <a:rPr lang="ru-RU" sz="2400" dirty="0" smtClean="0"/>
              <a:t> Печатный орган – журнал «На посту»</a:t>
            </a:r>
          </a:p>
          <a:p>
            <a:pPr marL="88900" indent="-88900">
              <a:lnSpc>
                <a:spcPct val="90000"/>
              </a:lnSpc>
            </a:pPr>
            <a:r>
              <a:rPr lang="ru-RU" sz="2400" dirty="0" smtClean="0"/>
              <a:t> Представители – Дм. Фурманов, Ал. Фадеев.</a:t>
            </a:r>
          </a:p>
          <a:p>
            <a:pPr marL="88900" indent="-88900">
              <a:lnSpc>
                <a:spcPct val="90000"/>
              </a:lnSpc>
            </a:pPr>
            <a:r>
              <a:rPr lang="ru-RU" sz="2400" dirty="0" smtClean="0"/>
              <a:t> Идеи: поддержка пролетарских литературных организаций, развитие коммунистической критики, отрицание романтизма, борьба с </a:t>
            </a:r>
            <a:r>
              <a:rPr lang="ru-RU" sz="2400" dirty="0" err="1" smtClean="0"/>
              <a:t>новобуржуазным</a:t>
            </a:r>
            <a:r>
              <a:rPr lang="ru-RU" sz="2400" dirty="0" smtClean="0"/>
              <a:t> влиянием в литературе, Ахматова, Ходасевич, Цветаева, Бунин – «классовые враги», Маяковский, Пришвин, </a:t>
            </a:r>
          </a:p>
          <a:p>
            <a:pPr marL="88900" indent="-88900">
              <a:lnSpc>
                <a:spcPct val="90000"/>
              </a:lnSpc>
              <a:buNone/>
            </a:pPr>
            <a:r>
              <a:rPr lang="ru-RU" sz="2400" dirty="0" smtClean="0"/>
              <a:t>                         К. Федин – «попутчики», теория  </a:t>
            </a:r>
          </a:p>
          <a:p>
            <a:pPr marL="88900" indent="-88900">
              <a:lnSpc>
                <a:spcPct val="90000"/>
              </a:lnSpc>
              <a:buNone/>
            </a:pPr>
            <a:r>
              <a:rPr lang="ru-RU" sz="2400" dirty="0" smtClean="0"/>
              <a:t>                                «живого человека».</a:t>
            </a:r>
          </a:p>
          <a:p>
            <a:endParaRPr lang="ru-RU" dirty="0"/>
          </a:p>
        </p:txBody>
      </p:sp>
      <p:pic>
        <p:nvPicPr>
          <p:cNvPr id="6146" name="Picture 2" descr="http://www.pv-gallery.ru/1931_9_Za_Proletar_isk_cover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2073831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8" name="Picture 4" descr="http://www.masterandmargarita.eu/images/02themas/averbats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56992"/>
            <a:ext cx="2278209" cy="33258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 dir="d"/>
  </p:transition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49</TotalTime>
  <Words>702</Words>
  <Application>Microsoft Office PowerPoint</Application>
  <PresentationFormat>Экран (4:3)</PresentationFormat>
  <Paragraphs>91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Тема2</vt:lpstr>
      <vt:lpstr>Русская литература 20-х гг.</vt:lpstr>
      <vt:lpstr>Слайд 2</vt:lpstr>
      <vt:lpstr>Особенности литературы 20-х гг</vt:lpstr>
      <vt:lpstr>Эмигрантская литература</vt:lpstr>
      <vt:lpstr>«Потаенная» литература</vt:lpstr>
      <vt:lpstr>Советская литература</vt:lpstr>
      <vt:lpstr>Борьба двух противоположных тенденций</vt:lpstr>
      <vt:lpstr>Литературные группировки </vt:lpstr>
      <vt:lpstr>РАПП - российская ассоциация пролетарских писателей</vt:lpstr>
      <vt:lpstr>ЛЕФ - левый фронт искусств </vt:lpstr>
      <vt:lpstr>Имажинизм</vt:lpstr>
      <vt:lpstr>«Перевал»</vt:lpstr>
      <vt:lpstr>ОБЕРИУ – объединение реального искусства </vt:lpstr>
      <vt:lpstr>«Серапионовы братья»</vt:lpstr>
      <vt:lpstr>Слайд 15</vt:lpstr>
      <vt:lpstr>Значение событий 20-х годов для литературы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литература 20-х гг.</dc:title>
  <dc:creator>Даша</dc:creator>
  <cp:lastModifiedBy>Надежда</cp:lastModifiedBy>
  <cp:revision>13</cp:revision>
  <dcterms:created xsi:type="dcterms:W3CDTF">2014-10-20T18:00:59Z</dcterms:created>
  <dcterms:modified xsi:type="dcterms:W3CDTF">2014-10-28T17:04:48Z</dcterms:modified>
</cp:coreProperties>
</file>