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715" autoAdjust="0"/>
  </p:normalViewPr>
  <p:slideViewPr>
    <p:cSldViewPr>
      <p:cViewPr varScale="1">
        <p:scale>
          <a:sx n="39" d="100"/>
          <a:sy n="39" d="100"/>
        </p:scale>
        <p:origin x="-102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BA89-2CC3-4B55-ACAA-BAA954EF7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3E56-76B0-46DD-9AA7-06F4B9978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0332A-1EBE-4D29-B6C7-6FA2F7F4F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5F03-C9A8-49E6-8515-AEDE59FD9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CA968-D5C7-408B-A35F-FA1146652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1609-2D87-4365-A7B3-1B6EE2871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25A1-DCBF-4B79-9CFF-5E4A5FE43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A9B6-FAD8-4604-B337-17629677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AEF24-E037-49AF-BCE1-B0306E3EF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5680-1010-4C25-9924-6874F8585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1645A-110F-4160-9C60-FE8A3C0C6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C3B371-4458-4489-AEB6-7E078A62F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Графическое решение задач повышенного уровня с использованием </a:t>
            </a:r>
            <a:r>
              <a:rPr lang="en-US" sz="4000" smtClean="0"/>
              <a:t>MS Excel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Интегрированный урок по алгебре и информатике в11классе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Задание 5.</a:t>
            </a:r>
            <a:r>
              <a:rPr lang="ru-RU" smtClean="0"/>
              <a:t> </a:t>
            </a:r>
            <a:r>
              <a:rPr lang="ru-RU" sz="2800" smtClean="0"/>
              <a:t>При каких значениях параметра </a:t>
            </a:r>
            <a:r>
              <a:rPr lang="ru-RU" sz="2800" i="1" smtClean="0"/>
              <a:t>а </a:t>
            </a:r>
            <a:r>
              <a:rPr lang="ru-RU" sz="2800" smtClean="0"/>
              <a:t>система уравнений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 имеет 3 решения?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16013" y="3152775"/>
          <a:ext cx="2016125" cy="1144588"/>
        </p:xfrm>
        <a:graphic>
          <a:graphicData uri="http://schemas.openxmlformats.org/presentationml/2006/ole">
            <p:oleObj spid="_x0000_s2050" name="Формула" r:id="rId3" imgW="9144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Задание 6.</a:t>
            </a:r>
            <a:r>
              <a:rPr lang="ru-RU" smtClean="0"/>
              <a:t> </a:t>
            </a:r>
            <a:r>
              <a:rPr lang="ru-RU" sz="2800" smtClean="0"/>
              <a:t>Найти все значения параметра </a:t>
            </a:r>
            <a:r>
              <a:rPr lang="ru-RU" sz="2800" i="1" smtClean="0"/>
              <a:t>а</a:t>
            </a:r>
            <a:r>
              <a:rPr lang="ru-RU" sz="2800" smtClean="0"/>
              <a:t>, при которых система уравнений 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имеет хотя бы одно решение.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258888" y="3141663"/>
          <a:ext cx="2089150" cy="1084262"/>
        </p:xfrm>
        <a:graphic>
          <a:graphicData uri="http://schemas.openxmlformats.org/presentationml/2006/ole">
            <p:oleObj spid="_x0000_s3074" name="Формула" r:id="rId3" imgW="10795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ru-RU" b="1" smtClean="0"/>
              <a:t>Домашнее задание.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Найти корни уравнения в задании 4.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Найти все значения параметра </a:t>
            </a:r>
            <a:r>
              <a:rPr lang="ru-RU" sz="2400" i="1" smtClean="0"/>
              <a:t>а</a:t>
            </a:r>
            <a:r>
              <a:rPr lang="ru-RU" sz="2400" smtClean="0"/>
              <a:t>, при каждом из которых уравнение </a:t>
            </a:r>
          </a:p>
          <a:p>
            <a:pPr marL="609600" indent="-609600" eaLnBrk="1" hangingPunct="1">
              <a:buFontTx/>
              <a:buNone/>
            </a:pPr>
            <a:r>
              <a:rPr lang="ru-RU" sz="2400" i="1" smtClean="0"/>
              <a:t>      ||х| -2 | = 0,5х + а </a:t>
            </a:r>
            <a:r>
              <a:rPr lang="ru-RU" sz="2400" smtClean="0"/>
              <a:t>имеет 2 различных корня.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ru-RU" sz="2400" smtClean="0"/>
              <a:t>Найти все значения параметра </a:t>
            </a:r>
            <a:r>
              <a:rPr lang="ru-RU" sz="2400" i="1" smtClean="0"/>
              <a:t>а,</a:t>
            </a:r>
            <a:r>
              <a:rPr lang="ru-RU" sz="2400" smtClean="0"/>
              <a:t> при каждом из которых система уравнений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ru-RU" sz="2400" smtClean="0"/>
          </a:p>
          <a:p>
            <a:pPr marL="609600" indent="-609600" eaLnBrk="1" hangingPunct="1">
              <a:buFontTx/>
              <a:buAutoNum type="arabicPeriod" startAt="3"/>
            </a:pPr>
            <a:endParaRPr lang="ru-RU" sz="2400" i="1" smtClean="0"/>
          </a:p>
          <a:p>
            <a:pPr marL="609600" indent="-609600" eaLnBrk="1" hangingPunct="1">
              <a:buFontTx/>
              <a:buNone/>
            </a:pPr>
            <a:r>
              <a:rPr lang="ru-RU" sz="2400" i="1" smtClean="0"/>
              <a:t>      </a:t>
            </a:r>
            <a:r>
              <a:rPr lang="ru-RU" sz="2400" b="1" smtClean="0"/>
              <a:t> </a:t>
            </a:r>
            <a:r>
              <a:rPr lang="ru-RU" sz="2400" smtClean="0"/>
              <a:t>имеет единственное решение.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03350" y="4581525"/>
          <a:ext cx="1582738" cy="962025"/>
        </p:xfrm>
        <a:graphic>
          <a:graphicData uri="http://schemas.openxmlformats.org/presentationml/2006/ole">
            <p:oleObj spid="_x0000_s4098" name="Формула" r:id="rId3" imgW="799753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71625"/>
            <a:ext cx="8229600" cy="4525963"/>
          </a:xfrm>
        </p:spPr>
        <p:txBody>
          <a:bodyPr/>
          <a:lstStyle/>
          <a:p>
            <a:pPr eaLnBrk="1" hangingPunct="1"/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   Вывод:</a:t>
            </a:r>
          </a:p>
          <a:p>
            <a:pPr eaLnBrk="1" hangingPunct="1"/>
            <a:r>
              <a:rPr lang="ru-RU" sz="2800" smtClean="0"/>
              <a:t>графический метод решения в некоторых случаях часто приводит быстрому и правильному ответу</a:t>
            </a:r>
          </a:p>
          <a:p>
            <a:pPr eaLnBrk="1" hangingPunct="1"/>
            <a:r>
              <a:rPr lang="ru-RU" sz="2800" smtClean="0"/>
              <a:t>является составляющей успешного  решения задач повышенного уровня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152525"/>
          </a:xfrm>
        </p:spPr>
        <p:txBody>
          <a:bodyPr/>
          <a:lstStyle/>
          <a:p>
            <a:pPr eaLnBrk="1" hangingPunct="1"/>
            <a:r>
              <a:rPr lang="ru-RU" smtClean="0"/>
              <a:t>Цели и задачи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400" b="1" smtClean="0"/>
              <a:t>        </a:t>
            </a:r>
            <a:r>
              <a:rPr lang="ru-RU" sz="2400" b="1" smtClean="0"/>
              <a:t>1.Образовательная: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   </a:t>
            </a:r>
            <a:r>
              <a:rPr lang="ru-RU" sz="2400" smtClean="0"/>
              <a:t>отработка навыков работы в офисном приложении   </a:t>
            </a:r>
            <a:r>
              <a:rPr lang="en-US" sz="2400" smtClean="0"/>
              <a:t>MS Excel</a:t>
            </a:r>
            <a:r>
              <a:rPr lang="ru-RU" sz="2400" smtClean="0"/>
              <a:t> на конкретных примерах из алгебры;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закрепление знания и умения решения уравнений, систем уравнений графическим методом.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 2.Воспитательная: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    </a:t>
            </a:r>
            <a:r>
              <a:rPr lang="ru-RU" sz="2400" smtClean="0"/>
              <a:t>развитие познавательного интереса.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 3.Развивающая: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    </a:t>
            </a:r>
            <a:r>
              <a:rPr lang="ru-RU" sz="2400" smtClean="0"/>
              <a:t>развитие логического мышления;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 расширение кругозора.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Понятие функции в математическом анализе является одним из основных.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Нас окружает множество изменяющихся величин, многие из которых очень тесно связаны между собой, т.е. одни зависят от других. Функция это математическая модель, позволяющая описывать и изучать разнообразные зависимости между реальными величинами.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800" smtClean="0"/>
              <a:t>Об истории развития и формирования понятия функции представит свой проект Михальчич Оксана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800" smtClean="0"/>
              <a:t>Работа учащихся по техническому заданию для интегрированного урока</a:t>
            </a:r>
          </a:p>
          <a:p>
            <a:pPr eaLnBrk="1" hangingPunct="1"/>
            <a:r>
              <a:rPr lang="ru-RU" sz="2800" smtClean="0"/>
              <a:t>«Графическое решение задач повышенного уровня с использованием </a:t>
            </a:r>
            <a:r>
              <a:rPr lang="en-US" sz="2800" smtClean="0"/>
              <a:t>MS Excel</a:t>
            </a:r>
            <a:r>
              <a:rPr lang="ru-RU" sz="2800" smtClean="0"/>
              <a:t>»</a:t>
            </a:r>
          </a:p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Задание 1.</a:t>
            </a:r>
            <a:r>
              <a:rPr lang="ru-RU" b="1" smtClean="0"/>
              <a:t> </a:t>
            </a:r>
            <a:r>
              <a:rPr lang="ru-RU" sz="2800" smtClean="0"/>
              <a:t>Построить графики функций в диапазоне аргумента от -5 до 5 с шагом 0,1. Тип диаграммы точечная. В диаграмме учесть содержимое столбцов аргумента и функции. В строке 1 записываем </a:t>
            </a:r>
            <a:r>
              <a:rPr lang="en-US" sz="2800" smtClean="0"/>
              <a:t>x</a:t>
            </a:r>
            <a:r>
              <a:rPr lang="ru-RU" sz="2800" smtClean="0"/>
              <a:t>, у=…</a:t>
            </a:r>
            <a:endParaRPr lang="en-US" sz="2800" i="1" smtClean="0"/>
          </a:p>
          <a:p>
            <a:pPr eaLnBrk="1" hangingPunct="1"/>
            <a:r>
              <a:rPr lang="en-US" i="1" smtClean="0"/>
              <a:t>y = </a:t>
            </a:r>
            <a:r>
              <a:rPr lang="ru-RU" i="1" smtClean="0"/>
              <a:t>(</a:t>
            </a:r>
            <a:r>
              <a:rPr lang="en-US" i="1" smtClean="0"/>
              <a:t>x</a:t>
            </a:r>
            <a:r>
              <a:rPr lang="ru-RU" sz="2400" b="1" i="1" baseline="50000" smtClean="0"/>
              <a:t>3</a:t>
            </a:r>
            <a:r>
              <a:rPr lang="en-US" i="1" smtClean="0"/>
              <a:t> – </a:t>
            </a:r>
            <a:r>
              <a:rPr lang="ru-RU" i="1" smtClean="0"/>
              <a:t>3</a:t>
            </a:r>
            <a:r>
              <a:rPr lang="en-US" i="1" smtClean="0"/>
              <a:t> x²  </a:t>
            </a:r>
            <a:r>
              <a:rPr lang="ru-RU" i="1" smtClean="0"/>
              <a:t>- 9х+27)/8</a:t>
            </a:r>
            <a:endParaRPr lang="en-US" i="1" smtClean="0"/>
          </a:p>
          <a:p>
            <a:pPr eaLnBrk="1" hangingPunct="1"/>
            <a:r>
              <a:rPr lang="en-US" i="1" smtClean="0"/>
              <a:t>y =  x|</a:t>
            </a:r>
            <a:r>
              <a:rPr lang="ru-RU" i="1" smtClean="0"/>
              <a:t>х-2</a:t>
            </a:r>
            <a:r>
              <a:rPr lang="en-US" i="1" smtClean="0"/>
              <a:t>|</a:t>
            </a:r>
            <a:r>
              <a:rPr lang="ru-RU" i="1" smtClean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Задание 2.</a:t>
            </a:r>
            <a:r>
              <a:rPr lang="ru-RU" smtClean="0"/>
              <a:t> </a:t>
            </a:r>
            <a:r>
              <a:rPr lang="ru-RU" sz="2800" smtClean="0"/>
              <a:t>Решить уравнения.</a:t>
            </a:r>
            <a:r>
              <a:rPr lang="ru-RU" b="1" smtClean="0"/>
              <a:t> </a:t>
            </a:r>
            <a:endParaRPr lang="ru-RU" i="1" smtClean="0"/>
          </a:p>
          <a:p>
            <a:pPr eaLnBrk="1" hangingPunct="1"/>
            <a:r>
              <a:rPr lang="ru-RU" i="1" smtClean="0"/>
              <a:t>1.   (х-5)(</a:t>
            </a:r>
            <a:r>
              <a:rPr lang="en-US" i="1" smtClean="0"/>
              <a:t>x</a:t>
            </a:r>
            <a:r>
              <a:rPr lang="ru-RU" sz="2400" b="1" i="1" baseline="52000" smtClean="0"/>
              <a:t>4</a:t>
            </a:r>
            <a:r>
              <a:rPr lang="ru-RU" i="1" smtClean="0"/>
              <a:t> +</a:t>
            </a:r>
            <a:r>
              <a:rPr lang="en-US" i="1" smtClean="0"/>
              <a:t>x</a:t>
            </a:r>
            <a:r>
              <a:rPr lang="ru-RU" sz="2400" b="1" i="1" baseline="52000" smtClean="0"/>
              <a:t>3</a:t>
            </a:r>
            <a:r>
              <a:rPr lang="ru-RU" i="1" smtClean="0"/>
              <a:t> +4</a:t>
            </a:r>
            <a:r>
              <a:rPr lang="en-US" i="1" smtClean="0"/>
              <a:t>x</a:t>
            </a:r>
            <a:r>
              <a:rPr lang="ru-RU" i="1" smtClean="0"/>
              <a:t>² +3 </a:t>
            </a:r>
            <a:r>
              <a:rPr lang="en-US" i="1" smtClean="0"/>
              <a:t>x</a:t>
            </a:r>
            <a:r>
              <a:rPr lang="ru-RU" i="1" smtClean="0"/>
              <a:t> + 3) = 0   </a:t>
            </a:r>
            <a:r>
              <a:rPr lang="ru-RU" sz="2800" smtClean="0"/>
              <a:t>Диапазон аргумента от -5 до 5, шаг 0,25.</a:t>
            </a:r>
            <a:endParaRPr lang="ru-RU" sz="2800" b="1" i="1" smtClean="0"/>
          </a:p>
          <a:p>
            <a:pPr eaLnBrk="1" hangingPunct="1"/>
            <a:r>
              <a:rPr lang="ru-RU" i="1" smtClean="0"/>
              <a:t>2.              </a:t>
            </a:r>
            <a:r>
              <a:rPr lang="ru-RU" smtClean="0"/>
              <a:t>+</a:t>
            </a:r>
            <a:r>
              <a:rPr lang="ru-RU" sz="2800" smtClean="0"/>
              <a:t>		    </a:t>
            </a:r>
            <a:r>
              <a:rPr lang="ru-RU" smtClean="0"/>
              <a:t>= 2</a:t>
            </a:r>
          </a:p>
          <a:p>
            <a:pPr lvl="3" eaLnBrk="1" hangingPunct="1"/>
            <a:endParaRPr lang="ru-RU" sz="3200" i="1" smtClean="0"/>
          </a:p>
          <a:p>
            <a:pPr eaLnBrk="1" hangingPunct="1"/>
            <a:r>
              <a:rPr lang="ru-RU" i="1" smtClean="0"/>
              <a:t>3.  (0,5)</a:t>
            </a:r>
            <a:r>
              <a:rPr lang="ru-RU" sz="3600" i="1" baseline="50000" smtClean="0">
                <a:latin typeface="Times New Roman" pitchFamily="18" charset="0"/>
              </a:rPr>
              <a:t>х</a:t>
            </a:r>
            <a:r>
              <a:rPr lang="ru-RU" i="1" smtClean="0"/>
              <a:t> = 0,5</a:t>
            </a:r>
            <a:r>
              <a:rPr lang="ru-RU" smtClean="0"/>
              <a:t> 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58888" y="3141663"/>
          <a:ext cx="1366837" cy="660400"/>
        </p:xfrm>
        <a:graphic>
          <a:graphicData uri="http://schemas.openxmlformats.org/presentationml/2006/ole">
            <p:oleObj spid="_x0000_s1026" name="Формула" r:id="rId3" imgW="571320" imgH="279360" progId="Equation.3">
              <p:embed/>
            </p:oleObj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3059113" y="3197225"/>
          <a:ext cx="1225550" cy="592138"/>
        </p:xfrm>
        <a:graphic>
          <a:graphicData uri="http://schemas.openxmlformats.org/presentationml/2006/ole">
            <p:oleObj spid="_x0000_s1027" name="Формула" r:id="rId4" imgW="571252" imgH="279279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3492500" y="4365625"/>
          <a:ext cx="574675" cy="557213"/>
        </p:xfrm>
        <a:graphic>
          <a:graphicData uri="http://schemas.openxmlformats.org/presentationml/2006/ole">
            <p:oleObj spid="_x0000_s1028" name="Формула" r:id="rId5" imgW="241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Задание 3.</a:t>
            </a:r>
            <a:r>
              <a:rPr lang="ru-RU" b="1" smtClean="0"/>
              <a:t> </a:t>
            </a:r>
            <a:r>
              <a:rPr lang="ru-RU" sz="2800" smtClean="0"/>
              <a:t>Найти множество значений абсцисс всех точек графика функции              у = (х+4)/(х-2), расстояние от каждой из которых до оси ординат не больше расстояния до оси абсцисс. Диапазон аргумента от -4 до 8, шаг 0,25.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Задание 4.</a:t>
            </a:r>
            <a:r>
              <a:rPr lang="ru-RU" b="1" smtClean="0"/>
              <a:t> </a:t>
            </a:r>
            <a:r>
              <a:rPr lang="ru-RU" sz="2800" smtClean="0"/>
              <a:t>Найти все значения параметра </a:t>
            </a:r>
            <a:r>
              <a:rPr lang="ru-RU" sz="2800" i="1" smtClean="0"/>
              <a:t>а</a:t>
            </a:r>
            <a:r>
              <a:rPr lang="ru-RU" sz="2800" smtClean="0"/>
              <a:t>, при каждом из которых уравнение          </a:t>
            </a:r>
            <a:r>
              <a:rPr lang="ru-RU" sz="2800" i="1" smtClean="0"/>
              <a:t>||2х| -4 | =  </a:t>
            </a:r>
            <a:r>
              <a:rPr lang="ru-RU" b="1" i="1" smtClean="0">
                <a:latin typeface="Times New Roman" pitchFamily="18" charset="0"/>
              </a:rPr>
              <a:t>х</a:t>
            </a:r>
            <a:r>
              <a:rPr lang="ru-RU" sz="2800" i="1" smtClean="0"/>
              <a:t> + а</a:t>
            </a:r>
            <a:r>
              <a:rPr lang="ru-RU" sz="2800" smtClean="0"/>
              <a:t>  имеет 3 различных корня.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Орнамент с синими полосами'">
  <a:themeElements>
    <a:clrScheme name="Шаблон оформления 'Орнамент с синими полосами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Орнамент с синими полосами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Орнамент с синими полосами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Орнамент с синими полосами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'Орнамент с синими полосами'</Template>
  <TotalTime>142</TotalTime>
  <Words>434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Шаблон оформления 'Орнамент с синими полосами'</vt:lpstr>
      <vt:lpstr>Microsoft Equation 3.0</vt:lpstr>
      <vt:lpstr>Графическое решение задач повышенного уровня с использованием MS Excel </vt:lpstr>
      <vt:lpstr>Цели и задачи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Manager/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PC USER</dc:creator>
  <cp:keywords/>
  <dc:description/>
  <cp:lastModifiedBy>www.PHILka.RU</cp:lastModifiedBy>
  <cp:revision>12</cp:revision>
  <dcterms:created xsi:type="dcterms:W3CDTF">2007-10-04T04:11:49Z</dcterms:created>
  <dcterms:modified xsi:type="dcterms:W3CDTF">2014-11-15T12:51:37Z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TC101080241049</vt:lpwstr>
  </property>
</Properties>
</file>