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C7C8-45CF-4B1C-BFDE-AB8A0554A3F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FA52-FDDD-4AB3-94FB-F45826104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00174"/>
            <a:ext cx="671058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Двоичная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система 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Чтобы перевести число </a:t>
            </a:r>
            <a:r>
              <a:rPr lang="ru-RU" sz="2400" b="1" dirty="0" smtClean="0"/>
              <a:t>1101</a:t>
            </a:r>
            <a:r>
              <a:rPr lang="ru-RU" sz="2400" dirty="0" smtClean="0"/>
              <a:t> из  двоичной системы счисления в десятичную, необходимо: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Сверху над цифрами расставить номера</a:t>
            </a:r>
            <a:r>
              <a:rPr lang="en-US" sz="2400" dirty="0" smtClean="0"/>
              <a:t> (n)</a:t>
            </a:r>
            <a:r>
              <a:rPr lang="ru-RU" sz="2400" dirty="0" smtClean="0"/>
              <a:t> от 0 до …(сколько получится) справа налево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Далее повторить несколько шагов (пока не закончатся цифры):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400" dirty="0" smtClean="0"/>
              <a:t>Записать цифру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400" dirty="0" smtClean="0"/>
              <a:t>Умножить ее на два в степени номера, стоящего сверху (2</a:t>
            </a:r>
            <a:r>
              <a:rPr lang="en-US" sz="2400" baseline="30000" dirty="0" smtClean="0"/>
              <a:t>n</a:t>
            </a:r>
            <a:r>
              <a:rPr lang="ru-RU" sz="2400" dirty="0" smtClean="0"/>
              <a:t>)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400" dirty="0" smtClean="0"/>
              <a:t>Написать знак сложения (+)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400" dirty="0" smtClean="0"/>
              <a:t>Вычислить, перемножив и сложив произведения.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400" dirty="0" smtClean="0"/>
              <a:t>Записать ответ.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472" y="5214950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1101</a:t>
            </a:r>
            <a:endParaRPr lang="ru-RU" sz="4400" spc="200" dirty="0"/>
          </a:p>
        </p:txBody>
      </p:sp>
      <p:sp>
        <p:nvSpPr>
          <p:cNvPr id="31" name="TextBox 30"/>
          <p:cNvSpPr txBox="1"/>
          <p:nvPr/>
        </p:nvSpPr>
        <p:spPr>
          <a:xfrm>
            <a:off x="1571604" y="50720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0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5852" y="50720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910" y="50720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1342" y="50720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57356" y="521495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</a:t>
            </a:r>
            <a:endParaRPr lang="ru-RU" sz="4400" spc="200" dirty="0"/>
          </a:p>
        </p:txBody>
      </p:sp>
      <p:sp>
        <p:nvSpPr>
          <p:cNvPr id="36" name="TextBox 35"/>
          <p:cNvSpPr txBox="1"/>
          <p:nvPr/>
        </p:nvSpPr>
        <p:spPr>
          <a:xfrm>
            <a:off x="2214546" y="521495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37" name="TextBox 36"/>
          <p:cNvSpPr txBox="1"/>
          <p:nvPr/>
        </p:nvSpPr>
        <p:spPr>
          <a:xfrm>
            <a:off x="2571736" y="521495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38" name="TextBox 37"/>
          <p:cNvSpPr txBox="1"/>
          <p:nvPr/>
        </p:nvSpPr>
        <p:spPr>
          <a:xfrm>
            <a:off x="2786050" y="5231327"/>
            <a:ext cx="703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0</a:t>
            </a:r>
            <a:endParaRPr lang="ru-RU" sz="4400" spc="200" baseline="6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286116" y="521495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52532" y="521495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1" name="TextBox 40"/>
          <p:cNvSpPr txBox="1"/>
          <p:nvPr/>
        </p:nvSpPr>
        <p:spPr>
          <a:xfrm>
            <a:off x="4009722" y="521495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2" name="TextBox 41"/>
          <p:cNvSpPr txBox="1"/>
          <p:nvPr/>
        </p:nvSpPr>
        <p:spPr>
          <a:xfrm>
            <a:off x="4224036" y="523132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/>
              <a:t>1</a:t>
            </a:r>
            <a:endParaRPr lang="ru-RU" sz="4400" spc="200" baseline="60000" dirty="0"/>
          </a:p>
        </p:txBody>
      </p:sp>
      <p:sp>
        <p:nvSpPr>
          <p:cNvPr id="43" name="TextBox 42"/>
          <p:cNvSpPr txBox="1"/>
          <p:nvPr/>
        </p:nvSpPr>
        <p:spPr>
          <a:xfrm>
            <a:off x="4724102" y="521495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72066" y="521495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45" name="TextBox 44"/>
          <p:cNvSpPr txBox="1"/>
          <p:nvPr/>
        </p:nvSpPr>
        <p:spPr>
          <a:xfrm>
            <a:off x="5429256" y="521495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3570" y="523132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2</a:t>
            </a:r>
            <a:endParaRPr lang="ru-RU" sz="4400" spc="200" baseline="60000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521495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10052" y="521495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67242" y="521495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1556" y="523132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3</a:t>
            </a:r>
            <a:endParaRPr lang="ru-RU" sz="4400" spc="200" baseline="60000" dirty="0"/>
          </a:p>
        </p:txBody>
      </p:sp>
      <p:sp>
        <p:nvSpPr>
          <p:cNvPr id="51" name="TextBox 50"/>
          <p:cNvSpPr txBox="1"/>
          <p:nvPr/>
        </p:nvSpPr>
        <p:spPr>
          <a:xfrm>
            <a:off x="7581622" y="521495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57158" y="600076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57" name="TextBox 56"/>
          <p:cNvSpPr txBox="1"/>
          <p:nvPr/>
        </p:nvSpPr>
        <p:spPr>
          <a:xfrm>
            <a:off x="714348" y="600076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8" name="TextBox 57"/>
          <p:cNvSpPr txBox="1"/>
          <p:nvPr/>
        </p:nvSpPr>
        <p:spPr>
          <a:xfrm>
            <a:off x="928662" y="601714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baseline="60000" dirty="0"/>
          </a:p>
        </p:txBody>
      </p:sp>
      <p:sp>
        <p:nvSpPr>
          <p:cNvPr id="59" name="TextBox 58"/>
          <p:cNvSpPr txBox="1"/>
          <p:nvPr/>
        </p:nvSpPr>
        <p:spPr>
          <a:xfrm>
            <a:off x="1428728" y="600076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5144" y="600076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1" name="TextBox 60"/>
          <p:cNvSpPr txBox="1"/>
          <p:nvPr/>
        </p:nvSpPr>
        <p:spPr>
          <a:xfrm>
            <a:off x="2152334" y="600076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2" name="TextBox 61"/>
          <p:cNvSpPr txBox="1"/>
          <p:nvPr/>
        </p:nvSpPr>
        <p:spPr>
          <a:xfrm>
            <a:off x="2366648" y="601714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endParaRPr lang="ru-RU" sz="4400" spc="200" baseline="60000" dirty="0"/>
          </a:p>
        </p:txBody>
      </p:sp>
      <p:sp>
        <p:nvSpPr>
          <p:cNvPr id="63" name="TextBox 62"/>
          <p:cNvSpPr txBox="1"/>
          <p:nvPr/>
        </p:nvSpPr>
        <p:spPr>
          <a:xfrm>
            <a:off x="2866714" y="600076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214678" y="600076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65" name="TextBox 64"/>
          <p:cNvSpPr txBox="1"/>
          <p:nvPr/>
        </p:nvSpPr>
        <p:spPr>
          <a:xfrm>
            <a:off x="3571868" y="600076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6" name="TextBox 65"/>
          <p:cNvSpPr txBox="1"/>
          <p:nvPr/>
        </p:nvSpPr>
        <p:spPr>
          <a:xfrm>
            <a:off x="3786182" y="601714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4</a:t>
            </a:r>
            <a:endParaRPr lang="ru-RU" sz="4400" spc="200" baseline="60000" dirty="0"/>
          </a:p>
        </p:txBody>
      </p:sp>
      <p:sp>
        <p:nvSpPr>
          <p:cNvPr id="67" name="TextBox 66"/>
          <p:cNvSpPr txBox="1"/>
          <p:nvPr/>
        </p:nvSpPr>
        <p:spPr>
          <a:xfrm>
            <a:off x="4286248" y="600076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652664" y="600076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09854" y="600076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70" name="TextBox 69"/>
          <p:cNvSpPr txBox="1"/>
          <p:nvPr/>
        </p:nvSpPr>
        <p:spPr>
          <a:xfrm>
            <a:off x="5224168" y="601714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8</a:t>
            </a:r>
            <a:endParaRPr lang="ru-RU" sz="4400" spc="200" baseline="60000" dirty="0"/>
          </a:p>
        </p:txBody>
      </p:sp>
      <p:sp>
        <p:nvSpPr>
          <p:cNvPr id="71" name="TextBox 70"/>
          <p:cNvSpPr txBox="1"/>
          <p:nvPr/>
        </p:nvSpPr>
        <p:spPr>
          <a:xfrm>
            <a:off x="5724234" y="6000768"/>
            <a:ext cx="31181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 1+4+8=13</a:t>
            </a:r>
            <a:endParaRPr lang="ru-RU" sz="4400" spc="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71717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2CC52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4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600"/>
                            </p:stCondLst>
                            <p:childTnLst>
                              <p:par>
                                <p:cTn id="1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200"/>
                            </p:stCondLst>
                            <p:childTnLst>
                              <p:par>
                                <p:cTn id="1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400"/>
                            </p:stCondLst>
                            <p:childTnLst>
                              <p:par>
                                <p:cTn id="1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600"/>
                            </p:stCondLst>
                            <p:childTnLst>
                              <p:par>
                                <p:cTn id="1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800"/>
                            </p:stCondLst>
                            <p:childTnLst>
                              <p:par>
                                <p:cTn id="1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0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200"/>
                            </p:stCondLst>
                            <p:childTnLst>
                              <p:par>
                                <p:cTn id="1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400"/>
                            </p:stCondLst>
                            <p:childTnLst>
                              <p:par>
                                <p:cTn id="2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600"/>
                            </p:stCondLst>
                            <p:childTnLst>
                              <p:par>
                                <p:cTn id="2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8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0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Чтобы перевести число </a:t>
            </a:r>
            <a:r>
              <a:rPr lang="ru-RU" sz="2000" b="1" dirty="0" smtClean="0"/>
              <a:t>1101</a:t>
            </a:r>
            <a:r>
              <a:rPr lang="ru-RU" sz="2000" dirty="0" smtClean="0"/>
              <a:t> из  двоичной системы счисления в десятичную, необходимо: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Сверху над цифрами расставить номера</a:t>
            </a:r>
            <a:r>
              <a:rPr lang="en-US" sz="2000" dirty="0" smtClean="0"/>
              <a:t> (n)</a:t>
            </a:r>
            <a:r>
              <a:rPr lang="ru-RU" sz="2000" dirty="0" smtClean="0"/>
              <a:t> от 0 до …(сколько получится) справа налево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Далее повторить несколько шагов (пока не закончатся цифры):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Записать цифру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Умножить ее на два в степени номера, стоящего сверху (2</a:t>
            </a:r>
            <a:r>
              <a:rPr lang="en-US" sz="2000" baseline="30000" dirty="0" smtClean="0"/>
              <a:t>n</a:t>
            </a:r>
            <a:r>
              <a:rPr lang="ru-RU" sz="2000" dirty="0" smtClean="0"/>
              <a:t>)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Написать знак сложения (+)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000" dirty="0" smtClean="0"/>
              <a:t>Вычислить, перемножив и сложив произведения.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000" dirty="0" smtClean="0"/>
              <a:t>Записать ответ.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-32" y="4143380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10101</a:t>
            </a:r>
            <a:endParaRPr lang="ru-RU" sz="4400" spc="200" dirty="0"/>
          </a:p>
        </p:txBody>
      </p:sp>
      <p:sp>
        <p:nvSpPr>
          <p:cNvPr id="31" name="TextBox 30"/>
          <p:cNvSpPr txBox="1"/>
          <p:nvPr/>
        </p:nvSpPr>
        <p:spPr>
          <a:xfrm>
            <a:off x="1348064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0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2312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370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7802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3381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</a:t>
            </a:r>
            <a:endParaRPr lang="ru-RU" sz="4400" spc="200" dirty="0"/>
          </a:p>
        </p:txBody>
      </p:sp>
      <p:sp>
        <p:nvSpPr>
          <p:cNvPr id="36" name="TextBox 35"/>
          <p:cNvSpPr txBox="1"/>
          <p:nvPr/>
        </p:nvSpPr>
        <p:spPr>
          <a:xfrm>
            <a:off x="1991006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37" name="TextBox 36"/>
          <p:cNvSpPr txBox="1"/>
          <p:nvPr/>
        </p:nvSpPr>
        <p:spPr>
          <a:xfrm>
            <a:off x="2348196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38" name="TextBox 37"/>
          <p:cNvSpPr txBox="1"/>
          <p:nvPr/>
        </p:nvSpPr>
        <p:spPr>
          <a:xfrm>
            <a:off x="2562510" y="4159757"/>
            <a:ext cx="703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0</a:t>
            </a:r>
            <a:endParaRPr lang="ru-RU" sz="4400" spc="200" baseline="6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06257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28992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1" name="TextBox 40"/>
          <p:cNvSpPr txBox="1"/>
          <p:nvPr/>
        </p:nvSpPr>
        <p:spPr>
          <a:xfrm>
            <a:off x="3786182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2" name="TextBox 41"/>
          <p:cNvSpPr txBox="1"/>
          <p:nvPr/>
        </p:nvSpPr>
        <p:spPr>
          <a:xfrm>
            <a:off x="4000496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/>
              <a:t>1</a:t>
            </a:r>
            <a:endParaRPr lang="ru-RU" sz="4400" spc="200" baseline="60000" dirty="0"/>
          </a:p>
        </p:txBody>
      </p:sp>
      <p:sp>
        <p:nvSpPr>
          <p:cNvPr id="43" name="TextBox 42"/>
          <p:cNvSpPr txBox="1"/>
          <p:nvPr/>
        </p:nvSpPr>
        <p:spPr>
          <a:xfrm>
            <a:off x="4500562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48526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45" name="TextBox 44"/>
          <p:cNvSpPr txBox="1"/>
          <p:nvPr/>
        </p:nvSpPr>
        <p:spPr>
          <a:xfrm>
            <a:off x="5205716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6" name="TextBox 45"/>
          <p:cNvSpPr txBox="1"/>
          <p:nvPr/>
        </p:nvSpPr>
        <p:spPr>
          <a:xfrm>
            <a:off x="5420030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2</a:t>
            </a:r>
            <a:endParaRPr lang="ru-RU" sz="4400" spc="200" baseline="60000" dirty="0"/>
          </a:p>
        </p:txBody>
      </p:sp>
      <p:sp>
        <p:nvSpPr>
          <p:cNvPr id="47" name="TextBox 46"/>
          <p:cNvSpPr txBox="1"/>
          <p:nvPr/>
        </p:nvSpPr>
        <p:spPr>
          <a:xfrm>
            <a:off x="592009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86512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9" name="TextBox 48"/>
          <p:cNvSpPr txBox="1"/>
          <p:nvPr/>
        </p:nvSpPr>
        <p:spPr>
          <a:xfrm>
            <a:off x="6643702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0" name="TextBox 49"/>
          <p:cNvSpPr txBox="1"/>
          <p:nvPr/>
        </p:nvSpPr>
        <p:spPr>
          <a:xfrm>
            <a:off x="6858016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3</a:t>
            </a:r>
            <a:endParaRPr lang="ru-RU" sz="4400" spc="200" baseline="60000" dirty="0"/>
          </a:p>
        </p:txBody>
      </p:sp>
      <p:sp>
        <p:nvSpPr>
          <p:cNvPr id="51" name="TextBox 50"/>
          <p:cNvSpPr txBox="1"/>
          <p:nvPr/>
        </p:nvSpPr>
        <p:spPr>
          <a:xfrm>
            <a:off x="8715404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618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57" name="TextBox 56"/>
          <p:cNvSpPr txBox="1"/>
          <p:nvPr/>
        </p:nvSpPr>
        <p:spPr>
          <a:xfrm>
            <a:off x="490808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8" name="TextBox 57"/>
          <p:cNvSpPr txBox="1"/>
          <p:nvPr/>
        </p:nvSpPr>
        <p:spPr>
          <a:xfrm>
            <a:off x="705122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baseline="60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0518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7160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2879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2" name="TextBox 61"/>
          <p:cNvSpPr txBox="1"/>
          <p:nvPr/>
        </p:nvSpPr>
        <p:spPr>
          <a:xfrm>
            <a:off x="2143108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endParaRPr lang="ru-RU" sz="4400" spc="200" baseline="60000" dirty="0"/>
          </a:p>
        </p:txBody>
      </p:sp>
      <p:sp>
        <p:nvSpPr>
          <p:cNvPr id="63" name="TextBox 62"/>
          <p:cNvSpPr txBox="1"/>
          <p:nvPr/>
        </p:nvSpPr>
        <p:spPr>
          <a:xfrm>
            <a:off x="2643174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1138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48328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6" name="TextBox 65"/>
          <p:cNvSpPr txBox="1"/>
          <p:nvPr/>
        </p:nvSpPr>
        <p:spPr>
          <a:xfrm>
            <a:off x="3562642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4</a:t>
            </a:r>
            <a:endParaRPr lang="ru-RU" sz="4400" spc="200" baseline="60000" dirty="0"/>
          </a:p>
        </p:txBody>
      </p:sp>
      <p:sp>
        <p:nvSpPr>
          <p:cNvPr id="67" name="TextBox 66"/>
          <p:cNvSpPr txBox="1"/>
          <p:nvPr/>
        </p:nvSpPr>
        <p:spPr>
          <a:xfrm>
            <a:off x="406270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2912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9" name="TextBox 68"/>
          <p:cNvSpPr txBox="1"/>
          <p:nvPr/>
        </p:nvSpPr>
        <p:spPr>
          <a:xfrm>
            <a:off x="478631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00628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8</a:t>
            </a:r>
            <a:endParaRPr lang="ru-RU" sz="4400" spc="200" baseline="60000" dirty="0"/>
          </a:p>
        </p:txBody>
      </p:sp>
      <p:sp>
        <p:nvSpPr>
          <p:cNvPr id="71" name="TextBox 70"/>
          <p:cNvSpPr txBox="1"/>
          <p:nvPr/>
        </p:nvSpPr>
        <p:spPr>
          <a:xfrm>
            <a:off x="5429256" y="5715016"/>
            <a:ext cx="34291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 1+4+16=21</a:t>
            </a:r>
            <a:endParaRPr lang="ru-RU" sz="4400" spc="200" dirty="0"/>
          </a:p>
        </p:txBody>
      </p:sp>
      <p:sp>
        <p:nvSpPr>
          <p:cNvPr id="52" name="TextBox 51"/>
          <p:cNvSpPr txBox="1"/>
          <p:nvPr/>
        </p:nvSpPr>
        <p:spPr>
          <a:xfrm>
            <a:off x="3000364" y="3357562"/>
            <a:ext cx="285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Рассмотрим еще примеры: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1406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77343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743759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00949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77" name="TextBox 76"/>
          <p:cNvSpPr txBox="1"/>
          <p:nvPr/>
        </p:nvSpPr>
        <p:spPr>
          <a:xfrm>
            <a:off x="8315263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/>
              <a:t>4</a:t>
            </a:r>
            <a:endParaRPr lang="ru-RU" sz="4400" spc="200" baseline="60000" dirty="0"/>
          </a:p>
        </p:txBody>
      </p:sp>
      <p:sp>
        <p:nvSpPr>
          <p:cNvPr id="78" name="TextBox 77"/>
          <p:cNvSpPr txBox="1"/>
          <p:nvPr/>
        </p:nvSpPr>
        <p:spPr>
          <a:xfrm>
            <a:off x="535781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2423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8142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81" name="TextBox 80"/>
          <p:cNvSpPr txBox="1"/>
          <p:nvPr/>
        </p:nvSpPr>
        <p:spPr>
          <a:xfrm>
            <a:off x="6295738" y="4945575"/>
            <a:ext cx="806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16</a:t>
            </a:r>
            <a:endParaRPr lang="ru-RU" sz="4400" spc="200" baseline="60000" dirty="0"/>
          </a:p>
        </p:txBody>
      </p:sp>
      <p:sp>
        <p:nvSpPr>
          <p:cNvPr id="82" name="TextBox 81"/>
          <p:cNvSpPr txBox="1"/>
          <p:nvPr/>
        </p:nvSpPr>
        <p:spPr>
          <a:xfrm>
            <a:off x="6929454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2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4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800"/>
                            </p:stCondLst>
                            <p:childTnLst>
                              <p:par>
                                <p:cTn id="1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4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00"/>
                            </p:stCondLst>
                            <p:childTnLst>
                              <p:par>
                                <p:cTn id="1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200"/>
                            </p:stCondLst>
                            <p:childTnLst>
                              <p:par>
                                <p:cTn id="1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400"/>
                            </p:stCondLst>
                            <p:childTnLst>
                              <p:par>
                                <p:cTn id="1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800"/>
                            </p:stCondLst>
                            <p:childTnLst>
                              <p:par>
                                <p:cTn id="1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200"/>
                            </p:stCondLst>
                            <p:childTnLst>
                              <p:par>
                                <p:cTn id="1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5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Чтобы перевести число </a:t>
            </a:r>
            <a:r>
              <a:rPr lang="ru-RU" sz="2000" b="1" dirty="0" smtClean="0"/>
              <a:t>1101</a:t>
            </a:r>
            <a:r>
              <a:rPr lang="ru-RU" sz="2000" dirty="0" smtClean="0"/>
              <a:t> из  двоичной системы счисления в десятичную, необходимо: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Сверху над цифрами расставить номера</a:t>
            </a:r>
            <a:r>
              <a:rPr lang="en-US" sz="2000" dirty="0" smtClean="0"/>
              <a:t> (n)</a:t>
            </a:r>
            <a:r>
              <a:rPr lang="ru-RU" sz="2000" dirty="0" smtClean="0"/>
              <a:t> от 0 до …(сколько получится) справа налево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Далее повторить несколько шагов (пока не закончатся цифры):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Записать цифру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Умножить ее на два в степени номера, стоящего сверху (2</a:t>
            </a:r>
            <a:r>
              <a:rPr lang="en-US" sz="2000" baseline="30000" dirty="0" smtClean="0"/>
              <a:t>n</a:t>
            </a:r>
            <a:r>
              <a:rPr lang="ru-RU" sz="2000" dirty="0" smtClean="0"/>
              <a:t>)</a:t>
            </a:r>
          </a:p>
          <a:p>
            <a:pPr marL="1163638" indent="-457200">
              <a:buFont typeface="+mj-lt"/>
              <a:buAutoNum type="alphaLcParenR"/>
            </a:pPr>
            <a:r>
              <a:rPr lang="ru-RU" sz="2000" dirty="0" smtClean="0"/>
              <a:t>Написать знак сложения (+)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000" dirty="0" smtClean="0"/>
              <a:t>Вычислить, перемножив и сложив произведения.</a:t>
            </a:r>
          </a:p>
          <a:p>
            <a:pPr marL="457200" indent="-457200">
              <a:buAutoNum type="arabicPeriod" startAt="3"/>
              <a:tabLst>
                <a:tab pos="449263" algn="l"/>
              </a:tabLst>
            </a:pPr>
            <a:r>
              <a:rPr lang="ru-RU" sz="2000" dirty="0" smtClean="0"/>
              <a:t>Записать ответ.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-32" y="4143380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10001</a:t>
            </a:r>
            <a:endParaRPr lang="ru-RU" sz="4400" spc="200" dirty="0"/>
          </a:p>
        </p:txBody>
      </p:sp>
      <p:sp>
        <p:nvSpPr>
          <p:cNvPr id="31" name="TextBox 30"/>
          <p:cNvSpPr txBox="1"/>
          <p:nvPr/>
        </p:nvSpPr>
        <p:spPr>
          <a:xfrm>
            <a:off x="1348064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0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62312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370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7802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3381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</a:t>
            </a:r>
            <a:endParaRPr lang="ru-RU" sz="4400" spc="200" dirty="0"/>
          </a:p>
        </p:txBody>
      </p:sp>
      <p:sp>
        <p:nvSpPr>
          <p:cNvPr id="36" name="TextBox 35"/>
          <p:cNvSpPr txBox="1"/>
          <p:nvPr/>
        </p:nvSpPr>
        <p:spPr>
          <a:xfrm>
            <a:off x="1991006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37" name="TextBox 36"/>
          <p:cNvSpPr txBox="1"/>
          <p:nvPr/>
        </p:nvSpPr>
        <p:spPr>
          <a:xfrm>
            <a:off x="2348196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38" name="TextBox 37"/>
          <p:cNvSpPr txBox="1"/>
          <p:nvPr/>
        </p:nvSpPr>
        <p:spPr>
          <a:xfrm>
            <a:off x="2562510" y="4159757"/>
            <a:ext cx="703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0</a:t>
            </a:r>
            <a:endParaRPr lang="ru-RU" sz="4400" spc="200" baseline="60000" dirty="0"/>
          </a:p>
        </p:txBody>
      </p:sp>
      <p:sp>
        <p:nvSpPr>
          <p:cNvPr id="39" name="TextBox 38"/>
          <p:cNvSpPr txBox="1"/>
          <p:nvPr/>
        </p:nvSpPr>
        <p:spPr>
          <a:xfrm>
            <a:off x="306257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28992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1" name="TextBox 40"/>
          <p:cNvSpPr txBox="1"/>
          <p:nvPr/>
        </p:nvSpPr>
        <p:spPr>
          <a:xfrm>
            <a:off x="3786182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2" name="TextBox 41"/>
          <p:cNvSpPr txBox="1"/>
          <p:nvPr/>
        </p:nvSpPr>
        <p:spPr>
          <a:xfrm>
            <a:off x="4000496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/>
              <a:t>1</a:t>
            </a:r>
            <a:endParaRPr lang="ru-RU" sz="4400" spc="200" baseline="60000" dirty="0"/>
          </a:p>
        </p:txBody>
      </p:sp>
      <p:sp>
        <p:nvSpPr>
          <p:cNvPr id="43" name="TextBox 42"/>
          <p:cNvSpPr txBox="1"/>
          <p:nvPr/>
        </p:nvSpPr>
        <p:spPr>
          <a:xfrm>
            <a:off x="4500562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48526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5" name="TextBox 44"/>
          <p:cNvSpPr txBox="1"/>
          <p:nvPr/>
        </p:nvSpPr>
        <p:spPr>
          <a:xfrm>
            <a:off x="5205716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46" name="TextBox 45"/>
          <p:cNvSpPr txBox="1"/>
          <p:nvPr/>
        </p:nvSpPr>
        <p:spPr>
          <a:xfrm>
            <a:off x="5420030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2</a:t>
            </a:r>
            <a:endParaRPr lang="ru-RU" sz="4400" spc="200" baseline="60000" dirty="0"/>
          </a:p>
        </p:txBody>
      </p:sp>
      <p:sp>
        <p:nvSpPr>
          <p:cNvPr id="47" name="TextBox 46"/>
          <p:cNvSpPr txBox="1"/>
          <p:nvPr/>
        </p:nvSpPr>
        <p:spPr>
          <a:xfrm>
            <a:off x="5920096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286512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49" name="TextBox 48"/>
          <p:cNvSpPr txBox="1"/>
          <p:nvPr/>
        </p:nvSpPr>
        <p:spPr>
          <a:xfrm>
            <a:off x="6643702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0" name="TextBox 49"/>
          <p:cNvSpPr txBox="1"/>
          <p:nvPr/>
        </p:nvSpPr>
        <p:spPr>
          <a:xfrm>
            <a:off x="6858016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3</a:t>
            </a:r>
            <a:endParaRPr lang="ru-RU" sz="4400" spc="200" baseline="60000" dirty="0"/>
          </a:p>
        </p:txBody>
      </p:sp>
      <p:sp>
        <p:nvSpPr>
          <p:cNvPr id="51" name="TextBox 50"/>
          <p:cNvSpPr txBox="1"/>
          <p:nvPr/>
        </p:nvSpPr>
        <p:spPr>
          <a:xfrm>
            <a:off x="8715404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=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618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dirty="0"/>
          </a:p>
        </p:txBody>
      </p:sp>
      <p:sp>
        <p:nvSpPr>
          <p:cNvPr id="57" name="TextBox 56"/>
          <p:cNvSpPr txBox="1"/>
          <p:nvPr/>
        </p:nvSpPr>
        <p:spPr>
          <a:xfrm>
            <a:off x="490808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58" name="TextBox 57"/>
          <p:cNvSpPr txBox="1"/>
          <p:nvPr/>
        </p:nvSpPr>
        <p:spPr>
          <a:xfrm>
            <a:off x="705122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</a:t>
            </a:r>
            <a:endParaRPr lang="ru-RU" sz="4400" spc="200" baseline="60000" dirty="0"/>
          </a:p>
        </p:txBody>
      </p:sp>
      <p:sp>
        <p:nvSpPr>
          <p:cNvPr id="59" name="TextBox 58"/>
          <p:cNvSpPr txBox="1"/>
          <p:nvPr/>
        </p:nvSpPr>
        <p:spPr>
          <a:xfrm>
            <a:off x="120518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7160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1" name="TextBox 60"/>
          <p:cNvSpPr txBox="1"/>
          <p:nvPr/>
        </p:nvSpPr>
        <p:spPr>
          <a:xfrm>
            <a:off x="192879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2" name="TextBox 61"/>
          <p:cNvSpPr txBox="1"/>
          <p:nvPr/>
        </p:nvSpPr>
        <p:spPr>
          <a:xfrm>
            <a:off x="2143108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endParaRPr lang="ru-RU" sz="4400" spc="200" baseline="60000" dirty="0"/>
          </a:p>
        </p:txBody>
      </p:sp>
      <p:sp>
        <p:nvSpPr>
          <p:cNvPr id="63" name="TextBox 62"/>
          <p:cNvSpPr txBox="1"/>
          <p:nvPr/>
        </p:nvSpPr>
        <p:spPr>
          <a:xfrm>
            <a:off x="2643174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1138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5" name="TextBox 64"/>
          <p:cNvSpPr txBox="1"/>
          <p:nvPr/>
        </p:nvSpPr>
        <p:spPr>
          <a:xfrm>
            <a:off x="3348328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66" name="TextBox 65"/>
          <p:cNvSpPr txBox="1"/>
          <p:nvPr/>
        </p:nvSpPr>
        <p:spPr>
          <a:xfrm>
            <a:off x="3562642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4</a:t>
            </a:r>
            <a:endParaRPr lang="ru-RU" sz="4400" spc="200" baseline="60000" dirty="0"/>
          </a:p>
        </p:txBody>
      </p:sp>
      <p:sp>
        <p:nvSpPr>
          <p:cNvPr id="67" name="TextBox 66"/>
          <p:cNvSpPr txBox="1"/>
          <p:nvPr/>
        </p:nvSpPr>
        <p:spPr>
          <a:xfrm>
            <a:off x="406270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2912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0</a:t>
            </a:r>
            <a:endParaRPr lang="ru-RU" sz="4400" spc="200" dirty="0"/>
          </a:p>
        </p:txBody>
      </p:sp>
      <p:sp>
        <p:nvSpPr>
          <p:cNvPr id="69" name="TextBox 68"/>
          <p:cNvSpPr txBox="1"/>
          <p:nvPr/>
        </p:nvSpPr>
        <p:spPr>
          <a:xfrm>
            <a:off x="478631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00628" y="4945575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8</a:t>
            </a:r>
            <a:endParaRPr lang="ru-RU" sz="4400" spc="200" baseline="60000" dirty="0"/>
          </a:p>
        </p:txBody>
      </p:sp>
      <p:sp>
        <p:nvSpPr>
          <p:cNvPr id="71" name="TextBox 70"/>
          <p:cNvSpPr txBox="1"/>
          <p:nvPr/>
        </p:nvSpPr>
        <p:spPr>
          <a:xfrm>
            <a:off x="5929322" y="5715016"/>
            <a:ext cx="28119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= 1+16=21</a:t>
            </a:r>
            <a:endParaRPr lang="ru-RU" sz="4400" spc="200" dirty="0"/>
          </a:p>
        </p:txBody>
      </p:sp>
      <p:sp>
        <p:nvSpPr>
          <p:cNvPr id="52" name="TextBox 51"/>
          <p:cNvSpPr txBox="1"/>
          <p:nvPr/>
        </p:nvSpPr>
        <p:spPr>
          <a:xfrm>
            <a:off x="3000364" y="3357562"/>
            <a:ext cx="285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Рассмотрим еще примеры: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71406" y="40005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77343" y="4143380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743759" y="414338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00949" y="4143380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77" name="TextBox 76"/>
          <p:cNvSpPr txBox="1"/>
          <p:nvPr/>
        </p:nvSpPr>
        <p:spPr>
          <a:xfrm>
            <a:off x="8315263" y="4159757"/>
            <a:ext cx="685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2</a:t>
            </a:r>
            <a:r>
              <a:rPr lang="ru-RU" sz="4000" spc="200" baseline="60000" dirty="0" smtClean="0"/>
              <a:t>4</a:t>
            </a:r>
            <a:endParaRPr lang="ru-RU" sz="4400" spc="200" baseline="60000" dirty="0"/>
          </a:p>
        </p:txBody>
      </p:sp>
      <p:sp>
        <p:nvSpPr>
          <p:cNvPr id="78" name="TextBox 77"/>
          <p:cNvSpPr txBox="1"/>
          <p:nvPr/>
        </p:nvSpPr>
        <p:spPr>
          <a:xfrm>
            <a:off x="5357818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+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24234" y="4929198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081424" y="4929198"/>
            <a:ext cx="3529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∙</a:t>
            </a:r>
            <a:endParaRPr lang="ru-RU" sz="4400" spc="200" dirty="0"/>
          </a:p>
        </p:txBody>
      </p:sp>
      <p:sp>
        <p:nvSpPr>
          <p:cNvPr id="81" name="TextBox 80"/>
          <p:cNvSpPr txBox="1"/>
          <p:nvPr/>
        </p:nvSpPr>
        <p:spPr>
          <a:xfrm>
            <a:off x="6295738" y="4945575"/>
            <a:ext cx="806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 smtClean="0"/>
              <a:t>16</a:t>
            </a:r>
            <a:endParaRPr lang="ru-RU" sz="4400" spc="200" baseline="60000" dirty="0"/>
          </a:p>
        </p:txBody>
      </p:sp>
      <p:sp>
        <p:nvSpPr>
          <p:cNvPr id="82" name="TextBox 81"/>
          <p:cNvSpPr txBox="1"/>
          <p:nvPr/>
        </p:nvSpPr>
        <p:spPr>
          <a:xfrm>
            <a:off x="6929454" y="492919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200" dirty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2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4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2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6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2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2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2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8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2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2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4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2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6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2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8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2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2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2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4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2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7600"/>
                            </p:stCondLst>
                            <p:childTnLst>
                              <p:par>
                                <p:cTn id="1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8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2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2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2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2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4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2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6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8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2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00"/>
                            </p:stCondLst>
                            <p:childTnLst>
                              <p:par>
                                <p:cTn id="1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2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2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2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5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Двоичная система счисления</a:t>
            </a:r>
            <a:r>
              <a:rPr lang="ru-RU" sz="2400" dirty="0"/>
              <a:t> — позиционная система счисления с основанием </a:t>
            </a:r>
            <a:r>
              <a:rPr lang="ru-RU" sz="2400" dirty="0" smtClean="0"/>
              <a:t>2 (то есть в алфавите всего 2 символа).</a:t>
            </a:r>
          </a:p>
          <a:p>
            <a:pPr algn="ctr"/>
            <a:r>
              <a:rPr lang="ru-RU" sz="2400" dirty="0" smtClean="0"/>
              <a:t>СС</a:t>
            </a:r>
            <a:r>
              <a:rPr lang="ru-RU" sz="2400" baseline="-25000" dirty="0" smtClean="0"/>
              <a:t>2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Алфавит: 0, 1.</a:t>
            </a:r>
          </a:p>
          <a:p>
            <a:endParaRPr lang="ru-RU" sz="2400" dirty="0"/>
          </a:p>
          <a:p>
            <a:r>
              <a:rPr lang="ru-RU" sz="2400" dirty="0" smtClean="0"/>
              <a:t>Десятичная система счисления  — позиционная система счисления с основанием 10 (то есть в алфавите всего 10 символа).</a:t>
            </a:r>
          </a:p>
          <a:p>
            <a:pPr algn="ctr"/>
            <a:r>
              <a:rPr lang="ru-RU" sz="2400" dirty="0" smtClean="0"/>
              <a:t>СС</a:t>
            </a:r>
            <a:r>
              <a:rPr lang="ru-RU" sz="2400" baseline="-25000" dirty="0" smtClean="0"/>
              <a:t>10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Алфавит: 0, 1, 2, 3, 4, 5, 6, 7, 8, 9.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00174"/>
            <a:ext cx="671058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Перевод из десятичной в двоичную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СС</a:t>
            </a:r>
            <a:r>
              <a:rPr lang="ru-RU" sz="54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→СС</a:t>
            </a:r>
            <a:r>
              <a:rPr lang="ru-RU" sz="54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Чтобы перевести число </a:t>
            </a:r>
            <a:r>
              <a:rPr lang="ru-RU" sz="2400" b="1" dirty="0" smtClean="0"/>
              <a:t>25</a:t>
            </a:r>
            <a:r>
              <a:rPr lang="ru-RU" sz="2400" dirty="0" smtClean="0"/>
              <a:t> из  десятичной системы счисления в двоичную, необходимо данное число поделить на 2 столбиком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610013"/>
            <a:ext cx="709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_25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24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1214414" y="1643050"/>
            <a:ext cx="464234" cy="323557"/>
          </a:xfrm>
          <a:custGeom>
            <a:avLst/>
            <a:gdLst>
              <a:gd name="connsiteX0" fmla="*/ 0 w 464234"/>
              <a:gd name="connsiteY0" fmla="*/ 0 h 323557"/>
              <a:gd name="connsiteX1" fmla="*/ 0 w 464234"/>
              <a:gd name="connsiteY1" fmla="*/ 323557 h 323557"/>
              <a:gd name="connsiteX2" fmla="*/ 464234 w 464234"/>
              <a:gd name="connsiteY2" fmla="*/ 309489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234" h="323557">
                <a:moveTo>
                  <a:pt x="0" y="0"/>
                </a:moveTo>
                <a:lnTo>
                  <a:pt x="0" y="323557"/>
                </a:lnTo>
                <a:lnTo>
                  <a:pt x="464234" y="3094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14414" y="15716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00024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12</a:t>
            </a:r>
            <a:endParaRPr lang="ru-RU" sz="2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00034" y="2357430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2357430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1</a:t>
            </a:r>
            <a:r>
              <a:rPr lang="ru-RU" sz="2400" dirty="0" smtClean="0"/>
              <a:t> (остаток запоминаем)</a:t>
            </a:r>
            <a:endParaRPr lang="ru-RU" sz="24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285720" y="3000372"/>
            <a:ext cx="8572560" cy="1747549"/>
            <a:chOff x="285720" y="3000372"/>
            <a:chExt cx="8572560" cy="1747549"/>
          </a:xfrm>
        </p:grpSpPr>
        <p:sp>
          <p:nvSpPr>
            <p:cNvPr id="13" name="TextBox 12"/>
            <p:cNvSpPr txBox="1"/>
            <p:nvPr/>
          </p:nvSpPr>
          <p:spPr>
            <a:xfrm>
              <a:off x="1857356" y="3538839"/>
              <a:ext cx="709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_12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12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571736" y="3571876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71736" y="350043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71736" y="392906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6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857356" y="4286256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000232" y="4286256"/>
              <a:ext cx="34951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 0</a:t>
              </a:r>
              <a:r>
                <a:rPr lang="ru-RU" sz="2400" dirty="0" smtClean="0"/>
                <a:t> (остаток запоминаем)</a:t>
              </a:r>
              <a:endParaRPr lang="ru-RU" sz="24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5720" y="3000372"/>
              <a:ext cx="85725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Далее частное (12) снова делим на 2</a:t>
              </a:r>
              <a:endParaRPr lang="ru-RU" sz="2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33211" y="5384085"/>
            <a:ext cx="709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_6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6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2500298" y="5429264"/>
            <a:ext cx="464234" cy="323557"/>
          </a:xfrm>
          <a:custGeom>
            <a:avLst/>
            <a:gdLst>
              <a:gd name="connsiteX0" fmla="*/ 0 w 464234"/>
              <a:gd name="connsiteY0" fmla="*/ 0 h 323557"/>
              <a:gd name="connsiteX1" fmla="*/ 0 w 464234"/>
              <a:gd name="connsiteY1" fmla="*/ 323557 h 323557"/>
              <a:gd name="connsiteX2" fmla="*/ 464234 w 464234"/>
              <a:gd name="connsiteY2" fmla="*/ 309489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234" h="323557">
                <a:moveTo>
                  <a:pt x="0" y="0"/>
                </a:moveTo>
                <a:lnTo>
                  <a:pt x="0" y="323557"/>
                </a:lnTo>
                <a:lnTo>
                  <a:pt x="464234" y="3094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500298" y="53578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500298" y="578645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785918" y="614364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28794" y="6143644"/>
            <a:ext cx="349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0</a:t>
            </a:r>
            <a:r>
              <a:rPr lang="ru-RU" sz="2400" dirty="0" smtClean="0"/>
              <a:t> (остаток запоминаем)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4857760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Далее частное (6) снова делим на 2</a:t>
            </a:r>
            <a:endParaRPr lang="ru-RU" sz="2400" dirty="0"/>
          </a:p>
        </p:txBody>
      </p:sp>
      <p:sp>
        <p:nvSpPr>
          <p:cNvPr id="30" name="Овал 29"/>
          <p:cNvSpPr/>
          <p:nvPr/>
        </p:nvSpPr>
        <p:spPr>
          <a:xfrm>
            <a:off x="1214414" y="2000240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500298" y="3929066"/>
            <a:ext cx="571504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6457890"/>
            <a:ext cx="4071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Далее частное (3) снова делим на 2</a:t>
            </a:r>
            <a:endParaRPr lang="ru-RU" sz="2000" dirty="0"/>
          </a:p>
        </p:txBody>
      </p:sp>
      <p:sp>
        <p:nvSpPr>
          <p:cNvPr id="33" name="Овал 32"/>
          <p:cNvSpPr/>
          <p:nvPr/>
        </p:nvSpPr>
        <p:spPr>
          <a:xfrm>
            <a:off x="2428860" y="5786454"/>
            <a:ext cx="571504" cy="50006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9" grpId="0"/>
      <p:bldP spid="12" grpId="0"/>
      <p:bldP spid="23" grpId="0"/>
      <p:bldP spid="24" grpId="0" animBg="1"/>
      <p:bldP spid="25" grpId="0"/>
      <p:bldP spid="26" grpId="0"/>
      <p:bldP spid="28" grpId="0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57158" y="428604"/>
            <a:ext cx="8572560" cy="1747549"/>
            <a:chOff x="285720" y="3000372"/>
            <a:chExt cx="8572560" cy="1747549"/>
          </a:xfrm>
        </p:grpSpPr>
        <p:sp>
          <p:nvSpPr>
            <p:cNvPr id="5" name="TextBox 4"/>
            <p:cNvSpPr txBox="1"/>
            <p:nvPr/>
          </p:nvSpPr>
          <p:spPr>
            <a:xfrm>
              <a:off x="2004649" y="3526697"/>
              <a:ext cx="709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_3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2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571736" y="3571876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71736" y="350043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71736" y="392906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1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857356" y="4286256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00232" y="4286256"/>
              <a:ext cx="34261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1</a:t>
              </a:r>
              <a:r>
                <a:rPr lang="ru-RU" sz="2400" dirty="0" smtClean="0"/>
                <a:t> (остаток запоминаем)</a:t>
              </a:r>
              <a:endParaRPr lang="ru-RU" sz="24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85720" y="3000372"/>
              <a:ext cx="857256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Далее частное (3) снова делим на 2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</a:t>
            </a:r>
            <a:r>
              <a:rPr lang="ru-RU" sz="2400" dirty="0" smtClean="0"/>
              <a:t>апишем все решение более коротко: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00034" y="1571612"/>
            <a:ext cx="1347887" cy="1247483"/>
            <a:chOff x="500034" y="1571612"/>
            <a:chExt cx="1347887" cy="1247483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1610013"/>
              <a:ext cx="709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_25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24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414" y="1571612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2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414" y="2000240"/>
              <a:ext cx="6335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12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2910" y="2357430"/>
              <a:ext cx="615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 1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142976" y="1967203"/>
            <a:ext cx="1261325" cy="1247483"/>
            <a:chOff x="500034" y="1571612"/>
            <a:chExt cx="1261325" cy="1247483"/>
          </a:xfrm>
        </p:grpSpPr>
        <p:sp>
          <p:nvSpPr>
            <p:cNvPr id="13" name="TextBox 12"/>
            <p:cNvSpPr txBox="1"/>
            <p:nvPr/>
          </p:nvSpPr>
          <p:spPr>
            <a:xfrm>
              <a:off x="500034" y="1610013"/>
              <a:ext cx="7099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12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14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4414" y="200024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6</a:t>
              </a:r>
              <a:endParaRPr lang="ru-RU" sz="2400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2910" y="2357430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0</a:t>
              </a:r>
              <a:endParaRPr lang="ru-RU" sz="2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857356" y="2357430"/>
            <a:ext cx="1125976" cy="1247483"/>
            <a:chOff x="500034" y="1571612"/>
            <a:chExt cx="1125976" cy="1247483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6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85852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3</a:t>
              </a:r>
              <a:endParaRPr lang="ru-RU" sz="2400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</a:t>
              </a:r>
              <a:r>
                <a:rPr lang="ru-RU" sz="2400" b="1" dirty="0" smtClean="0"/>
                <a:t>0</a:t>
              </a:r>
              <a:endParaRPr lang="ru-RU" sz="24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2500298" y="2753021"/>
            <a:ext cx="1054538" cy="1247483"/>
            <a:chOff x="500034" y="1571612"/>
            <a:chExt cx="1054538" cy="1247483"/>
          </a:xfrm>
        </p:grpSpPr>
        <p:sp>
          <p:nvSpPr>
            <p:cNvPr id="27" name="TextBox 26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2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1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1</a:t>
              </a:r>
              <a:endParaRPr lang="ru-RU" sz="2400" b="1" dirty="0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14282" y="4286256"/>
            <a:ext cx="8572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первом месте ставим единицу (1), а далее выписываем получившиеся остатки от деления в порядке, обратном получению. </a:t>
            </a:r>
          </a:p>
          <a:p>
            <a:r>
              <a:rPr lang="ru-RU" sz="2400" dirty="0" smtClean="0"/>
              <a:t>Ответ: </a:t>
            </a: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1001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72962" y="2771335"/>
            <a:ext cx="2279727" cy="1223890"/>
          </a:xfrm>
          <a:custGeom>
            <a:avLst/>
            <a:gdLst>
              <a:gd name="connsiteX0" fmla="*/ 2279727 w 2279727"/>
              <a:gd name="connsiteY0" fmla="*/ 1181687 h 1223890"/>
              <a:gd name="connsiteX1" fmla="*/ 2167186 w 2279727"/>
              <a:gd name="connsiteY1" fmla="*/ 1195754 h 1223890"/>
              <a:gd name="connsiteX2" fmla="*/ 2082780 w 2279727"/>
              <a:gd name="connsiteY2" fmla="*/ 1223890 h 1223890"/>
              <a:gd name="connsiteX3" fmla="*/ 1899900 w 2279727"/>
              <a:gd name="connsiteY3" fmla="*/ 1209822 h 1223890"/>
              <a:gd name="connsiteX4" fmla="*/ 1815493 w 2279727"/>
              <a:gd name="connsiteY4" fmla="*/ 1167619 h 1223890"/>
              <a:gd name="connsiteX5" fmla="*/ 1731087 w 2279727"/>
              <a:gd name="connsiteY5" fmla="*/ 1139483 h 1223890"/>
              <a:gd name="connsiteX6" fmla="*/ 1604478 w 2279727"/>
              <a:gd name="connsiteY6" fmla="*/ 1097280 h 1223890"/>
              <a:gd name="connsiteX7" fmla="*/ 1562275 w 2279727"/>
              <a:gd name="connsiteY7" fmla="*/ 1083213 h 1223890"/>
              <a:gd name="connsiteX8" fmla="*/ 1491936 w 2279727"/>
              <a:gd name="connsiteY8" fmla="*/ 1041010 h 1223890"/>
              <a:gd name="connsiteX9" fmla="*/ 1463801 w 2279727"/>
              <a:gd name="connsiteY9" fmla="*/ 1012874 h 1223890"/>
              <a:gd name="connsiteX10" fmla="*/ 1421598 w 2279727"/>
              <a:gd name="connsiteY10" fmla="*/ 984739 h 1223890"/>
              <a:gd name="connsiteX11" fmla="*/ 1393463 w 2279727"/>
              <a:gd name="connsiteY11" fmla="*/ 956603 h 1223890"/>
              <a:gd name="connsiteX12" fmla="*/ 1337192 w 2279727"/>
              <a:gd name="connsiteY12" fmla="*/ 928468 h 1223890"/>
              <a:gd name="connsiteX13" fmla="*/ 1309056 w 2279727"/>
              <a:gd name="connsiteY13" fmla="*/ 900333 h 1223890"/>
              <a:gd name="connsiteX14" fmla="*/ 1266853 w 2279727"/>
              <a:gd name="connsiteY14" fmla="*/ 886265 h 1223890"/>
              <a:gd name="connsiteX15" fmla="*/ 1224650 w 2279727"/>
              <a:gd name="connsiteY15" fmla="*/ 858130 h 1223890"/>
              <a:gd name="connsiteX16" fmla="*/ 1196515 w 2279727"/>
              <a:gd name="connsiteY16" fmla="*/ 829994 h 1223890"/>
              <a:gd name="connsiteX17" fmla="*/ 1154312 w 2279727"/>
              <a:gd name="connsiteY17" fmla="*/ 815927 h 1223890"/>
              <a:gd name="connsiteX18" fmla="*/ 1083973 w 2279727"/>
              <a:gd name="connsiteY18" fmla="*/ 759656 h 1223890"/>
              <a:gd name="connsiteX19" fmla="*/ 1041770 w 2279727"/>
              <a:gd name="connsiteY19" fmla="*/ 745588 h 1223890"/>
              <a:gd name="connsiteX20" fmla="*/ 999567 w 2279727"/>
              <a:gd name="connsiteY20" fmla="*/ 717453 h 1223890"/>
              <a:gd name="connsiteX21" fmla="*/ 971432 w 2279727"/>
              <a:gd name="connsiteY21" fmla="*/ 689317 h 1223890"/>
              <a:gd name="connsiteX22" fmla="*/ 929229 w 2279727"/>
              <a:gd name="connsiteY22" fmla="*/ 675250 h 1223890"/>
              <a:gd name="connsiteX23" fmla="*/ 901093 w 2279727"/>
              <a:gd name="connsiteY23" fmla="*/ 647114 h 1223890"/>
              <a:gd name="connsiteX24" fmla="*/ 816687 w 2279727"/>
              <a:gd name="connsiteY24" fmla="*/ 618979 h 1223890"/>
              <a:gd name="connsiteX25" fmla="*/ 718213 w 2279727"/>
              <a:gd name="connsiteY25" fmla="*/ 548640 h 1223890"/>
              <a:gd name="connsiteX26" fmla="*/ 647875 w 2279727"/>
              <a:gd name="connsiteY26" fmla="*/ 492370 h 1223890"/>
              <a:gd name="connsiteX27" fmla="*/ 619740 w 2279727"/>
              <a:gd name="connsiteY27" fmla="*/ 464234 h 1223890"/>
              <a:gd name="connsiteX28" fmla="*/ 563469 w 2279727"/>
              <a:gd name="connsiteY28" fmla="*/ 436099 h 1223890"/>
              <a:gd name="connsiteX29" fmla="*/ 521266 w 2279727"/>
              <a:gd name="connsiteY29" fmla="*/ 407963 h 1223890"/>
              <a:gd name="connsiteX30" fmla="*/ 464995 w 2279727"/>
              <a:gd name="connsiteY30" fmla="*/ 379828 h 1223890"/>
              <a:gd name="connsiteX31" fmla="*/ 422792 w 2279727"/>
              <a:gd name="connsiteY31" fmla="*/ 351693 h 1223890"/>
              <a:gd name="connsiteX32" fmla="*/ 380589 w 2279727"/>
              <a:gd name="connsiteY32" fmla="*/ 337625 h 1223890"/>
              <a:gd name="connsiteX33" fmla="*/ 268047 w 2279727"/>
              <a:gd name="connsiteY33" fmla="*/ 253219 h 1223890"/>
              <a:gd name="connsiteX34" fmla="*/ 225844 w 2279727"/>
              <a:gd name="connsiteY34" fmla="*/ 239151 h 1223890"/>
              <a:gd name="connsiteX35" fmla="*/ 197709 w 2279727"/>
              <a:gd name="connsiteY35" fmla="*/ 196948 h 1223890"/>
              <a:gd name="connsiteX36" fmla="*/ 113303 w 2279727"/>
              <a:gd name="connsiteY36" fmla="*/ 154745 h 1223890"/>
              <a:gd name="connsiteX37" fmla="*/ 99235 w 2279727"/>
              <a:gd name="connsiteY37" fmla="*/ 112542 h 1223890"/>
              <a:gd name="connsiteX38" fmla="*/ 28896 w 2279727"/>
              <a:gd name="connsiteY38" fmla="*/ 42203 h 1223890"/>
              <a:gd name="connsiteX39" fmla="*/ 14829 w 2279727"/>
              <a:gd name="connsiteY39" fmla="*/ 0 h 1223890"/>
              <a:gd name="connsiteX40" fmla="*/ 761 w 2279727"/>
              <a:gd name="connsiteY40" fmla="*/ 42203 h 1223890"/>
              <a:gd name="connsiteX41" fmla="*/ 14829 w 2279727"/>
              <a:gd name="connsiteY41" fmla="*/ 98474 h 1223890"/>
              <a:gd name="connsiteX42" fmla="*/ 28896 w 2279727"/>
              <a:gd name="connsiteY42" fmla="*/ 28136 h 1223890"/>
              <a:gd name="connsiteX43" fmla="*/ 127370 w 2279727"/>
              <a:gd name="connsiteY43" fmla="*/ 56271 h 1223890"/>
              <a:gd name="connsiteX44" fmla="*/ 141438 w 2279727"/>
              <a:gd name="connsiteY44" fmla="*/ 70339 h 122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9727" h="1223890">
                <a:moveTo>
                  <a:pt x="2279727" y="1181687"/>
                </a:moveTo>
                <a:cubicBezTo>
                  <a:pt x="2242213" y="1186376"/>
                  <a:pt x="2204152" y="1187833"/>
                  <a:pt x="2167186" y="1195754"/>
                </a:cubicBezTo>
                <a:cubicBezTo>
                  <a:pt x="2138187" y="1201968"/>
                  <a:pt x="2082780" y="1223890"/>
                  <a:pt x="2082780" y="1223890"/>
                </a:cubicBezTo>
                <a:cubicBezTo>
                  <a:pt x="2021820" y="1219201"/>
                  <a:pt x="1960568" y="1217406"/>
                  <a:pt x="1899900" y="1209822"/>
                </a:cubicBezTo>
                <a:cubicBezTo>
                  <a:pt x="1846364" y="1203130"/>
                  <a:pt x="1864667" y="1189474"/>
                  <a:pt x="1815493" y="1167619"/>
                </a:cubicBezTo>
                <a:cubicBezTo>
                  <a:pt x="1788392" y="1155574"/>
                  <a:pt x="1759222" y="1148861"/>
                  <a:pt x="1731087" y="1139483"/>
                </a:cubicBezTo>
                <a:lnTo>
                  <a:pt x="1604478" y="1097280"/>
                </a:lnTo>
                <a:lnTo>
                  <a:pt x="1562275" y="1083213"/>
                </a:lnTo>
                <a:cubicBezTo>
                  <a:pt x="1490988" y="1011923"/>
                  <a:pt x="1583246" y="1095795"/>
                  <a:pt x="1491936" y="1041010"/>
                </a:cubicBezTo>
                <a:cubicBezTo>
                  <a:pt x="1480563" y="1034186"/>
                  <a:pt x="1474158" y="1021160"/>
                  <a:pt x="1463801" y="1012874"/>
                </a:cubicBezTo>
                <a:cubicBezTo>
                  <a:pt x="1450599" y="1002312"/>
                  <a:pt x="1434800" y="995301"/>
                  <a:pt x="1421598" y="984739"/>
                </a:cubicBezTo>
                <a:cubicBezTo>
                  <a:pt x="1411241" y="976453"/>
                  <a:pt x="1404499" y="963960"/>
                  <a:pt x="1393463" y="956603"/>
                </a:cubicBezTo>
                <a:cubicBezTo>
                  <a:pt x="1376014" y="944970"/>
                  <a:pt x="1354641" y="940100"/>
                  <a:pt x="1337192" y="928468"/>
                </a:cubicBezTo>
                <a:cubicBezTo>
                  <a:pt x="1326156" y="921111"/>
                  <a:pt x="1320429" y="907157"/>
                  <a:pt x="1309056" y="900333"/>
                </a:cubicBezTo>
                <a:cubicBezTo>
                  <a:pt x="1296340" y="892704"/>
                  <a:pt x="1280116" y="892897"/>
                  <a:pt x="1266853" y="886265"/>
                </a:cubicBezTo>
                <a:cubicBezTo>
                  <a:pt x="1251731" y="878704"/>
                  <a:pt x="1237852" y="868692"/>
                  <a:pt x="1224650" y="858130"/>
                </a:cubicBezTo>
                <a:cubicBezTo>
                  <a:pt x="1214293" y="849844"/>
                  <a:pt x="1207888" y="836818"/>
                  <a:pt x="1196515" y="829994"/>
                </a:cubicBezTo>
                <a:cubicBezTo>
                  <a:pt x="1183800" y="822365"/>
                  <a:pt x="1168380" y="820616"/>
                  <a:pt x="1154312" y="815927"/>
                </a:cubicBezTo>
                <a:cubicBezTo>
                  <a:pt x="1128142" y="789757"/>
                  <a:pt x="1119466" y="777403"/>
                  <a:pt x="1083973" y="759656"/>
                </a:cubicBezTo>
                <a:cubicBezTo>
                  <a:pt x="1070710" y="753024"/>
                  <a:pt x="1055033" y="752220"/>
                  <a:pt x="1041770" y="745588"/>
                </a:cubicBezTo>
                <a:cubicBezTo>
                  <a:pt x="1026648" y="738027"/>
                  <a:pt x="1012769" y="728015"/>
                  <a:pt x="999567" y="717453"/>
                </a:cubicBezTo>
                <a:cubicBezTo>
                  <a:pt x="989210" y="709167"/>
                  <a:pt x="982805" y="696141"/>
                  <a:pt x="971432" y="689317"/>
                </a:cubicBezTo>
                <a:cubicBezTo>
                  <a:pt x="958717" y="681688"/>
                  <a:pt x="943297" y="679939"/>
                  <a:pt x="929229" y="675250"/>
                </a:cubicBezTo>
                <a:cubicBezTo>
                  <a:pt x="919850" y="665871"/>
                  <a:pt x="912956" y="653046"/>
                  <a:pt x="901093" y="647114"/>
                </a:cubicBezTo>
                <a:cubicBezTo>
                  <a:pt x="874567" y="633851"/>
                  <a:pt x="816687" y="618979"/>
                  <a:pt x="816687" y="618979"/>
                </a:cubicBezTo>
                <a:cubicBezTo>
                  <a:pt x="749931" y="552223"/>
                  <a:pt x="785581" y="571097"/>
                  <a:pt x="718213" y="548640"/>
                </a:cubicBezTo>
                <a:cubicBezTo>
                  <a:pt x="662176" y="464583"/>
                  <a:pt x="723376" y="537671"/>
                  <a:pt x="647875" y="492370"/>
                </a:cubicBezTo>
                <a:cubicBezTo>
                  <a:pt x="636502" y="485546"/>
                  <a:pt x="630776" y="471591"/>
                  <a:pt x="619740" y="464234"/>
                </a:cubicBezTo>
                <a:cubicBezTo>
                  <a:pt x="602291" y="452601"/>
                  <a:pt x="581677" y="446503"/>
                  <a:pt x="563469" y="436099"/>
                </a:cubicBezTo>
                <a:cubicBezTo>
                  <a:pt x="548789" y="427711"/>
                  <a:pt x="535946" y="416351"/>
                  <a:pt x="521266" y="407963"/>
                </a:cubicBezTo>
                <a:cubicBezTo>
                  <a:pt x="503058" y="397559"/>
                  <a:pt x="483203" y="390232"/>
                  <a:pt x="464995" y="379828"/>
                </a:cubicBezTo>
                <a:cubicBezTo>
                  <a:pt x="450315" y="371440"/>
                  <a:pt x="437914" y="359254"/>
                  <a:pt x="422792" y="351693"/>
                </a:cubicBezTo>
                <a:cubicBezTo>
                  <a:pt x="409529" y="345061"/>
                  <a:pt x="394657" y="342314"/>
                  <a:pt x="380589" y="337625"/>
                </a:cubicBezTo>
                <a:cubicBezTo>
                  <a:pt x="347261" y="304298"/>
                  <a:pt x="315765" y="269125"/>
                  <a:pt x="268047" y="253219"/>
                </a:cubicBezTo>
                <a:lnTo>
                  <a:pt x="225844" y="239151"/>
                </a:lnTo>
                <a:cubicBezTo>
                  <a:pt x="216466" y="225083"/>
                  <a:pt x="209664" y="208903"/>
                  <a:pt x="197709" y="196948"/>
                </a:cubicBezTo>
                <a:cubicBezTo>
                  <a:pt x="170439" y="169678"/>
                  <a:pt x="147627" y="166186"/>
                  <a:pt x="113303" y="154745"/>
                </a:cubicBezTo>
                <a:cubicBezTo>
                  <a:pt x="108614" y="140677"/>
                  <a:pt x="108132" y="124405"/>
                  <a:pt x="99235" y="112542"/>
                </a:cubicBezTo>
                <a:cubicBezTo>
                  <a:pt x="79340" y="86016"/>
                  <a:pt x="28896" y="42203"/>
                  <a:pt x="28896" y="42203"/>
                </a:cubicBezTo>
                <a:cubicBezTo>
                  <a:pt x="24207" y="28135"/>
                  <a:pt x="29658" y="0"/>
                  <a:pt x="14829" y="0"/>
                </a:cubicBezTo>
                <a:cubicBezTo>
                  <a:pt x="0" y="0"/>
                  <a:pt x="761" y="27374"/>
                  <a:pt x="761" y="42203"/>
                </a:cubicBezTo>
                <a:cubicBezTo>
                  <a:pt x="761" y="61537"/>
                  <a:pt x="10140" y="79717"/>
                  <a:pt x="14829" y="98474"/>
                </a:cubicBezTo>
                <a:cubicBezTo>
                  <a:pt x="19518" y="75028"/>
                  <a:pt x="10225" y="43073"/>
                  <a:pt x="28896" y="28136"/>
                </a:cubicBezTo>
                <a:cubicBezTo>
                  <a:pt x="32364" y="25361"/>
                  <a:pt x="118356" y="51764"/>
                  <a:pt x="127370" y="56271"/>
                </a:cubicBezTo>
                <a:cubicBezTo>
                  <a:pt x="133302" y="59237"/>
                  <a:pt x="136749" y="65650"/>
                  <a:pt x="141438" y="7033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Еще несколько примеров (деление на 2 прекращается, когда в частном получена единица (1)):</a:t>
            </a:r>
            <a:endParaRPr lang="ru-RU" sz="2400" dirty="0"/>
          </a:p>
        </p:txBody>
      </p:sp>
      <p:grpSp>
        <p:nvGrpSpPr>
          <p:cNvPr id="2" name="Группа 10"/>
          <p:cNvGrpSpPr/>
          <p:nvPr/>
        </p:nvGrpSpPr>
        <p:grpSpPr>
          <a:xfrm>
            <a:off x="500034" y="1571612"/>
            <a:ext cx="1347887" cy="1247483"/>
            <a:chOff x="500034" y="1571612"/>
            <a:chExt cx="1347887" cy="1247483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1610013"/>
              <a:ext cx="709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_35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34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414" y="1571612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2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414" y="2000240"/>
              <a:ext cx="6335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17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2910" y="2357430"/>
              <a:ext cx="615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 1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1142976" y="1967203"/>
            <a:ext cx="1261325" cy="1247483"/>
            <a:chOff x="500034" y="1571612"/>
            <a:chExt cx="1261325" cy="1247483"/>
          </a:xfrm>
        </p:grpSpPr>
        <p:sp>
          <p:nvSpPr>
            <p:cNvPr id="13" name="TextBox 12"/>
            <p:cNvSpPr txBox="1"/>
            <p:nvPr/>
          </p:nvSpPr>
          <p:spPr>
            <a:xfrm>
              <a:off x="500034" y="1610013"/>
              <a:ext cx="7099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16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14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4414" y="200024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8</a:t>
              </a:r>
              <a:endParaRPr lang="ru-RU" sz="2400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2910" y="2357430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1</a:t>
              </a:r>
              <a:endParaRPr lang="ru-RU" sz="2400" b="1" dirty="0"/>
            </a:p>
          </p:txBody>
        </p:sp>
      </p:grpSp>
      <p:grpSp>
        <p:nvGrpSpPr>
          <p:cNvPr id="11" name="Группа 18"/>
          <p:cNvGrpSpPr/>
          <p:nvPr/>
        </p:nvGrpSpPr>
        <p:grpSpPr>
          <a:xfrm>
            <a:off x="1857356" y="2357430"/>
            <a:ext cx="1125976" cy="1247483"/>
            <a:chOff x="500034" y="1571612"/>
            <a:chExt cx="1125976" cy="1247483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8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85852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4</a:t>
              </a:r>
              <a:endParaRPr lang="ru-RU" sz="2400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</a:t>
              </a:r>
              <a:r>
                <a:rPr lang="ru-RU" sz="2400" b="1" dirty="0" smtClean="0"/>
                <a:t>0</a:t>
              </a:r>
              <a:endParaRPr lang="ru-RU" sz="2400" b="1" dirty="0"/>
            </a:p>
          </p:txBody>
        </p:sp>
      </p:grpSp>
      <p:grpSp>
        <p:nvGrpSpPr>
          <p:cNvPr id="12" name="Группа 25"/>
          <p:cNvGrpSpPr/>
          <p:nvPr/>
        </p:nvGrpSpPr>
        <p:grpSpPr>
          <a:xfrm>
            <a:off x="2500298" y="2786058"/>
            <a:ext cx="1054538" cy="1247483"/>
            <a:chOff x="500034" y="1571612"/>
            <a:chExt cx="1054538" cy="1247483"/>
          </a:xfrm>
        </p:grpSpPr>
        <p:sp>
          <p:nvSpPr>
            <p:cNvPr id="27" name="TextBox 26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4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00034" y="2357430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0</a:t>
              </a:r>
              <a:endParaRPr lang="ru-RU" sz="2400" b="1" dirty="0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14282" y="4572008"/>
            <a:ext cx="8572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первом месте ставим единицу (1), а далее выписываем получившиеся остатки от деления на два в порядке, обратном получению. </a:t>
            </a:r>
          </a:p>
          <a:p>
            <a:r>
              <a:rPr lang="ru-RU" sz="2400" dirty="0" smtClean="0"/>
              <a:t>Ответ: </a:t>
            </a: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00011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72962" y="2771334"/>
            <a:ext cx="2941782" cy="1657797"/>
          </a:xfrm>
          <a:custGeom>
            <a:avLst/>
            <a:gdLst>
              <a:gd name="connsiteX0" fmla="*/ 2279727 w 2279727"/>
              <a:gd name="connsiteY0" fmla="*/ 1181687 h 1223890"/>
              <a:gd name="connsiteX1" fmla="*/ 2167186 w 2279727"/>
              <a:gd name="connsiteY1" fmla="*/ 1195754 h 1223890"/>
              <a:gd name="connsiteX2" fmla="*/ 2082780 w 2279727"/>
              <a:gd name="connsiteY2" fmla="*/ 1223890 h 1223890"/>
              <a:gd name="connsiteX3" fmla="*/ 1899900 w 2279727"/>
              <a:gd name="connsiteY3" fmla="*/ 1209822 h 1223890"/>
              <a:gd name="connsiteX4" fmla="*/ 1815493 w 2279727"/>
              <a:gd name="connsiteY4" fmla="*/ 1167619 h 1223890"/>
              <a:gd name="connsiteX5" fmla="*/ 1731087 w 2279727"/>
              <a:gd name="connsiteY5" fmla="*/ 1139483 h 1223890"/>
              <a:gd name="connsiteX6" fmla="*/ 1604478 w 2279727"/>
              <a:gd name="connsiteY6" fmla="*/ 1097280 h 1223890"/>
              <a:gd name="connsiteX7" fmla="*/ 1562275 w 2279727"/>
              <a:gd name="connsiteY7" fmla="*/ 1083213 h 1223890"/>
              <a:gd name="connsiteX8" fmla="*/ 1491936 w 2279727"/>
              <a:gd name="connsiteY8" fmla="*/ 1041010 h 1223890"/>
              <a:gd name="connsiteX9" fmla="*/ 1463801 w 2279727"/>
              <a:gd name="connsiteY9" fmla="*/ 1012874 h 1223890"/>
              <a:gd name="connsiteX10" fmla="*/ 1421598 w 2279727"/>
              <a:gd name="connsiteY10" fmla="*/ 984739 h 1223890"/>
              <a:gd name="connsiteX11" fmla="*/ 1393463 w 2279727"/>
              <a:gd name="connsiteY11" fmla="*/ 956603 h 1223890"/>
              <a:gd name="connsiteX12" fmla="*/ 1337192 w 2279727"/>
              <a:gd name="connsiteY12" fmla="*/ 928468 h 1223890"/>
              <a:gd name="connsiteX13" fmla="*/ 1309056 w 2279727"/>
              <a:gd name="connsiteY13" fmla="*/ 900333 h 1223890"/>
              <a:gd name="connsiteX14" fmla="*/ 1266853 w 2279727"/>
              <a:gd name="connsiteY14" fmla="*/ 886265 h 1223890"/>
              <a:gd name="connsiteX15" fmla="*/ 1224650 w 2279727"/>
              <a:gd name="connsiteY15" fmla="*/ 858130 h 1223890"/>
              <a:gd name="connsiteX16" fmla="*/ 1196515 w 2279727"/>
              <a:gd name="connsiteY16" fmla="*/ 829994 h 1223890"/>
              <a:gd name="connsiteX17" fmla="*/ 1154312 w 2279727"/>
              <a:gd name="connsiteY17" fmla="*/ 815927 h 1223890"/>
              <a:gd name="connsiteX18" fmla="*/ 1083973 w 2279727"/>
              <a:gd name="connsiteY18" fmla="*/ 759656 h 1223890"/>
              <a:gd name="connsiteX19" fmla="*/ 1041770 w 2279727"/>
              <a:gd name="connsiteY19" fmla="*/ 745588 h 1223890"/>
              <a:gd name="connsiteX20" fmla="*/ 999567 w 2279727"/>
              <a:gd name="connsiteY20" fmla="*/ 717453 h 1223890"/>
              <a:gd name="connsiteX21" fmla="*/ 971432 w 2279727"/>
              <a:gd name="connsiteY21" fmla="*/ 689317 h 1223890"/>
              <a:gd name="connsiteX22" fmla="*/ 929229 w 2279727"/>
              <a:gd name="connsiteY22" fmla="*/ 675250 h 1223890"/>
              <a:gd name="connsiteX23" fmla="*/ 901093 w 2279727"/>
              <a:gd name="connsiteY23" fmla="*/ 647114 h 1223890"/>
              <a:gd name="connsiteX24" fmla="*/ 816687 w 2279727"/>
              <a:gd name="connsiteY24" fmla="*/ 618979 h 1223890"/>
              <a:gd name="connsiteX25" fmla="*/ 718213 w 2279727"/>
              <a:gd name="connsiteY25" fmla="*/ 548640 h 1223890"/>
              <a:gd name="connsiteX26" fmla="*/ 647875 w 2279727"/>
              <a:gd name="connsiteY26" fmla="*/ 492370 h 1223890"/>
              <a:gd name="connsiteX27" fmla="*/ 619740 w 2279727"/>
              <a:gd name="connsiteY27" fmla="*/ 464234 h 1223890"/>
              <a:gd name="connsiteX28" fmla="*/ 563469 w 2279727"/>
              <a:gd name="connsiteY28" fmla="*/ 436099 h 1223890"/>
              <a:gd name="connsiteX29" fmla="*/ 521266 w 2279727"/>
              <a:gd name="connsiteY29" fmla="*/ 407963 h 1223890"/>
              <a:gd name="connsiteX30" fmla="*/ 464995 w 2279727"/>
              <a:gd name="connsiteY30" fmla="*/ 379828 h 1223890"/>
              <a:gd name="connsiteX31" fmla="*/ 422792 w 2279727"/>
              <a:gd name="connsiteY31" fmla="*/ 351693 h 1223890"/>
              <a:gd name="connsiteX32" fmla="*/ 380589 w 2279727"/>
              <a:gd name="connsiteY32" fmla="*/ 337625 h 1223890"/>
              <a:gd name="connsiteX33" fmla="*/ 268047 w 2279727"/>
              <a:gd name="connsiteY33" fmla="*/ 253219 h 1223890"/>
              <a:gd name="connsiteX34" fmla="*/ 225844 w 2279727"/>
              <a:gd name="connsiteY34" fmla="*/ 239151 h 1223890"/>
              <a:gd name="connsiteX35" fmla="*/ 197709 w 2279727"/>
              <a:gd name="connsiteY35" fmla="*/ 196948 h 1223890"/>
              <a:gd name="connsiteX36" fmla="*/ 113303 w 2279727"/>
              <a:gd name="connsiteY36" fmla="*/ 154745 h 1223890"/>
              <a:gd name="connsiteX37" fmla="*/ 99235 w 2279727"/>
              <a:gd name="connsiteY37" fmla="*/ 112542 h 1223890"/>
              <a:gd name="connsiteX38" fmla="*/ 28896 w 2279727"/>
              <a:gd name="connsiteY38" fmla="*/ 42203 h 1223890"/>
              <a:gd name="connsiteX39" fmla="*/ 14829 w 2279727"/>
              <a:gd name="connsiteY39" fmla="*/ 0 h 1223890"/>
              <a:gd name="connsiteX40" fmla="*/ 761 w 2279727"/>
              <a:gd name="connsiteY40" fmla="*/ 42203 h 1223890"/>
              <a:gd name="connsiteX41" fmla="*/ 14829 w 2279727"/>
              <a:gd name="connsiteY41" fmla="*/ 98474 h 1223890"/>
              <a:gd name="connsiteX42" fmla="*/ 28896 w 2279727"/>
              <a:gd name="connsiteY42" fmla="*/ 28136 h 1223890"/>
              <a:gd name="connsiteX43" fmla="*/ 127370 w 2279727"/>
              <a:gd name="connsiteY43" fmla="*/ 56271 h 1223890"/>
              <a:gd name="connsiteX44" fmla="*/ 141438 w 2279727"/>
              <a:gd name="connsiteY44" fmla="*/ 70339 h 122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9727" h="1223890">
                <a:moveTo>
                  <a:pt x="2279727" y="1181687"/>
                </a:moveTo>
                <a:cubicBezTo>
                  <a:pt x="2242213" y="1186376"/>
                  <a:pt x="2204152" y="1187833"/>
                  <a:pt x="2167186" y="1195754"/>
                </a:cubicBezTo>
                <a:cubicBezTo>
                  <a:pt x="2138187" y="1201968"/>
                  <a:pt x="2082780" y="1223890"/>
                  <a:pt x="2082780" y="1223890"/>
                </a:cubicBezTo>
                <a:cubicBezTo>
                  <a:pt x="2021820" y="1219201"/>
                  <a:pt x="1960568" y="1217406"/>
                  <a:pt x="1899900" y="1209822"/>
                </a:cubicBezTo>
                <a:cubicBezTo>
                  <a:pt x="1846364" y="1203130"/>
                  <a:pt x="1864667" y="1189474"/>
                  <a:pt x="1815493" y="1167619"/>
                </a:cubicBezTo>
                <a:cubicBezTo>
                  <a:pt x="1788392" y="1155574"/>
                  <a:pt x="1759222" y="1148861"/>
                  <a:pt x="1731087" y="1139483"/>
                </a:cubicBezTo>
                <a:lnTo>
                  <a:pt x="1604478" y="1097280"/>
                </a:lnTo>
                <a:lnTo>
                  <a:pt x="1562275" y="1083213"/>
                </a:lnTo>
                <a:cubicBezTo>
                  <a:pt x="1490988" y="1011923"/>
                  <a:pt x="1583246" y="1095795"/>
                  <a:pt x="1491936" y="1041010"/>
                </a:cubicBezTo>
                <a:cubicBezTo>
                  <a:pt x="1480563" y="1034186"/>
                  <a:pt x="1474158" y="1021160"/>
                  <a:pt x="1463801" y="1012874"/>
                </a:cubicBezTo>
                <a:cubicBezTo>
                  <a:pt x="1450599" y="1002312"/>
                  <a:pt x="1434800" y="995301"/>
                  <a:pt x="1421598" y="984739"/>
                </a:cubicBezTo>
                <a:cubicBezTo>
                  <a:pt x="1411241" y="976453"/>
                  <a:pt x="1404499" y="963960"/>
                  <a:pt x="1393463" y="956603"/>
                </a:cubicBezTo>
                <a:cubicBezTo>
                  <a:pt x="1376014" y="944970"/>
                  <a:pt x="1354641" y="940100"/>
                  <a:pt x="1337192" y="928468"/>
                </a:cubicBezTo>
                <a:cubicBezTo>
                  <a:pt x="1326156" y="921111"/>
                  <a:pt x="1320429" y="907157"/>
                  <a:pt x="1309056" y="900333"/>
                </a:cubicBezTo>
                <a:cubicBezTo>
                  <a:pt x="1296340" y="892704"/>
                  <a:pt x="1280116" y="892897"/>
                  <a:pt x="1266853" y="886265"/>
                </a:cubicBezTo>
                <a:cubicBezTo>
                  <a:pt x="1251731" y="878704"/>
                  <a:pt x="1237852" y="868692"/>
                  <a:pt x="1224650" y="858130"/>
                </a:cubicBezTo>
                <a:cubicBezTo>
                  <a:pt x="1214293" y="849844"/>
                  <a:pt x="1207888" y="836818"/>
                  <a:pt x="1196515" y="829994"/>
                </a:cubicBezTo>
                <a:cubicBezTo>
                  <a:pt x="1183800" y="822365"/>
                  <a:pt x="1168380" y="820616"/>
                  <a:pt x="1154312" y="815927"/>
                </a:cubicBezTo>
                <a:cubicBezTo>
                  <a:pt x="1128142" y="789757"/>
                  <a:pt x="1119466" y="777403"/>
                  <a:pt x="1083973" y="759656"/>
                </a:cubicBezTo>
                <a:cubicBezTo>
                  <a:pt x="1070710" y="753024"/>
                  <a:pt x="1055033" y="752220"/>
                  <a:pt x="1041770" y="745588"/>
                </a:cubicBezTo>
                <a:cubicBezTo>
                  <a:pt x="1026648" y="738027"/>
                  <a:pt x="1012769" y="728015"/>
                  <a:pt x="999567" y="717453"/>
                </a:cubicBezTo>
                <a:cubicBezTo>
                  <a:pt x="989210" y="709167"/>
                  <a:pt x="982805" y="696141"/>
                  <a:pt x="971432" y="689317"/>
                </a:cubicBezTo>
                <a:cubicBezTo>
                  <a:pt x="958717" y="681688"/>
                  <a:pt x="943297" y="679939"/>
                  <a:pt x="929229" y="675250"/>
                </a:cubicBezTo>
                <a:cubicBezTo>
                  <a:pt x="919850" y="665871"/>
                  <a:pt x="912956" y="653046"/>
                  <a:pt x="901093" y="647114"/>
                </a:cubicBezTo>
                <a:cubicBezTo>
                  <a:pt x="874567" y="633851"/>
                  <a:pt x="816687" y="618979"/>
                  <a:pt x="816687" y="618979"/>
                </a:cubicBezTo>
                <a:cubicBezTo>
                  <a:pt x="749931" y="552223"/>
                  <a:pt x="785581" y="571097"/>
                  <a:pt x="718213" y="548640"/>
                </a:cubicBezTo>
                <a:cubicBezTo>
                  <a:pt x="662176" y="464583"/>
                  <a:pt x="723376" y="537671"/>
                  <a:pt x="647875" y="492370"/>
                </a:cubicBezTo>
                <a:cubicBezTo>
                  <a:pt x="636502" y="485546"/>
                  <a:pt x="630776" y="471591"/>
                  <a:pt x="619740" y="464234"/>
                </a:cubicBezTo>
                <a:cubicBezTo>
                  <a:pt x="602291" y="452601"/>
                  <a:pt x="581677" y="446503"/>
                  <a:pt x="563469" y="436099"/>
                </a:cubicBezTo>
                <a:cubicBezTo>
                  <a:pt x="548789" y="427711"/>
                  <a:pt x="535946" y="416351"/>
                  <a:pt x="521266" y="407963"/>
                </a:cubicBezTo>
                <a:cubicBezTo>
                  <a:pt x="503058" y="397559"/>
                  <a:pt x="483203" y="390232"/>
                  <a:pt x="464995" y="379828"/>
                </a:cubicBezTo>
                <a:cubicBezTo>
                  <a:pt x="450315" y="371440"/>
                  <a:pt x="437914" y="359254"/>
                  <a:pt x="422792" y="351693"/>
                </a:cubicBezTo>
                <a:cubicBezTo>
                  <a:pt x="409529" y="345061"/>
                  <a:pt x="394657" y="342314"/>
                  <a:pt x="380589" y="337625"/>
                </a:cubicBezTo>
                <a:cubicBezTo>
                  <a:pt x="347261" y="304298"/>
                  <a:pt x="315765" y="269125"/>
                  <a:pt x="268047" y="253219"/>
                </a:cubicBezTo>
                <a:lnTo>
                  <a:pt x="225844" y="239151"/>
                </a:lnTo>
                <a:cubicBezTo>
                  <a:pt x="216466" y="225083"/>
                  <a:pt x="209664" y="208903"/>
                  <a:pt x="197709" y="196948"/>
                </a:cubicBezTo>
                <a:cubicBezTo>
                  <a:pt x="170439" y="169678"/>
                  <a:pt x="147627" y="166186"/>
                  <a:pt x="113303" y="154745"/>
                </a:cubicBezTo>
                <a:cubicBezTo>
                  <a:pt x="108614" y="140677"/>
                  <a:pt x="108132" y="124405"/>
                  <a:pt x="99235" y="112542"/>
                </a:cubicBezTo>
                <a:cubicBezTo>
                  <a:pt x="79340" y="86016"/>
                  <a:pt x="28896" y="42203"/>
                  <a:pt x="28896" y="42203"/>
                </a:cubicBezTo>
                <a:cubicBezTo>
                  <a:pt x="24207" y="28135"/>
                  <a:pt x="29658" y="0"/>
                  <a:pt x="14829" y="0"/>
                </a:cubicBezTo>
                <a:cubicBezTo>
                  <a:pt x="0" y="0"/>
                  <a:pt x="761" y="27374"/>
                  <a:pt x="761" y="42203"/>
                </a:cubicBezTo>
                <a:cubicBezTo>
                  <a:pt x="761" y="61537"/>
                  <a:pt x="10140" y="79717"/>
                  <a:pt x="14829" y="98474"/>
                </a:cubicBezTo>
                <a:cubicBezTo>
                  <a:pt x="19518" y="75028"/>
                  <a:pt x="10225" y="43073"/>
                  <a:pt x="28896" y="28136"/>
                </a:cubicBezTo>
                <a:cubicBezTo>
                  <a:pt x="32364" y="25361"/>
                  <a:pt x="118356" y="51764"/>
                  <a:pt x="127370" y="56271"/>
                </a:cubicBezTo>
                <a:cubicBezTo>
                  <a:pt x="133302" y="59237"/>
                  <a:pt x="136749" y="65650"/>
                  <a:pt x="141438" y="7033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3071802" y="3214686"/>
            <a:ext cx="1054538" cy="1247483"/>
            <a:chOff x="500034" y="1571612"/>
            <a:chExt cx="1054538" cy="1247483"/>
          </a:xfrm>
        </p:grpSpPr>
        <p:sp>
          <p:nvSpPr>
            <p:cNvPr id="36" name="TextBox 35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2</a:t>
              </a: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1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0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8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Еще несколько примеров (деление на 2 прекращается, когда в частном получена единица (1)):</a:t>
            </a:r>
            <a:endParaRPr lang="ru-RU" sz="2400" dirty="0"/>
          </a:p>
        </p:txBody>
      </p:sp>
      <p:grpSp>
        <p:nvGrpSpPr>
          <p:cNvPr id="2" name="Группа 10"/>
          <p:cNvGrpSpPr/>
          <p:nvPr/>
        </p:nvGrpSpPr>
        <p:grpSpPr>
          <a:xfrm>
            <a:off x="500034" y="1571612"/>
            <a:ext cx="1347887" cy="1247483"/>
            <a:chOff x="500034" y="1571612"/>
            <a:chExt cx="1347887" cy="1247483"/>
          </a:xfrm>
        </p:grpSpPr>
        <p:sp>
          <p:nvSpPr>
            <p:cNvPr id="5" name="TextBox 4"/>
            <p:cNvSpPr txBox="1"/>
            <p:nvPr/>
          </p:nvSpPr>
          <p:spPr>
            <a:xfrm>
              <a:off x="500034" y="1610013"/>
              <a:ext cx="7099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_47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46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414" y="1571612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2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414" y="2000240"/>
              <a:ext cx="6335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23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2910" y="2357430"/>
              <a:ext cx="615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 1</a:t>
              </a:r>
              <a:r>
                <a:rPr lang="ru-RU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1142976" y="2000240"/>
            <a:ext cx="1416816" cy="1247483"/>
            <a:chOff x="500034" y="1571612"/>
            <a:chExt cx="1416816" cy="1247483"/>
          </a:xfrm>
        </p:grpSpPr>
        <p:sp>
          <p:nvSpPr>
            <p:cNvPr id="13" name="TextBox 12"/>
            <p:cNvSpPr txBox="1"/>
            <p:nvPr/>
          </p:nvSpPr>
          <p:spPr>
            <a:xfrm>
              <a:off x="500034" y="1610013"/>
              <a:ext cx="70996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22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214414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14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4414" y="2000240"/>
              <a:ext cx="7024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11</a:t>
              </a:r>
              <a:endParaRPr lang="ru-RU" sz="2400" dirty="0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2910" y="2357430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 1</a:t>
              </a:r>
              <a:endParaRPr lang="ru-RU" sz="2400" b="1" dirty="0"/>
            </a:p>
          </p:txBody>
        </p:sp>
      </p:grpSp>
      <p:grpSp>
        <p:nvGrpSpPr>
          <p:cNvPr id="11" name="Группа 18"/>
          <p:cNvGrpSpPr/>
          <p:nvPr/>
        </p:nvGrpSpPr>
        <p:grpSpPr>
          <a:xfrm>
            <a:off x="1874388" y="2428868"/>
            <a:ext cx="1194904" cy="1247483"/>
            <a:chOff x="500034" y="1571612"/>
            <a:chExt cx="1194904" cy="1247483"/>
          </a:xfrm>
        </p:grpSpPr>
        <p:sp>
          <p:nvSpPr>
            <p:cNvPr id="20" name="TextBox 19"/>
            <p:cNvSpPr txBox="1"/>
            <p:nvPr/>
          </p:nvSpPr>
          <p:spPr>
            <a:xfrm>
              <a:off x="500034" y="1610013"/>
              <a:ext cx="69734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 10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1161776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4414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85852" y="200024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8</a:t>
              </a:r>
              <a:endParaRPr lang="ru-RU" sz="2400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42910" y="2357430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</a:t>
              </a:r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</p:grpSp>
      <p:grpSp>
        <p:nvGrpSpPr>
          <p:cNvPr id="12" name="Группа 25"/>
          <p:cNvGrpSpPr/>
          <p:nvPr/>
        </p:nvGrpSpPr>
        <p:grpSpPr>
          <a:xfrm>
            <a:off x="2571736" y="2786058"/>
            <a:ext cx="1054538" cy="1247483"/>
            <a:chOff x="500034" y="1571612"/>
            <a:chExt cx="1054538" cy="1247483"/>
          </a:xfrm>
        </p:grpSpPr>
        <p:sp>
          <p:nvSpPr>
            <p:cNvPr id="27" name="TextBox 26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8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4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00034" y="2357430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0</a:t>
              </a:r>
              <a:endParaRPr lang="ru-RU" sz="2400" b="1" dirty="0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214282" y="4786322"/>
            <a:ext cx="85725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первом месте ставим единицу (1), а далее выписываем получившиеся остатки от деления на два в порядке, обратном получению. </a:t>
            </a:r>
          </a:p>
          <a:p>
            <a:r>
              <a:rPr lang="ru-RU" sz="2400" dirty="0" smtClean="0"/>
              <a:t>Ответ: </a:t>
            </a:r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000111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72962" y="2771334"/>
            <a:ext cx="3656162" cy="2086426"/>
          </a:xfrm>
          <a:custGeom>
            <a:avLst/>
            <a:gdLst>
              <a:gd name="connsiteX0" fmla="*/ 2279727 w 2279727"/>
              <a:gd name="connsiteY0" fmla="*/ 1181687 h 1223890"/>
              <a:gd name="connsiteX1" fmla="*/ 2167186 w 2279727"/>
              <a:gd name="connsiteY1" fmla="*/ 1195754 h 1223890"/>
              <a:gd name="connsiteX2" fmla="*/ 2082780 w 2279727"/>
              <a:gd name="connsiteY2" fmla="*/ 1223890 h 1223890"/>
              <a:gd name="connsiteX3" fmla="*/ 1899900 w 2279727"/>
              <a:gd name="connsiteY3" fmla="*/ 1209822 h 1223890"/>
              <a:gd name="connsiteX4" fmla="*/ 1815493 w 2279727"/>
              <a:gd name="connsiteY4" fmla="*/ 1167619 h 1223890"/>
              <a:gd name="connsiteX5" fmla="*/ 1731087 w 2279727"/>
              <a:gd name="connsiteY5" fmla="*/ 1139483 h 1223890"/>
              <a:gd name="connsiteX6" fmla="*/ 1604478 w 2279727"/>
              <a:gd name="connsiteY6" fmla="*/ 1097280 h 1223890"/>
              <a:gd name="connsiteX7" fmla="*/ 1562275 w 2279727"/>
              <a:gd name="connsiteY7" fmla="*/ 1083213 h 1223890"/>
              <a:gd name="connsiteX8" fmla="*/ 1491936 w 2279727"/>
              <a:gd name="connsiteY8" fmla="*/ 1041010 h 1223890"/>
              <a:gd name="connsiteX9" fmla="*/ 1463801 w 2279727"/>
              <a:gd name="connsiteY9" fmla="*/ 1012874 h 1223890"/>
              <a:gd name="connsiteX10" fmla="*/ 1421598 w 2279727"/>
              <a:gd name="connsiteY10" fmla="*/ 984739 h 1223890"/>
              <a:gd name="connsiteX11" fmla="*/ 1393463 w 2279727"/>
              <a:gd name="connsiteY11" fmla="*/ 956603 h 1223890"/>
              <a:gd name="connsiteX12" fmla="*/ 1337192 w 2279727"/>
              <a:gd name="connsiteY12" fmla="*/ 928468 h 1223890"/>
              <a:gd name="connsiteX13" fmla="*/ 1309056 w 2279727"/>
              <a:gd name="connsiteY13" fmla="*/ 900333 h 1223890"/>
              <a:gd name="connsiteX14" fmla="*/ 1266853 w 2279727"/>
              <a:gd name="connsiteY14" fmla="*/ 886265 h 1223890"/>
              <a:gd name="connsiteX15" fmla="*/ 1224650 w 2279727"/>
              <a:gd name="connsiteY15" fmla="*/ 858130 h 1223890"/>
              <a:gd name="connsiteX16" fmla="*/ 1196515 w 2279727"/>
              <a:gd name="connsiteY16" fmla="*/ 829994 h 1223890"/>
              <a:gd name="connsiteX17" fmla="*/ 1154312 w 2279727"/>
              <a:gd name="connsiteY17" fmla="*/ 815927 h 1223890"/>
              <a:gd name="connsiteX18" fmla="*/ 1083973 w 2279727"/>
              <a:gd name="connsiteY18" fmla="*/ 759656 h 1223890"/>
              <a:gd name="connsiteX19" fmla="*/ 1041770 w 2279727"/>
              <a:gd name="connsiteY19" fmla="*/ 745588 h 1223890"/>
              <a:gd name="connsiteX20" fmla="*/ 999567 w 2279727"/>
              <a:gd name="connsiteY20" fmla="*/ 717453 h 1223890"/>
              <a:gd name="connsiteX21" fmla="*/ 971432 w 2279727"/>
              <a:gd name="connsiteY21" fmla="*/ 689317 h 1223890"/>
              <a:gd name="connsiteX22" fmla="*/ 929229 w 2279727"/>
              <a:gd name="connsiteY22" fmla="*/ 675250 h 1223890"/>
              <a:gd name="connsiteX23" fmla="*/ 901093 w 2279727"/>
              <a:gd name="connsiteY23" fmla="*/ 647114 h 1223890"/>
              <a:gd name="connsiteX24" fmla="*/ 816687 w 2279727"/>
              <a:gd name="connsiteY24" fmla="*/ 618979 h 1223890"/>
              <a:gd name="connsiteX25" fmla="*/ 718213 w 2279727"/>
              <a:gd name="connsiteY25" fmla="*/ 548640 h 1223890"/>
              <a:gd name="connsiteX26" fmla="*/ 647875 w 2279727"/>
              <a:gd name="connsiteY26" fmla="*/ 492370 h 1223890"/>
              <a:gd name="connsiteX27" fmla="*/ 619740 w 2279727"/>
              <a:gd name="connsiteY27" fmla="*/ 464234 h 1223890"/>
              <a:gd name="connsiteX28" fmla="*/ 563469 w 2279727"/>
              <a:gd name="connsiteY28" fmla="*/ 436099 h 1223890"/>
              <a:gd name="connsiteX29" fmla="*/ 521266 w 2279727"/>
              <a:gd name="connsiteY29" fmla="*/ 407963 h 1223890"/>
              <a:gd name="connsiteX30" fmla="*/ 464995 w 2279727"/>
              <a:gd name="connsiteY30" fmla="*/ 379828 h 1223890"/>
              <a:gd name="connsiteX31" fmla="*/ 422792 w 2279727"/>
              <a:gd name="connsiteY31" fmla="*/ 351693 h 1223890"/>
              <a:gd name="connsiteX32" fmla="*/ 380589 w 2279727"/>
              <a:gd name="connsiteY32" fmla="*/ 337625 h 1223890"/>
              <a:gd name="connsiteX33" fmla="*/ 268047 w 2279727"/>
              <a:gd name="connsiteY33" fmla="*/ 253219 h 1223890"/>
              <a:gd name="connsiteX34" fmla="*/ 225844 w 2279727"/>
              <a:gd name="connsiteY34" fmla="*/ 239151 h 1223890"/>
              <a:gd name="connsiteX35" fmla="*/ 197709 w 2279727"/>
              <a:gd name="connsiteY35" fmla="*/ 196948 h 1223890"/>
              <a:gd name="connsiteX36" fmla="*/ 113303 w 2279727"/>
              <a:gd name="connsiteY36" fmla="*/ 154745 h 1223890"/>
              <a:gd name="connsiteX37" fmla="*/ 99235 w 2279727"/>
              <a:gd name="connsiteY37" fmla="*/ 112542 h 1223890"/>
              <a:gd name="connsiteX38" fmla="*/ 28896 w 2279727"/>
              <a:gd name="connsiteY38" fmla="*/ 42203 h 1223890"/>
              <a:gd name="connsiteX39" fmla="*/ 14829 w 2279727"/>
              <a:gd name="connsiteY39" fmla="*/ 0 h 1223890"/>
              <a:gd name="connsiteX40" fmla="*/ 761 w 2279727"/>
              <a:gd name="connsiteY40" fmla="*/ 42203 h 1223890"/>
              <a:gd name="connsiteX41" fmla="*/ 14829 w 2279727"/>
              <a:gd name="connsiteY41" fmla="*/ 98474 h 1223890"/>
              <a:gd name="connsiteX42" fmla="*/ 28896 w 2279727"/>
              <a:gd name="connsiteY42" fmla="*/ 28136 h 1223890"/>
              <a:gd name="connsiteX43" fmla="*/ 127370 w 2279727"/>
              <a:gd name="connsiteY43" fmla="*/ 56271 h 1223890"/>
              <a:gd name="connsiteX44" fmla="*/ 141438 w 2279727"/>
              <a:gd name="connsiteY44" fmla="*/ 70339 h 122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279727" h="1223890">
                <a:moveTo>
                  <a:pt x="2279727" y="1181687"/>
                </a:moveTo>
                <a:cubicBezTo>
                  <a:pt x="2242213" y="1186376"/>
                  <a:pt x="2204152" y="1187833"/>
                  <a:pt x="2167186" y="1195754"/>
                </a:cubicBezTo>
                <a:cubicBezTo>
                  <a:pt x="2138187" y="1201968"/>
                  <a:pt x="2082780" y="1223890"/>
                  <a:pt x="2082780" y="1223890"/>
                </a:cubicBezTo>
                <a:cubicBezTo>
                  <a:pt x="2021820" y="1219201"/>
                  <a:pt x="1960568" y="1217406"/>
                  <a:pt x="1899900" y="1209822"/>
                </a:cubicBezTo>
                <a:cubicBezTo>
                  <a:pt x="1846364" y="1203130"/>
                  <a:pt x="1864667" y="1189474"/>
                  <a:pt x="1815493" y="1167619"/>
                </a:cubicBezTo>
                <a:cubicBezTo>
                  <a:pt x="1788392" y="1155574"/>
                  <a:pt x="1759222" y="1148861"/>
                  <a:pt x="1731087" y="1139483"/>
                </a:cubicBezTo>
                <a:lnTo>
                  <a:pt x="1604478" y="1097280"/>
                </a:lnTo>
                <a:lnTo>
                  <a:pt x="1562275" y="1083213"/>
                </a:lnTo>
                <a:cubicBezTo>
                  <a:pt x="1490988" y="1011923"/>
                  <a:pt x="1583246" y="1095795"/>
                  <a:pt x="1491936" y="1041010"/>
                </a:cubicBezTo>
                <a:cubicBezTo>
                  <a:pt x="1480563" y="1034186"/>
                  <a:pt x="1474158" y="1021160"/>
                  <a:pt x="1463801" y="1012874"/>
                </a:cubicBezTo>
                <a:cubicBezTo>
                  <a:pt x="1450599" y="1002312"/>
                  <a:pt x="1434800" y="995301"/>
                  <a:pt x="1421598" y="984739"/>
                </a:cubicBezTo>
                <a:cubicBezTo>
                  <a:pt x="1411241" y="976453"/>
                  <a:pt x="1404499" y="963960"/>
                  <a:pt x="1393463" y="956603"/>
                </a:cubicBezTo>
                <a:cubicBezTo>
                  <a:pt x="1376014" y="944970"/>
                  <a:pt x="1354641" y="940100"/>
                  <a:pt x="1337192" y="928468"/>
                </a:cubicBezTo>
                <a:cubicBezTo>
                  <a:pt x="1326156" y="921111"/>
                  <a:pt x="1320429" y="907157"/>
                  <a:pt x="1309056" y="900333"/>
                </a:cubicBezTo>
                <a:cubicBezTo>
                  <a:pt x="1296340" y="892704"/>
                  <a:pt x="1280116" y="892897"/>
                  <a:pt x="1266853" y="886265"/>
                </a:cubicBezTo>
                <a:cubicBezTo>
                  <a:pt x="1251731" y="878704"/>
                  <a:pt x="1237852" y="868692"/>
                  <a:pt x="1224650" y="858130"/>
                </a:cubicBezTo>
                <a:cubicBezTo>
                  <a:pt x="1214293" y="849844"/>
                  <a:pt x="1207888" y="836818"/>
                  <a:pt x="1196515" y="829994"/>
                </a:cubicBezTo>
                <a:cubicBezTo>
                  <a:pt x="1183800" y="822365"/>
                  <a:pt x="1168380" y="820616"/>
                  <a:pt x="1154312" y="815927"/>
                </a:cubicBezTo>
                <a:cubicBezTo>
                  <a:pt x="1128142" y="789757"/>
                  <a:pt x="1119466" y="777403"/>
                  <a:pt x="1083973" y="759656"/>
                </a:cubicBezTo>
                <a:cubicBezTo>
                  <a:pt x="1070710" y="753024"/>
                  <a:pt x="1055033" y="752220"/>
                  <a:pt x="1041770" y="745588"/>
                </a:cubicBezTo>
                <a:cubicBezTo>
                  <a:pt x="1026648" y="738027"/>
                  <a:pt x="1012769" y="728015"/>
                  <a:pt x="999567" y="717453"/>
                </a:cubicBezTo>
                <a:cubicBezTo>
                  <a:pt x="989210" y="709167"/>
                  <a:pt x="982805" y="696141"/>
                  <a:pt x="971432" y="689317"/>
                </a:cubicBezTo>
                <a:cubicBezTo>
                  <a:pt x="958717" y="681688"/>
                  <a:pt x="943297" y="679939"/>
                  <a:pt x="929229" y="675250"/>
                </a:cubicBezTo>
                <a:cubicBezTo>
                  <a:pt x="919850" y="665871"/>
                  <a:pt x="912956" y="653046"/>
                  <a:pt x="901093" y="647114"/>
                </a:cubicBezTo>
                <a:cubicBezTo>
                  <a:pt x="874567" y="633851"/>
                  <a:pt x="816687" y="618979"/>
                  <a:pt x="816687" y="618979"/>
                </a:cubicBezTo>
                <a:cubicBezTo>
                  <a:pt x="749931" y="552223"/>
                  <a:pt x="785581" y="571097"/>
                  <a:pt x="718213" y="548640"/>
                </a:cubicBezTo>
                <a:cubicBezTo>
                  <a:pt x="662176" y="464583"/>
                  <a:pt x="723376" y="537671"/>
                  <a:pt x="647875" y="492370"/>
                </a:cubicBezTo>
                <a:cubicBezTo>
                  <a:pt x="636502" y="485546"/>
                  <a:pt x="630776" y="471591"/>
                  <a:pt x="619740" y="464234"/>
                </a:cubicBezTo>
                <a:cubicBezTo>
                  <a:pt x="602291" y="452601"/>
                  <a:pt x="581677" y="446503"/>
                  <a:pt x="563469" y="436099"/>
                </a:cubicBezTo>
                <a:cubicBezTo>
                  <a:pt x="548789" y="427711"/>
                  <a:pt x="535946" y="416351"/>
                  <a:pt x="521266" y="407963"/>
                </a:cubicBezTo>
                <a:cubicBezTo>
                  <a:pt x="503058" y="397559"/>
                  <a:pt x="483203" y="390232"/>
                  <a:pt x="464995" y="379828"/>
                </a:cubicBezTo>
                <a:cubicBezTo>
                  <a:pt x="450315" y="371440"/>
                  <a:pt x="437914" y="359254"/>
                  <a:pt x="422792" y="351693"/>
                </a:cubicBezTo>
                <a:cubicBezTo>
                  <a:pt x="409529" y="345061"/>
                  <a:pt x="394657" y="342314"/>
                  <a:pt x="380589" y="337625"/>
                </a:cubicBezTo>
                <a:cubicBezTo>
                  <a:pt x="347261" y="304298"/>
                  <a:pt x="315765" y="269125"/>
                  <a:pt x="268047" y="253219"/>
                </a:cubicBezTo>
                <a:lnTo>
                  <a:pt x="225844" y="239151"/>
                </a:lnTo>
                <a:cubicBezTo>
                  <a:pt x="216466" y="225083"/>
                  <a:pt x="209664" y="208903"/>
                  <a:pt x="197709" y="196948"/>
                </a:cubicBezTo>
                <a:cubicBezTo>
                  <a:pt x="170439" y="169678"/>
                  <a:pt x="147627" y="166186"/>
                  <a:pt x="113303" y="154745"/>
                </a:cubicBezTo>
                <a:cubicBezTo>
                  <a:pt x="108614" y="140677"/>
                  <a:pt x="108132" y="124405"/>
                  <a:pt x="99235" y="112542"/>
                </a:cubicBezTo>
                <a:cubicBezTo>
                  <a:pt x="79340" y="86016"/>
                  <a:pt x="28896" y="42203"/>
                  <a:pt x="28896" y="42203"/>
                </a:cubicBezTo>
                <a:cubicBezTo>
                  <a:pt x="24207" y="28135"/>
                  <a:pt x="29658" y="0"/>
                  <a:pt x="14829" y="0"/>
                </a:cubicBezTo>
                <a:cubicBezTo>
                  <a:pt x="0" y="0"/>
                  <a:pt x="761" y="27374"/>
                  <a:pt x="761" y="42203"/>
                </a:cubicBezTo>
                <a:cubicBezTo>
                  <a:pt x="761" y="61537"/>
                  <a:pt x="10140" y="79717"/>
                  <a:pt x="14829" y="98474"/>
                </a:cubicBezTo>
                <a:cubicBezTo>
                  <a:pt x="19518" y="75028"/>
                  <a:pt x="10225" y="43073"/>
                  <a:pt x="28896" y="28136"/>
                </a:cubicBezTo>
                <a:cubicBezTo>
                  <a:pt x="32364" y="25361"/>
                  <a:pt x="118356" y="51764"/>
                  <a:pt x="127370" y="56271"/>
                </a:cubicBezTo>
                <a:cubicBezTo>
                  <a:pt x="133302" y="59237"/>
                  <a:pt x="136749" y="65650"/>
                  <a:pt x="141438" y="70339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25"/>
          <p:cNvGrpSpPr/>
          <p:nvPr/>
        </p:nvGrpSpPr>
        <p:grpSpPr>
          <a:xfrm>
            <a:off x="3731776" y="3643314"/>
            <a:ext cx="1054538" cy="1247483"/>
            <a:chOff x="500034" y="1571612"/>
            <a:chExt cx="1054538" cy="1247483"/>
          </a:xfrm>
        </p:grpSpPr>
        <p:sp>
          <p:nvSpPr>
            <p:cNvPr id="36" name="TextBox 35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2</a:t>
              </a: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1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500034" y="2357430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0</a:t>
              </a:r>
              <a:endParaRPr lang="ru-RU" sz="2400" b="1" dirty="0"/>
            </a:p>
          </p:txBody>
        </p:sp>
      </p:grpSp>
      <p:grpSp>
        <p:nvGrpSpPr>
          <p:cNvPr id="42" name="Группа 25"/>
          <p:cNvGrpSpPr/>
          <p:nvPr/>
        </p:nvGrpSpPr>
        <p:grpSpPr>
          <a:xfrm>
            <a:off x="3143240" y="3214686"/>
            <a:ext cx="1054538" cy="1247483"/>
            <a:chOff x="500034" y="1571612"/>
            <a:chExt cx="1054538" cy="1247483"/>
          </a:xfrm>
        </p:grpSpPr>
        <p:sp>
          <p:nvSpPr>
            <p:cNvPr id="43" name="TextBox 42"/>
            <p:cNvSpPr txBox="1"/>
            <p:nvPr/>
          </p:nvSpPr>
          <p:spPr>
            <a:xfrm>
              <a:off x="500034" y="1610013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_</a:t>
              </a:r>
            </a:p>
            <a:p>
              <a:r>
                <a:rPr lang="ru-RU" sz="2400" dirty="0"/>
                <a:t> </a:t>
              </a:r>
              <a:r>
                <a:rPr lang="ru-RU" sz="2400" dirty="0" smtClean="0"/>
                <a:t> 4</a:t>
              </a:r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1000100" y="1643050"/>
              <a:ext cx="464234" cy="323557"/>
            </a:xfrm>
            <a:custGeom>
              <a:avLst/>
              <a:gdLst>
                <a:gd name="connsiteX0" fmla="*/ 0 w 464234"/>
                <a:gd name="connsiteY0" fmla="*/ 0 h 323557"/>
                <a:gd name="connsiteX1" fmla="*/ 0 w 464234"/>
                <a:gd name="connsiteY1" fmla="*/ 323557 h 323557"/>
                <a:gd name="connsiteX2" fmla="*/ 464234 w 464234"/>
                <a:gd name="connsiteY2" fmla="*/ 309489 h 32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234" h="323557">
                  <a:moveTo>
                    <a:pt x="0" y="0"/>
                  </a:moveTo>
                  <a:lnTo>
                    <a:pt x="0" y="323557"/>
                  </a:lnTo>
                  <a:lnTo>
                    <a:pt x="464234" y="309489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88570" y="15716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4414" y="200024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2</a:t>
              </a:r>
              <a:endParaRPr lang="ru-RU" sz="2400" dirty="0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00034" y="2357430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42910" y="2357430"/>
              <a:ext cx="409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/>
                <a:t> 0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8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9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1500174"/>
            <a:ext cx="671058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Перевод из двоичной в десятичную</a:t>
            </a:r>
          </a:p>
          <a:p>
            <a:pPr algn="ctr"/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СС</a:t>
            </a:r>
            <a:r>
              <a:rPr lang="ru-RU" sz="54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→СС</a:t>
            </a:r>
            <a:r>
              <a:rPr lang="ru-RU" sz="5400" b="1" cap="all" spc="0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713</Words>
  <Application>Microsoft Office PowerPoint</Application>
  <PresentationFormat>Экран (4:3)</PresentationFormat>
  <Paragraphs>286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ленусик</dc:creator>
  <cp:lastModifiedBy>admin</cp:lastModifiedBy>
  <cp:revision>9</cp:revision>
  <dcterms:created xsi:type="dcterms:W3CDTF">2014-04-21T17:52:16Z</dcterms:created>
  <dcterms:modified xsi:type="dcterms:W3CDTF">2014-04-23T10:04:00Z</dcterms:modified>
</cp:coreProperties>
</file>