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83" r:id="rId2"/>
    <p:sldId id="285" r:id="rId3"/>
    <p:sldId id="286" r:id="rId4"/>
    <p:sldId id="287" r:id="rId5"/>
    <p:sldId id="288" r:id="rId6"/>
    <p:sldId id="289" r:id="rId7"/>
    <p:sldId id="273" r:id="rId8"/>
    <p:sldId id="290" r:id="rId9"/>
    <p:sldId id="275" r:id="rId10"/>
    <p:sldId id="269" r:id="rId11"/>
    <p:sldId id="259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6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302CB-3319-4826-BC52-18602BB18CC1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13EB7-6192-4ED5-A9C1-70AAEFEC9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6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13EB7-6192-4ED5-A9C1-70AAEFEC980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gif"/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11.gif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476672"/>
            <a:ext cx="4546848" cy="723536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29.10.2014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Перевод </a:t>
            </a:r>
            <a:r>
              <a:rPr lang="ru-RU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двоичных чисел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десятичную систему счисления 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основной рисунок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1844675"/>
            <a:ext cx="3622675" cy="4176713"/>
          </a:xfrm>
          <a:noFill/>
          <a:ln/>
        </p:spPr>
      </p:pic>
      <p:sp>
        <p:nvSpPr>
          <p:cNvPr id="20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D5512-C0DE-4375-B78E-74AE9DB38E46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609600"/>
            <a:ext cx="8713787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ru-RU" sz="4200">
                <a:solidFill>
                  <a:srgbClr val="003399"/>
                </a:solidFill>
              </a:rPr>
              <a:t>Вот наилучший способ посадки за компьютером</a:t>
            </a:r>
            <a:endParaRPr lang="en-US" sz="4200">
              <a:solidFill>
                <a:srgbClr val="003399"/>
              </a:solidFill>
            </a:endParaRP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1547813" y="2420938"/>
            <a:ext cx="1223962" cy="215900"/>
          </a:xfrm>
          <a:prstGeom prst="leftRightArrow">
            <a:avLst>
              <a:gd name="adj1" fmla="val 50000"/>
              <a:gd name="adj2" fmla="val 11338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47813" y="209550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/>
              <a:t>50-70 см</a:t>
            </a:r>
            <a:endParaRPr lang="en-US" sz="2000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067175" y="1773238"/>
            <a:ext cx="482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3399"/>
                </a:solidFill>
              </a:rPr>
              <a:t>Экран монитора находится на расстоянии 50-70 см от глаз.</a:t>
            </a:r>
            <a:endParaRPr lang="en-US">
              <a:solidFill>
                <a:srgbClr val="003399"/>
              </a:solidFill>
            </a:endParaRP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1908175" y="5805488"/>
            <a:ext cx="1152525" cy="0"/>
          </a:xfrm>
          <a:prstGeom prst="line">
            <a:avLst/>
          </a:prstGeom>
          <a:noFill/>
          <a:ln w="1079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067175" y="2708275"/>
            <a:ext cx="4932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99"/>
                </a:solidFill>
              </a:rPr>
              <a:t>Обе ступни стоят на полу</a:t>
            </a:r>
            <a:r>
              <a:rPr lang="en-US">
                <a:solidFill>
                  <a:srgbClr val="003399"/>
                </a:solidFill>
              </a:rPr>
              <a:t>.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1187450" y="3068638"/>
            <a:ext cx="144463" cy="792162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1331913" y="3860800"/>
            <a:ext cx="865187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900113" y="2708275"/>
            <a:ext cx="0" cy="18716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067175" y="4941888"/>
            <a:ext cx="4752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3399"/>
                </a:solidFill>
              </a:rPr>
              <a:t>Спина расположена вертикально.</a:t>
            </a:r>
            <a:endParaRPr lang="en-US">
              <a:solidFill>
                <a:srgbClr val="003399"/>
              </a:solidFill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4067175" y="3284538"/>
            <a:ext cx="47529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>
                <a:solidFill>
                  <a:srgbClr val="003399"/>
                </a:solidFill>
              </a:rPr>
              <a:t>Плечи расслаблены. Локти слегка касаются туловища. Предплечья находятся на той же высоте, что и клавиатура.</a:t>
            </a:r>
            <a:endParaRPr lang="en-US">
              <a:solidFill>
                <a:srgbClr val="003399"/>
              </a:solidFill>
            </a:endParaRPr>
          </a:p>
        </p:txBody>
      </p:sp>
      <p:pic>
        <p:nvPicPr>
          <p:cNvPr id="14363" name="Picture 2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592933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4067175" y="2492375"/>
            <a:ext cx="485933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003399"/>
                </a:solidFill>
              </a:rPr>
              <a:t>Придерживайтесь этих рекомендаций, и тогда работа за компьютером не окажется вредной для здоровья.</a:t>
            </a:r>
            <a:endParaRPr lang="en-US" sz="280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/>
      <p:bldP spid="14344" grpId="0" build="allAtOnce"/>
      <p:bldP spid="14344" grpId="1" build="allAtOnce"/>
      <p:bldP spid="14345" grpId="0" animBg="1"/>
      <p:bldP spid="14346" grpId="0"/>
      <p:bldP spid="14346" grpId="1"/>
      <p:bldP spid="14349" grpId="0" animBg="1"/>
      <p:bldP spid="14350" grpId="0" animBg="1"/>
      <p:bldP spid="14352" grpId="0" animBg="1"/>
      <p:bldP spid="14353" grpId="0"/>
      <p:bldP spid="14353" grpId="1"/>
      <p:bldP spid="14362" grpId="0"/>
      <p:bldP spid="14362" grpId="1"/>
      <p:bldP spid="143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500034" y="764900"/>
            <a:ext cx="803240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Выполнить перевод двоичных чисел в десятичную СС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1000001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11111111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11001100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11110000 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101010101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7" name="Picture 11" descr="4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420938"/>
            <a:ext cx="1979613" cy="2663825"/>
          </a:xfrm>
          <a:prstGeom prst="rect">
            <a:avLst/>
          </a:prstGeom>
          <a:noFill/>
        </p:spPr>
      </p:pic>
      <p:pic>
        <p:nvPicPr>
          <p:cNvPr id="4113" name="Picture 17" descr="4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914740">
            <a:off x="395288" y="2997200"/>
            <a:ext cx="1979612" cy="2089150"/>
          </a:xfrm>
          <a:prstGeom prst="rect">
            <a:avLst/>
          </a:prstGeom>
          <a:noFill/>
        </p:spPr>
      </p:pic>
      <p:pic>
        <p:nvPicPr>
          <p:cNvPr id="4106" name="Picture 10" descr="bcd7b362ac12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9144000" y="3573463"/>
            <a:ext cx="2952750" cy="2362200"/>
          </a:xfrm>
          <a:prstGeom prst="rect">
            <a:avLst/>
          </a:prstGeom>
          <a:noFill/>
        </p:spPr>
      </p:pic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755650" y="333375"/>
            <a:ext cx="1728788" cy="1150938"/>
          </a:xfrm>
          <a:prstGeom prst="cloudCallout">
            <a:avLst>
              <a:gd name="adj1" fmla="val -53398"/>
              <a:gd name="adj2" fmla="val 31519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4110" name="Picture 14" descr="bcd7b362ac12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</a:blip>
          <a:srcRect/>
          <a:stretch>
            <a:fillRect/>
          </a:stretch>
        </p:blipFill>
        <p:spPr bwMode="auto">
          <a:xfrm>
            <a:off x="3635375" y="2636838"/>
            <a:ext cx="3024188" cy="2544762"/>
          </a:xfrm>
          <a:prstGeom prst="rect">
            <a:avLst/>
          </a:prstGeom>
          <a:noFill/>
        </p:spPr>
      </p:pic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7380288" y="333375"/>
            <a:ext cx="1368425" cy="863600"/>
          </a:xfrm>
          <a:prstGeom prst="cloudCallout">
            <a:avLst>
              <a:gd name="adj1" fmla="val -50116"/>
              <a:gd name="adj2" fmla="val 10296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3059113" y="908050"/>
            <a:ext cx="1370012" cy="865188"/>
          </a:xfrm>
          <a:prstGeom prst="cloudCallout">
            <a:avLst>
              <a:gd name="adj1" fmla="val -49884"/>
              <a:gd name="adj2" fmla="val 43394"/>
            </a:avLst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>
            <a:solidFill>
              <a:schemeClr val="accent1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/>
            <a:endParaRPr lang="ru-RU"/>
          </a:p>
        </p:txBody>
      </p:sp>
      <p:pic>
        <p:nvPicPr>
          <p:cNvPr id="4114" name="Picture 18" descr="4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25" y="2420938"/>
            <a:ext cx="2124075" cy="2879725"/>
          </a:xfrm>
          <a:prstGeom prst="rect">
            <a:avLst/>
          </a:prstGeom>
          <a:noFill/>
        </p:spPr>
      </p:pic>
      <p:pic>
        <p:nvPicPr>
          <p:cNvPr id="4115" name="Picture 19" descr="47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0142043" flipH="1">
            <a:off x="6877050" y="3141663"/>
            <a:ext cx="1512888" cy="2089150"/>
          </a:xfrm>
          <a:prstGeom prst="rect">
            <a:avLst/>
          </a:prstGeom>
          <a:noFill/>
        </p:spPr>
      </p:pic>
      <p:pic>
        <p:nvPicPr>
          <p:cNvPr id="4122" name="Picture 26" descr="149"/>
          <p:cNvPicPr>
            <a:picLocks noChangeAspect="1" noChangeArrowheads="1" noCrop="1"/>
          </p:cNvPicPr>
          <p:nvPr/>
        </p:nvPicPr>
        <p:blipFill>
          <a:blip r:embed="rId6" cstate="email">
            <a:lum bright="-6000"/>
          </a:blip>
          <a:srcRect/>
          <a:stretch>
            <a:fillRect/>
          </a:stretch>
        </p:blipFill>
        <p:spPr bwMode="auto">
          <a:xfrm>
            <a:off x="3132138" y="4941888"/>
            <a:ext cx="663575" cy="865187"/>
          </a:xfrm>
          <a:prstGeom prst="rect">
            <a:avLst/>
          </a:prstGeom>
          <a:noFill/>
        </p:spPr>
      </p:pic>
      <p:pic>
        <p:nvPicPr>
          <p:cNvPr id="4123" name="Picture 27" descr="149"/>
          <p:cNvPicPr>
            <a:picLocks noChangeAspect="1" noChangeArrowheads="1" noCrop="1"/>
          </p:cNvPicPr>
          <p:nvPr/>
        </p:nvPicPr>
        <p:blipFill>
          <a:blip r:embed="rId6" cstate="email">
            <a:lum bright="-6000"/>
          </a:blip>
          <a:srcRect/>
          <a:stretch>
            <a:fillRect/>
          </a:stretch>
        </p:blipFill>
        <p:spPr bwMode="auto">
          <a:xfrm>
            <a:off x="4067175" y="5300663"/>
            <a:ext cx="663575" cy="865187"/>
          </a:xfrm>
          <a:prstGeom prst="rect">
            <a:avLst/>
          </a:prstGeom>
          <a:noFill/>
        </p:spPr>
      </p:pic>
      <p:pic>
        <p:nvPicPr>
          <p:cNvPr id="4124" name="Picture 28" descr="149"/>
          <p:cNvPicPr>
            <a:picLocks noChangeAspect="1" noChangeArrowheads="1" noCrop="1"/>
          </p:cNvPicPr>
          <p:nvPr/>
        </p:nvPicPr>
        <p:blipFill>
          <a:blip r:embed="rId6" cstate="email">
            <a:lum bright="-6000"/>
          </a:blip>
          <a:srcRect/>
          <a:stretch>
            <a:fillRect/>
          </a:stretch>
        </p:blipFill>
        <p:spPr bwMode="auto">
          <a:xfrm>
            <a:off x="6659563" y="5300663"/>
            <a:ext cx="663575" cy="865187"/>
          </a:xfrm>
          <a:prstGeom prst="rect">
            <a:avLst/>
          </a:prstGeom>
          <a:noFill/>
        </p:spPr>
      </p:pic>
      <p:pic>
        <p:nvPicPr>
          <p:cNvPr id="4126" name="Picture 30" descr="n_blu050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979613" y="4581525"/>
            <a:ext cx="846137" cy="846138"/>
          </a:xfrm>
          <a:prstGeom prst="rect">
            <a:avLst/>
          </a:prstGeom>
          <a:noFill/>
        </p:spPr>
      </p:pic>
      <p:pic>
        <p:nvPicPr>
          <p:cNvPr id="4127" name="Picture 31" descr="b13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338513" y="5445125"/>
            <a:ext cx="817562" cy="874713"/>
          </a:xfrm>
          <a:prstGeom prst="rect">
            <a:avLst/>
          </a:prstGeom>
          <a:noFill/>
        </p:spPr>
      </p:pic>
      <p:pic>
        <p:nvPicPr>
          <p:cNvPr id="4128" name="Picture 32" descr="n_blu050"/>
          <p:cNvPicPr>
            <a:picLocks noChangeAspect="1" noChangeArrowheads="1" noCrop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48263" y="5516563"/>
            <a:ext cx="774700" cy="774700"/>
          </a:xfrm>
          <a:prstGeom prst="rect">
            <a:avLst/>
          </a:prstGeom>
          <a:noFill/>
        </p:spPr>
      </p:pic>
      <p:pic>
        <p:nvPicPr>
          <p:cNvPr id="4129" name="Picture 33" descr="b13"/>
          <p:cNvPicPr>
            <a:picLocks noChangeAspect="1" noChangeArrowheads="1" noCrop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578600" y="4581525"/>
            <a:ext cx="817563" cy="874713"/>
          </a:xfrm>
          <a:prstGeom prst="rect">
            <a:avLst/>
          </a:prstGeom>
          <a:noFill/>
        </p:spPr>
      </p:pic>
      <p:pic>
        <p:nvPicPr>
          <p:cNvPr id="4130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Улыбка.wav"/>
          </p:nvPr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8459788" y="6308725"/>
            <a:ext cx="304800" cy="304800"/>
          </a:xfrm>
          <a:prstGeom prst="rect">
            <a:avLst/>
          </a:prstGeom>
          <a:noFill/>
        </p:spPr>
      </p:pic>
      <p:pic>
        <p:nvPicPr>
          <p:cNvPr id="4105" name="Picture 9" descr="b2c9562e2641"/>
          <p:cNvPicPr>
            <a:picLocks noChangeAspect="1" noChangeArrowheads="1"/>
          </p:cNvPicPr>
          <p:nvPr/>
        </p:nvPicPr>
        <p:blipFill>
          <a:blip r:embed="rId10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2241550" y="2781300"/>
            <a:ext cx="1592263" cy="1966913"/>
          </a:xfrm>
          <a:prstGeom prst="rect">
            <a:avLst/>
          </a:prstGeom>
          <a:noFill/>
        </p:spPr>
      </p:pic>
      <p:sp>
        <p:nvSpPr>
          <p:cNvPr id="4116" name="AutoShape 20"/>
          <p:cNvSpPr>
            <a:spLocks noChangeArrowheads="1"/>
          </p:cNvSpPr>
          <p:nvPr/>
        </p:nvSpPr>
        <p:spPr bwMode="auto">
          <a:xfrm>
            <a:off x="3635375" y="1773238"/>
            <a:ext cx="1296988" cy="1368425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FF0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dist="28398" dir="1593903" algn="ctr" rotWithShape="0">
              <a:srgbClr val="FF000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133" name="AutoShape 3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172450" y="6308725"/>
            <a:ext cx="719138" cy="406400"/>
          </a:xfrm>
          <a:prstGeom prst="leftArrow">
            <a:avLst>
              <a:gd name="adj1" fmla="val 50000"/>
              <a:gd name="adj2" fmla="val 44238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05486 0.05324 C 0.06632 0.06528 0.08351 0.07199 0.10157 0.07199 C 0.12205 0.07199 0.13837 0.06528 0.14983 0.05324 L 0.20486 -7.40741E-7 " pathEditMode="relative" rAng="0" ptsTypes="FffFF">
                                      <p:cBhvr>
                                        <p:cTn id="18" dur="2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4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59259E-6 L -0.06997 0.03125 C -0.08455 0.03819 -0.1066 0.04213 -0.129 0.04213 C -0.15504 0.04213 -0.17587 0.03819 -0.19045 0.03125 L -0.2599 2.59259E-6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3" presetID="37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0.11685 0.05324 C 0.14132 0.06527 0.17813 0.07199 0.21667 0.07199 C 0.26007 0.07199 0.29497 0.06527 0.31945 0.05324 L 0.43716 4.81481E-6 " pathEditMode="relative" rAng="0" ptsTypes="FffFF">
                                      <p:cBhvr>
                                        <p:cTn id="24" dur="2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00" y="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1000"/>
                            </p:stCondLst>
                            <p:childTnLst>
                              <p:par>
                                <p:cTn id="43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5255 L 0.02812 -0.00995 C 0.03403 -0.02407 0.04288 -0.03148 0.05208 -0.03148 C 0.0625 -0.03148 0.07101 -0.02407 0.07691 -0.00995 L 0.10538 0.05255 " pathEditMode="relative" rAng="0" ptsTypes="FffFF">
                                      <p:cBhvr>
                                        <p:cTn id="44" dur="1000" fill="hold"/>
                                        <p:tgtEl>
                                          <p:spTgt spid="4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-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2000"/>
                            </p:stCondLst>
                            <p:childTnLst>
                              <p:par>
                                <p:cTn id="4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2500"/>
                            </p:stCondLst>
                            <p:childTnLst>
                              <p:par>
                                <p:cTn id="53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59259E-6 L 0.07535 -0.08611 C 0.09132 -0.10555 0.11511 -0.11551 0.13993 -0.11551 C 0.16806 -0.11551 0.1908 -0.10555 0.20677 -0.08611 L 0.28351 -2.59259E-6 " pathEditMode="relative" rAng="0" ptsTypes="FffFF">
                                      <p:cBhvr>
                                        <p:cTn id="54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3500"/>
                            </p:stCondLst>
                            <p:childTnLst>
                              <p:par>
                                <p:cTn id="5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0"/>
                            </p:stCondLst>
                            <p:childTnLst>
                              <p:par>
                                <p:cTn id="63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08542 -0.0507 C 0.10348 -0.06273 0.12743 -0.06366 0.15052 -0.05556 C 0.17639 -0.04653 0.19618 -0.03009 0.20764 -0.00764 L 0.26407 0.09282 " pathEditMode="relative" rAng="886152" ptsTypes="FffFF">
                                      <p:cBhvr>
                                        <p:cTn id="64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-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0"/>
                            </p:stCondLst>
                            <p:childTnLst>
                              <p:par>
                                <p:cTn id="6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6000"/>
                            </p:stCondLst>
                            <p:childTnLst>
                              <p:par>
                                <p:cTn id="7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7000"/>
                            </p:stCondLst>
                            <p:childTnLst>
                              <p:par>
                                <p:cTn id="7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8000"/>
                            </p:stCondLst>
                            <p:childTnLst>
                              <p:par>
                                <p:cTn id="8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9000"/>
                            </p:stCondLst>
                            <p:childTnLst>
                              <p:par>
                                <p:cTn id="8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2" presetID="1" presetClass="path" presetSubtype="0" repeatCount="2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C 0.00052 0.16042 0.09566 0.28797 0.21337 0.28797 C 0.33021 0.28797 0.425 0.16042 0.42517 -3.33333E-6 C 0.42517 -0.1581 0.33021 -0.28935 0.21215 -0.28935 C 0.09601 -0.28796 2.77778E-7 -0.15926 2.77778E-7 -3.33333E-6 Z " pathEditMode="relative" rAng="16200000" ptsTypes="fffff">
                                      <p:cBhvr>
                                        <p:cTn id="103" dur="2000" spd="-100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0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0"/>
                            </p:stCondLst>
                            <p:childTnLst>
                              <p:par>
                                <p:cTn id="10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1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81481E-6 L -0.32274 -0.20486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6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2000" fill="hold"/>
                                        <p:tgtEl>
                                          <p:spTgt spid="41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7500"/>
                            </p:stCondLst>
                            <p:childTnLst>
                              <p:par>
                                <p:cTn id="117" presetID="35" presetClass="entr" presetSubtype="0" repeatCount="3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43500"/>
                            </p:stCondLst>
                            <p:childTnLst>
                              <p:par>
                                <p:cTn id="12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000"/>
                            </p:stCondLst>
                            <p:childTnLst>
                              <p:par>
                                <p:cTn id="12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5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4500"/>
                            </p:stCondLst>
                            <p:childTnLst>
                              <p:par>
                                <p:cTn id="13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4" dur="5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5000"/>
                            </p:stCondLst>
                            <p:childTnLst>
                              <p:par>
                                <p:cTn id="1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8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45500"/>
                            </p:stCondLst>
                            <p:childTnLst>
                              <p:par>
                                <p:cTn id="140" presetID="37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274 -0.20486 L -0.13923 -0.10417 C -0.10069 -0.08149 -0.04323 -0.06829 0.01667 -0.06829 C 0.08525 -0.06829 0.13993 -0.08149 0.17848 -0.10417 L 0.36233 -0.20486 " pathEditMode="relative" rAng="0" ptsTypes="FffFF">
                                      <p:cBhvr>
                                        <p:cTn id="141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3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7500"/>
                            </p:stCondLst>
                            <p:childTnLst>
                              <p:par>
                                <p:cTn id="143" presetID="35" presetClass="entr" presetSubtype="0" repeatCount="3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20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3500"/>
                            </p:stCondLst>
                            <p:childTnLst>
                              <p:par>
                                <p:cTn id="150" presetID="44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813 -0.17337 L 0.20018 -0.25902 C 0.16337 -0.27824 0.10712 -0.28888 0.04983 -0.28888 C -0.01666 -0.28888 -0.06979 -0.27824 -0.10659 -0.25902 L -0.28333 -0.17337 " pathEditMode="relative" rAng="0" ptsTypes="FffFF">
                                      <p:cBhvr>
                                        <p:cTn id="151" dur="20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5500"/>
                            </p:stCondLst>
                            <p:childTnLst>
                              <p:par>
                                <p:cTn id="1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5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30"/>
                </p:tgtEl>
              </p:cMediaNode>
            </p:audio>
          </p:childTnLst>
        </p:cTn>
      </p:par>
    </p:tnLst>
    <p:bldLst>
      <p:bldP spid="4108" grpId="0" animBg="1"/>
      <p:bldP spid="4111" grpId="0" animBg="1"/>
      <p:bldP spid="4112" grpId="0" animBg="1"/>
      <p:bldP spid="4116" grpId="0" animBg="1"/>
      <p:bldP spid="4116" grpId="1" animBg="1"/>
      <p:bldP spid="4116" grpId="2" animBg="1"/>
      <p:bldP spid="4116" grpId="3" animBg="1"/>
      <p:bldP spid="4116" grpId="4" animBg="1"/>
      <p:bldP spid="4116" grpId="5" animBg="1"/>
      <p:bldP spid="4116" grpId="6" animBg="1"/>
      <p:bldP spid="41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052736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знаковая система, в которой числа записываются по определенным правилам с помощью символов некоторого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алфавита.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331640" y="4221088"/>
            <a:ext cx="7556376" cy="1078373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Система счисления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1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Система счисления, в которой основание равно 2, а алфавит равен 01?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429000"/>
            <a:ext cx="5760640" cy="1008112"/>
          </a:xfrm>
        </p:spPr>
        <p:txBody>
          <a:bodyPr>
            <a:normAutofit/>
          </a:bodyPr>
          <a:lstStyle/>
          <a:p>
            <a:pPr algn="r"/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Двоичная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24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Множество цифр в системе счисления.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67944" y="3645024"/>
            <a:ext cx="3672408" cy="93610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Алфавит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4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Когда количественное значение цифры зависит от ее позиции в числе.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149080"/>
            <a:ext cx="8722777" cy="86409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позиционных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системах счисления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85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sz="4800" dirty="0">
                <a:latin typeface="Times New Roman" pitchFamily="18" charset="0"/>
                <a:cs typeface="Times New Roman" pitchFamily="18" charset="0"/>
              </a:rPr>
              <a:t>Количество используемых цифр в записи числа.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419871" y="3933056"/>
            <a:ext cx="5759865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Основание </a:t>
            </a:r>
            <a:r>
              <a:rPr lang="ru-RU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сс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95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2214554"/>
            <a:ext cx="61436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i="1" dirty="0" smtClean="0">
                <a:solidFill>
                  <a:srgbClr val="9C866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Числа не управляют миром, но показывают, как управляется мир.</a:t>
            </a:r>
          </a:p>
          <a:p>
            <a:pPr algn="r">
              <a:spcBef>
                <a:spcPct val="50000"/>
              </a:spcBef>
              <a:defRPr/>
            </a:pPr>
            <a:r>
              <a:rPr lang="ru-RU" sz="3200" b="1" i="1" dirty="0" smtClean="0">
                <a:solidFill>
                  <a:srgbClr val="7A51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Иоганн Гете</a:t>
            </a:r>
            <a:endParaRPr lang="ru-RU" sz="3200" b="1" i="1" dirty="0">
              <a:solidFill>
                <a:srgbClr val="7A51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pic>
        <p:nvPicPr>
          <p:cNvPr id="3" name="Picture 5" descr="рис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714884"/>
            <a:ext cx="2324507" cy="15716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57884" y="4714884"/>
            <a:ext cx="2504996" cy="18878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3702" y="428604"/>
            <a:ext cx="2286016" cy="17221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642918"/>
            <a:ext cx="1500198" cy="207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06084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Перевод </a:t>
            </a:r>
            <a:r>
              <a:rPr lang="ru-RU" sz="48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двоичных чисел</a:t>
            </a:r>
            <a:r>
              <a:rPr lang="ru-RU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десятичную систему счисления 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4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428604"/>
            <a:ext cx="6740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b="1" i="1" kern="10" dirty="0" smtClean="0">
                <a:ln w="12700">
                  <a:solidFill>
                    <a:srgbClr val="FF9966"/>
                  </a:solidFill>
                  <a:round/>
                  <a:headEnd/>
                  <a:tailEnd/>
                </a:ln>
                <a:solidFill>
                  <a:schemeClr val="accent6">
                    <a:lumMod val="50000"/>
                  </a:schemeClr>
                </a:solidFill>
                <a:effectLst>
                  <a:outerShdw dist="40161" dir="20493903" algn="ctr" rotWithShape="0">
                    <a:srgbClr val="3366CC">
                      <a:alpha val="79999"/>
                    </a:srgbClr>
                  </a:outerShdw>
                </a:effectLst>
                <a:latin typeface="Georgia"/>
              </a:rPr>
              <a:t>Викторина "Сколько?"</a:t>
            </a:r>
            <a:endParaRPr lang="ru-RU" sz="4000" b="1" i="1" kern="10" dirty="0">
              <a:ln w="12700">
                <a:solidFill>
                  <a:srgbClr val="FF9966"/>
                </a:solidFill>
                <a:round/>
                <a:headEnd/>
                <a:tailEnd/>
              </a:ln>
              <a:solidFill>
                <a:schemeClr val="accent6">
                  <a:lumMod val="50000"/>
                </a:schemeClr>
              </a:solidFill>
              <a:effectLst>
                <a:outerShdw dist="40161" dir="20493903" algn="ctr" rotWithShape="0">
                  <a:srgbClr val="3366CC">
                    <a:alpha val="79999"/>
                  </a:srgbClr>
                </a:outerShdw>
              </a:effectLst>
              <a:latin typeface="Georgia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142984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 i="1" dirty="0" smtClean="0">
                <a:solidFill>
                  <a:srgbClr val="CC6600"/>
                </a:solidFill>
                <a:latin typeface="Georgia" pitchFamily="18" charset="0"/>
              </a:rPr>
              <a:t>Сколько больших планет обращается вокруг солнца?</a:t>
            </a:r>
          </a:p>
          <a:p>
            <a:pPr algn="ctr">
              <a:spcBef>
                <a:spcPct val="50000"/>
              </a:spcBef>
            </a:pPr>
            <a:r>
              <a:rPr lang="ru-RU" b="1" i="1" dirty="0" smtClean="0">
                <a:solidFill>
                  <a:srgbClr val="CC6600"/>
                </a:solidFill>
                <a:latin typeface="Georgia" pitchFamily="18" charset="0"/>
              </a:rPr>
              <a:t>Подсказка: 1001</a:t>
            </a:r>
            <a:endParaRPr lang="ru-RU" b="1" i="1" dirty="0">
              <a:solidFill>
                <a:srgbClr val="CC6600"/>
              </a:solidFill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57752" y="1428736"/>
            <a:ext cx="5715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9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14311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009900"/>
                </a:solidFill>
                <a:latin typeface="Georgia" pitchFamily="18" charset="0"/>
              </a:rPr>
              <a:t>Сколько лет спала Спящая красавица из сказки Шарля Перро?</a:t>
            </a:r>
          </a:p>
          <a:p>
            <a:pPr algn="ctr"/>
            <a:r>
              <a:rPr lang="ru-RU" b="1" i="1" dirty="0" smtClean="0">
                <a:solidFill>
                  <a:srgbClr val="009900"/>
                </a:solidFill>
                <a:latin typeface="Georgia" pitchFamily="18" charset="0"/>
              </a:rPr>
              <a:t>Подсказка: 1100100 </a:t>
            </a:r>
            <a:endParaRPr lang="en-US" b="1" i="1" dirty="0">
              <a:solidFill>
                <a:srgbClr val="009900"/>
              </a:solidFill>
              <a:latin typeface="Georg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715272" y="2285992"/>
            <a:ext cx="96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100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350043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996633"/>
                </a:solidFill>
                <a:latin typeface="Georgia" pitchFamily="18" charset="0"/>
              </a:rPr>
              <a:t>Сапоги какого размера носил дядя Степа?</a:t>
            </a:r>
          </a:p>
          <a:p>
            <a:pPr algn="ctr"/>
            <a:r>
              <a:rPr lang="ru-RU" b="1" i="1" dirty="0" smtClean="0">
                <a:solidFill>
                  <a:srgbClr val="996633"/>
                </a:solidFill>
                <a:latin typeface="Georgia" pitchFamily="18" charset="0"/>
              </a:rPr>
              <a:t>Подсказка: 101101</a:t>
            </a:r>
            <a:endParaRPr lang="ru-RU" b="1" i="1" dirty="0">
              <a:solidFill>
                <a:srgbClr val="996633"/>
              </a:solidFill>
              <a:latin typeface="Georg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3714752"/>
            <a:ext cx="8572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45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46434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000099"/>
                </a:solidFill>
                <a:latin typeface="Georgia" pitchFamily="18" charset="0"/>
              </a:rPr>
              <a:t>Сколько вершков в аршине?</a:t>
            </a:r>
          </a:p>
          <a:p>
            <a:pPr algn="ctr"/>
            <a:r>
              <a:rPr lang="ru-RU" b="1" i="1" dirty="0" smtClean="0">
                <a:solidFill>
                  <a:srgbClr val="000099"/>
                </a:solidFill>
                <a:latin typeface="Georgia" pitchFamily="18" charset="0"/>
              </a:rPr>
              <a:t>Подсказка: 10000</a:t>
            </a:r>
            <a:endParaRPr lang="ru-RU" b="1" i="1" dirty="0">
              <a:solidFill>
                <a:srgbClr val="000099"/>
              </a:solidFill>
              <a:latin typeface="Georg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143768" y="4786322"/>
            <a:ext cx="651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16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542926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i="1" dirty="0" smtClean="0">
                <a:solidFill>
                  <a:srgbClr val="990099"/>
                </a:solidFill>
                <a:latin typeface="Georgia" pitchFamily="18" charset="0"/>
              </a:rPr>
              <a:t>Сколько глаз у пиявки?</a:t>
            </a:r>
          </a:p>
          <a:p>
            <a:pPr algn="ctr"/>
            <a:r>
              <a:rPr lang="ru-RU" b="1" i="1" dirty="0" smtClean="0">
                <a:solidFill>
                  <a:srgbClr val="990099"/>
                </a:solidFill>
                <a:latin typeface="Georgia" pitchFamily="18" charset="0"/>
              </a:rPr>
              <a:t>Подсказка: 1010</a:t>
            </a:r>
            <a:endParaRPr lang="ru-RU" b="1" i="1" dirty="0">
              <a:solidFill>
                <a:srgbClr val="990099"/>
              </a:solidFill>
              <a:latin typeface="Georgia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5572140"/>
            <a:ext cx="673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10</a:t>
            </a:r>
            <a:endParaRPr lang="ru-RU" sz="3200" b="1" i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1047</TotalTime>
  <Words>232</Words>
  <Application>Microsoft Office PowerPoint</Application>
  <PresentationFormat>Экран (4:3)</PresentationFormat>
  <Paragraphs>49</Paragraphs>
  <Slides>12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Перевод двоичных чисел в десятичную систему счисления </vt:lpstr>
      <vt:lpstr>Система счисления</vt:lpstr>
      <vt:lpstr>Двоичная</vt:lpstr>
      <vt:lpstr>Алфавит</vt:lpstr>
      <vt:lpstr>В позиционных системах счисления</vt:lpstr>
      <vt:lpstr>Основание сс</vt:lpstr>
      <vt:lpstr>Презентация PowerPoint</vt:lpstr>
      <vt:lpstr>Презентация PowerPoint</vt:lpstr>
      <vt:lpstr>Презентация PowerPoint</vt:lpstr>
      <vt:lpstr>Вот наилучший способ посадки за компьютером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7</dc:creator>
  <cp:lastModifiedBy>7</cp:lastModifiedBy>
  <cp:revision>92</cp:revision>
  <dcterms:modified xsi:type="dcterms:W3CDTF">2014-10-30T17:05:29Z</dcterms:modified>
</cp:coreProperties>
</file>