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31675" cy="84597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478" y="-906"/>
      </p:cViewPr>
      <p:guideLst>
        <p:guide orient="horz" pos="2664"/>
        <p:guide pos="38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4498" y="3806491"/>
            <a:ext cx="10932449" cy="40766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089" y="1221969"/>
            <a:ext cx="10600292" cy="1856323"/>
          </a:xfrm>
          <a:effectLst/>
        </p:spPr>
        <p:txBody>
          <a:bodyPr anchor="b">
            <a:normAutofit/>
          </a:bodyPr>
          <a:lstStyle>
            <a:lvl1pPr>
              <a:defRPr sz="444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089" y="3078293"/>
            <a:ext cx="10600292" cy="728199"/>
          </a:xfrm>
        </p:spPr>
        <p:txBody>
          <a:bodyPr anchor="t">
            <a:normAutofit/>
          </a:bodyPr>
          <a:lstStyle>
            <a:lvl1pPr marL="0" indent="0" algn="l">
              <a:buNone/>
              <a:defRPr sz="1974" cap="all">
                <a:solidFill>
                  <a:schemeClr val="accent2"/>
                </a:solidFill>
              </a:defRPr>
            </a:lvl1pPr>
            <a:lvl2pPr marL="56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2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7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4501" y="739800"/>
            <a:ext cx="10930590" cy="15528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0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795465" y="739800"/>
            <a:ext cx="2729626" cy="7175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95465" y="833551"/>
            <a:ext cx="1994248" cy="63936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089" y="833551"/>
            <a:ext cx="7857209" cy="6393657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49173" y="7347281"/>
            <a:ext cx="1257311" cy="45040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1089" y="7341945"/>
            <a:ext cx="7857209" cy="45040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02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4501" y="739800"/>
            <a:ext cx="10930590" cy="15528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089" y="2748387"/>
            <a:ext cx="10600292" cy="44788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97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00543" y="6342958"/>
            <a:ext cx="10930590" cy="15528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090" y="3745810"/>
            <a:ext cx="10600291" cy="1856323"/>
          </a:xfrm>
        </p:spPr>
        <p:txBody>
          <a:bodyPr anchor="b">
            <a:normAutofit/>
          </a:bodyPr>
          <a:lstStyle>
            <a:lvl1pPr algn="l">
              <a:defRPr sz="4441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090" y="5602132"/>
            <a:ext cx="10600291" cy="740825"/>
          </a:xfrm>
        </p:spPr>
        <p:txBody>
          <a:bodyPr anchor="t">
            <a:normAutofit/>
          </a:bodyPr>
          <a:lstStyle>
            <a:lvl1pPr marL="0" indent="0" algn="l">
              <a:buNone/>
              <a:defRPr sz="2220" cap="all">
                <a:solidFill>
                  <a:schemeClr val="accent2"/>
                </a:solidFill>
              </a:defRPr>
            </a:lvl1pPr>
            <a:lvl2pPr marL="564002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2pPr>
            <a:lvl3pPr marL="1128004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3pPr>
            <a:lvl4pPr marL="1692006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4pPr>
            <a:lvl5pPr marL="2256008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5pPr>
            <a:lvl6pPr marL="2820010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6pPr>
            <a:lvl7pPr marL="33840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7pPr>
            <a:lvl8pPr marL="3948013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8pPr>
            <a:lvl9pPr marL="4512015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3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94501" y="739800"/>
            <a:ext cx="10930590" cy="15528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089" y="2748386"/>
            <a:ext cx="5173643" cy="448159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945" y="2748387"/>
            <a:ext cx="5184436" cy="448159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90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94501" y="739800"/>
            <a:ext cx="10930590" cy="15528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106" y="2748386"/>
            <a:ext cx="4767626" cy="710857"/>
          </a:xfrm>
        </p:spPr>
        <p:txBody>
          <a:bodyPr anchor="b">
            <a:noAutofit/>
          </a:bodyPr>
          <a:lstStyle>
            <a:lvl1pPr marL="0" indent="0">
              <a:buNone/>
              <a:defRPr sz="2714" b="0">
                <a:solidFill>
                  <a:schemeClr val="accent2"/>
                </a:solidFill>
              </a:defRPr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089" y="3609474"/>
            <a:ext cx="5173643" cy="3620512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2961" y="2748386"/>
            <a:ext cx="4778419" cy="710857"/>
          </a:xfrm>
        </p:spPr>
        <p:txBody>
          <a:bodyPr anchor="b">
            <a:noAutofit/>
          </a:bodyPr>
          <a:lstStyle>
            <a:lvl1pPr marL="0" indent="0">
              <a:buNone/>
              <a:defRPr sz="2714" b="0">
                <a:solidFill>
                  <a:schemeClr val="accent2"/>
                </a:solidFill>
              </a:defRPr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45" y="3609474"/>
            <a:ext cx="5184436" cy="3620512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5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94501" y="739800"/>
            <a:ext cx="10930590" cy="15528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80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08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00543" y="6342957"/>
            <a:ext cx="10930590" cy="15724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301" y="6491384"/>
            <a:ext cx="4692168" cy="850560"/>
          </a:xfrm>
        </p:spPr>
        <p:txBody>
          <a:bodyPr anchor="ctr"/>
          <a:lstStyle>
            <a:lvl1pPr algn="l">
              <a:defRPr sz="2467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54" y="741619"/>
            <a:ext cx="10932836" cy="5186894"/>
          </a:xfrm>
        </p:spPr>
        <p:txBody>
          <a:bodyPr anchor="ctr">
            <a:normAutofit/>
          </a:bodyPr>
          <a:lstStyle>
            <a:lvl1pPr>
              <a:defRPr sz="2467">
                <a:solidFill>
                  <a:schemeClr val="tx2"/>
                </a:solidFill>
              </a:defRPr>
            </a:lvl1pPr>
            <a:lvl2pPr>
              <a:defRPr sz="2220">
                <a:solidFill>
                  <a:schemeClr val="tx2"/>
                </a:solidFill>
              </a:defRPr>
            </a:lvl2pPr>
            <a:lvl3pPr>
              <a:defRPr sz="1974">
                <a:solidFill>
                  <a:schemeClr val="tx2"/>
                </a:solidFill>
              </a:defRPr>
            </a:lvl3pPr>
            <a:lvl4pPr>
              <a:defRPr sz="1727">
                <a:solidFill>
                  <a:schemeClr val="tx2"/>
                </a:solidFill>
              </a:defRPr>
            </a:lvl4pPr>
            <a:lvl5pPr>
              <a:defRPr sz="1727">
                <a:solidFill>
                  <a:schemeClr val="tx2"/>
                </a:solidFill>
              </a:defRPr>
            </a:lvl5pPr>
            <a:lvl6pPr>
              <a:defRPr sz="1727">
                <a:solidFill>
                  <a:schemeClr val="tx2"/>
                </a:solidFill>
              </a:defRPr>
            </a:lvl6pPr>
            <a:lvl7pPr>
              <a:defRPr sz="1727">
                <a:solidFill>
                  <a:schemeClr val="tx2"/>
                </a:solidFill>
              </a:defRPr>
            </a:lvl7pPr>
            <a:lvl8pPr>
              <a:defRPr sz="1727">
                <a:solidFill>
                  <a:schemeClr val="tx2"/>
                </a:solidFill>
              </a:defRPr>
            </a:lvl8pPr>
            <a:lvl9pPr>
              <a:defRPr sz="1727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2418" y="6491383"/>
            <a:ext cx="5658963" cy="850561"/>
          </a:xfrm>
        </p:spPr>
        <p:txBody>
          <a:bodyPr anchor="ctr">
            <a:normAutofit/>
          </a:bodyPr>
          <a:lstStyle>
            <a:lvl1pPr marL="0" indent="0" algn="r">
              <a:buNone/>
              <a:defRPr sz="1357">
                <a:solidFill>
                  <a:schemeClr val="bg1"/>
                </a:solidFill>
              </a:defRPr>
            </a:lvl1pPr>
            <a:lvl2pPr marL="564002" indent="0">
              <a:buNone/>
              <a:defRPr sz="1357"/>
            </a:lvl2pPr>
            <a:lvl3pPr marL="1128004" indent="0">
              <a:buNone/>
              <a:defRPr sz="1234"/>
            </a:lvl3pPr>
            <a:lvl4pPr marL="1692006" indent="0">
              <a:buNone/>
              <a:defRPr sz="1110"/>
            </a:lvl4pPr>
            <a:lvl5pPr marL="2256008" indent="0">
              <a:buNone/>
              <a:defRPr sz="1110"/>
            </a:lvl5pPr>
            <a:lvl6pPr marL="2820010" indent="0">
              <a:buNone/>
              <a:defRPr sz="1110"/>
            </a:lvl6pPr>
            <a:lvl7pPr marL="3384012" indent="0">
              <a:buNone/>
              <a:defRPr sz="1110"/>
            </a:lvl7pPr>
            <a:lvl8pPr marL="3948013" indent="0">
              <a:buNone/>
              <a:defRPr sz="1110"/>
            </a:lvl8pPr>
            <a:lvl9pPr marL="4512015" indent="0">
              <a:buNone/>
              <a:defRPr sz="111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5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089" y="5789600"/>
            <a:ext cx="10600292" cy="699108"/>
          </a:xfrm>
        </p:spPr>
        <p:txBody>
          <a:bodyPr anchor="b">
            <a:normAutofit/>
          </a:bodyPr>
          <a:lstStyle>
            <a:lvl1pPr algn="l">
              <a:defRPr sz="2961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501" y="739800"/>
            <a:ext cx="10930589" cy="4388101"/>
          </a:xfrm>
        </p:spPr>
        <p:txBody>
          <a:bodyPr anchor="t">
            <a:normAutofit/>
          </a:bodyPr>
          <a:lstStyle>
            <a:lvl1pPr marL="0" indent="0" algn="ctr">
              <a:buNone/>
              <a:defRPr sz="1974"/>
            </a:lvl1pPr>
            <a:lvl2pPr marL="564002" indent="0">
              <a:buNone/>
              <a:defRPr sz="1974"/>
            </a:lvl2pPr>
            <a:lvl3pPr marL="1128004" indent="0">
              <a:buNone/>
              <a:defRPr sz="1974"/>
            </a:lvl3pPr>
            <a:lvl4pPr marL="1692006" indent="0">
              <a:buNone/>
              <a:defRPr sz="1974"/>
            </a:lvl4pPr>
            <a:lvl5pPr marL="2256008" indent="0">
              <a:buNone/>
              <a:defRPr sz="1974"/>
            </a:lvl5pPr>
            <a:lvl6pPr marL="2820010" indent="0">
              <a:buNone/>
              <a:defRPr sz="1974"/>
            </a:lvl6pPr>
            <a:lvl7pPr marL="3384012" indent="0">
              <a:buNone/>
              <a:defRPr sz="1974"/>
            </a:lvl7pPr>
            <a:lvl8pPr marL="3948013" indent="0">
              <a:buNone/>
              <a:defRPr sz="1974"/>
            </a:lvl8pPr>
            <a:lvl9pPr marL="4512015" indent="0">
              <a:buNone/>
              <a:defRPr sz="197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089" y="6488707"/>
            <a:ext cx="10600292" cy="738500"/>
          </a:xfrm>
        </p:spPr>
        <p:txBody>
          <a:bodyPr>
            <a:normAutofit/>
          </a:bodyPr>
          <a:lstStyle>
            <a:lvl1pPr marL="0" indent="0">
              <a:buNone/>
              <a:defRPr sz="1480"/>
            </a:lvl1pPr>
            <a:lvl2pPr marL="564002" indent="0">
              <a:buNone/>
              <a:defRPr sz="1480"/>
            </a:lvl2pPr>
            <a:lvl3pPr marL="1128004" indent="0">
              <a:buNone/>
              <a:defRPr sz="1234"/>
            </a:lvl3pPr>
            <a:lvl4pPr marL="1692006" indent="0">
              <a:buNone/>
              <a:defRPr sz="1110"/>
            </a:lvl4pPr>
            <a:lvl5pPr marL="2256008" indent="0">
              <a:buNone/>
              <a:defRPr sz="1110"/>
            </a:lvl5pPr>
            <a:lvl6pPr marL="2820010" indent="0">
              <a:buNone/>
              <a:defRPr sz="1110"/>
            </a:lvl6pPr>
            <a:lvl7pPr marL="3384012" indent="0">
              <a:buNone/>
              <a:defRPr sz="1110"/>
            </a:lvl7pPr>
            <a:lvl8pPr marL="3948013" indent="0">
              <a:buNone/>
              <a:defRPr sz="1110"/>
            </a:lvl8pPr>
            <a:lvl9pPr marL="4512015" indent="0">
              <a:buNone/>
              <a:defRPr sz="111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1089" y="848044"/>
            <a:ext cx="10600292" cy="1336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089" y="2748386"/>
            <a:ext cx="10600292" cy="4478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75760" y="7347281"/>
            <a:ext cx="2830724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0">
                <a:solidFill>
                  <a:schemeClr val="accent2"/>
                </a:solidFill>
              </a:defRPr>
            </a:lvl1pPr>
          </a:lstStyle>
          <a:p>
            <a:fld id="{0C8CE15E-373C-4E61-B8C8-8DB7A020ACF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1089" y="7341945"/>
            <a:ext cx="6461981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9173" y="7347281"/>
            <a:ext cx="1022208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0">
                <a:solidFill>
                  <a:schemeClr val="accent2"/>
                </a:solidFill>
              </a:defRPr>
            </a:lvl1pPr>
          </a:lstStyle>
          <a:p>
            <a:fld id="{561CF43C-B807-47D2-AAAA-7A86A294DA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94499" y="544403"/>
            <a:ext cx="3608601" cy="133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28576" y="544403"/>
            <a:ext cx="3596516" cy="1332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67581" y="544403"/>
            <a:ext cx="3596516" cy="1332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392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564002" rtl="0" eaLnBrk="1" latinLnBrk="0" hangingPunct="1">
        <a:spcBef>
          <a:spcPct val="0"/>
        </a:spcBef>
        <a:buNone/>
        <a:defRPr sz="3454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482" indent="-377482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220" kern="1200">
          <a:solidFill>
            <a:schemeClr val="tx2"/>
          </a:solidFill>
          <a:latin typeface="+mn-lt"/>
          <a:ea typeface="+mn-ea"/>
          <a:cs typeface="+mn-cs"/>
        </a:defRPr>
      </a:lvl1pPr>
      <a:lvl2pPr marL="777168" indent="-377482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974" kern="1200">
          <a:solidFill>
            <a:schemeClr val="tx2"/>
          </a:solidFill>
          <a:latin typeface="+mn-lt"/>
          <a:ea typeface="+mn-ea"/>
          <a:cs typeface="+mn-cs"/>
        </a:defRPr>
      </a:lvl2pPr>
      <a:lvl3pPr marL="1110240" indent="-333072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727" kern="1200">
          <a:solidFill>
            <a:schemeClr val="tx2"/>
          </a:solidFill>
          <a:latin typeface="+mn-lt"/>
          <a:ea typeface="+mn-ea"/>
          <a:cs typeface="+mn-cs"/>
        </a:defRPr>
      </a:lvl3pPr>
      <a:lvl4pPr marL="1532131" indent="-288662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80" kern="1200">
          <a:solidFill>
            <a:schemeClr val="tx2"/>
          </a:solidFill>
          <a:latin typeface="+mn-lt"/>
          <a:ea typeface="+mn-ea"/>
          <a:cs typeface="+mn-cs"/>
        </a:defRPr>
      </a:lvl4pPr>
      <a:lvl5pPr marL="1976227" indent="-288662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80" kern="1200">
          <a:solidFill>
            <a:schemeClr val="tx2"/>
          </a:solidFill>
          <a:latin typeface="+mn-lt"/>
          <a:ea typeface="+mn-ea"/>
          <a:cs typeface="+mn-cs"/>
        </a:defRPr>
      </a:lvl5pPr>
      <a:lvl6pPr marL="2343840" indent="-282001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80" kern="1200">
          <a:solidFill>
            <a:schemeClr val="tx2"/>
          </a:solidFill>
          <a:latin typeface="+mn-lt"/>
          <a:ea typeface="+mn-ea"/>
          <a:cs typeface="+mn-cs"/>
        </a:defRPr>
      </a:lvl6pPr>
      <a:lvl7pPr marL="2713920" indent="-282001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80" kern="1200">
          <a:solidFill>
            <a:schemeClr val="tx2"/>
          </a:solidFill>
          <a:latin typeface="+mn-lt"/>
          <a:ea typeface="+mn-ea"/>
          <a:cs typeface="+mn-cs"/>
        </a:defRPr>
      </a:lvl7pPr>
      <a:lvl8pPr marL="3084000" indent="-282001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80" kern="1200">
          <a:solidFill>
            <a:schemeClr val="tx2"/>
          </a:solidFill>
          <a:latin typeface="+mn-lt"/>
          <a:ea typeface="+mn-ea"/>
          <a:cs typeface="+mn-cs"/>
        </a:defRPr>
      </a:lvl8pPr>
      <a:lvl9pPr marL="3454080" indent="-282001" algn="l" defTabSz="564002" rtl="0" eaLnBrk="1" latinLnBrk="0" hangingPunct="1">
        <a:spcBef>
          <a:spcPct val="20000"/>
        </a:spcBef>
        <a:spcAft>
          <a:spcPts val="7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8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1pPr>
      <a:lvl2pPr marL="564002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04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692006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256008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2820010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384012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3948013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512015" algn="l" defTabSz="564002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9347" y="1715774"/>
            <a:ext cx="11475344" cy="1539656"/>
          </a:xfrm>
        </p:spPr>
        <p:txBody>
          <a:bodyPr>
            <a:noAutofit/>
          </a:bodyPr>
          <a:lstStyle/>
          <a:p>
            <a:r>
              <a:rPr lang="ru-RU" sz="6890" b="1" dirty="0"/>
              <a:t>Троянские программы</a:t>
            </a:r>
            <a:br>
              <a:rPr lang="ru-RU" sz="6890" b="1" dirty="0"/>
            </a:br>
            <a:r>
              <a:rPr lang="ru-RU" sz="6890" b="1" dirty="0"/>
              <a:t>и защита от них</a:t>
            </a:r>
            <a:endParaRPr lang="ru-RU" sz="689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8027" y="4197645"/>
            <a:ext cx="10600292" cy="10680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11 класс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Учитель информатики Мартынова О.Г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г.Краснодар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6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2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§1.6.4 стр.70-72</a:t>
            </a:r>
          </a:p>
          <a:p>
            <a:r>
              <a:rPr lang="ru-RU" sz="62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ПР.1.10 стр.72</a:t>
            </a:r>
          </a:p>
        </p:txBody>
      </p:sp>
    </p:spTree>
    <p:extLst>
      <p:ext uri="{BB962C8B-B14F-4D97-AF65-F5344CB8AC3E}">
        <p14:creationId xmlns:p14="http://schemas.microsoft.com/office/powerpoint/2010/main" val="201260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049" y="1410836"/>
            <a:ext cx="11678921" cy="8259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340" b="1" i="1" dirty="0"/>
              <a:t>Троянская программа, троянец </a:t>
            </a:r>
            <a:r>
              <a:rPr lang="ru-RU" sz="3340" dirty="0"/>
              <a:t>(от англ. </a:t>
            </a:r>
            <a:r>
              <a:rPr lang="en-US" sz="3340" dirty="0"/>
              <a:t>Trojan</a:t>
            </a:r>
            <a:r>
              <a:rPr lang="ru-RU" sz="3340" dirty="0"/>
              <a:t>)</a:t>
            </a:r>
            <a:endParaRPr lang="ru-RU" sz="334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022" y="2639107"/>
            <a:ext cx="7696975" cy="4885050"/>
          </a:xfrm>
        </p:spPr>
        <p:txBody>
          <a:bodyPr>
            <a:noAutofit/>
          </a:bodyPr>
          <a:lstStyle/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sz="2923" dirty="0">
                <a:latin typeface="+mj-lt"/>
              </a:rPr>
              <a:t>— </a:t>
            </a:r>
            <a:r>
              <a:rPr lang="ru-RU" sz="3340" b="1" dirty="0">
                <a:latin typeface="+mj-lt"/>
              </a:rPr>
              <a:t>вредоносная программа, которая выполняет несанкционированную пользователем передачу управления компьютером удаленному пользователю</a:t>
            </a:r>
            <a:r>
              <a:rPr lang="ru-RU" sz="2923" dirty="0">
                <a:latin typeface="+mj-lt"/>
              </a:rPr>
              <a:t>, а также действия по удалению, модификации, сбору и пересылке информации третьим лицам.</a:t>
            </a:r>
          </a:p>
        </p:txBody>
      </p:sp>
      <p:pic>
        <p:nvPicPr>
          <p:cNvPr id="4098" name="Picture 2" descr="Форумы Anti-Malware.ru Обнаружена новая модификация Trojan.Mayach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510" y="3212517"/>
            <a:ext cx="3649460" cy="270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55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253699" y="1123271"/>
            <a:ext cx="9021104" cy="127760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175"/>
              <a:t>Троянские   утилиты   удаленного   администрирования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502" y="2648412"/>
            <a:ext cx="10873711" cy="5307604"/>
          </a:xfrm>
        </p:spPr>
        <p:txBody>
          <a:bodyPr>
            <a:normAutofit/>
          </a:bodyPr>
          <a:lstStyle/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dirty="0">
                <a:latin typeface="+mj-lt"/>
              </a:rPr>
              <a:t>Утилиты скрытого управления позволяют принимать или отсылать файлы, запускать и уничтожать их, выводить сообщения, стирать информацию, перезагружать компьютер и т. д.</a:t>
            </a:r>
          </a:p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dirty="0">
                <a:latin typeface="+mj-lt"/>
              </a:rPr>
              <a:t>При запуске троянец устанавливает себя в системе и затем следит за ней, при этом пользователю не выдается никаких сообщений о действиях троянской программы в системе. </a:t>
            </a:r>
          </a:p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dirty="0">
                <a:latin typeface="+mj-lt"/>
              </a:rPr>
              <a:t>В результате «пользователь» этой троянской программы может и не знать о ее присутствии в системе, в то время как его компьютер открыт для удаленного управления.</a:t>
            </a:r>
          </a:p>
          <a:p>
            <a:pPr marL="286341" indent="-286341">
              <a:buClr>
                <a:schemeClr val="accent3"/>
              </a:buClr>
              <a:buNone/>
              <a:defRPr/>
            </a:pPr>
            <a:endParaRPr lang="ru-RU" dirty="0">
              <a:latin typeface="+mj-lt"/>
            </a:endParaRPr>
          </a:p>
          <a:p>
            <a:pPr marL="286341" indent="-286341">
              <a:buClr>
                <a:schemeClr val="accent3"/>
              </a:buClr>
              <a:buNone/>
              <a:defRPr/>
            </a:pPr>
            <a:endParaRPr lang="ru-RU" dirty="0"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302" y="4041514"/>
            <a:ext cx="1507889" cy="13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00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1555286" y="1147742"/>
            <a:ext cx="9021104" cy="82688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175"/>
              <a:t>Троянские   программы - шпионы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34057" y="3178878"/>
            <a:ext cx="10710446" cy="3600468"/>
          </a:xfrm>
        </p:spPr>
        <p:txBody>
          <a:bodyPr>
            <a:noAutofit/>
          </a:bodyPr>
          <a:lstStyle/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sz="3340" b="1" i="1" dirty="0">
                <a:latin typeface="+mj-lt"/>
              </a:rPr>
              <a:t>Троянские программы — шпионы </a:t>
            </a:r>
            <a:r>
              <a:rPr lang="ru-RU" sz="3340" dirty="0">
                <a:latin typeface="+mj-lt"/>
              </a:rPr>
              <a:t>осуществляют электронный шпионаж за пользователем зараженного компьютера.</a:t>
            </a:r>
          </a:p>
          <a:p>
            <a:pPr marL="286341" indent="-286341">
              <a:buClr>
                <a:schemeClr val="accent3"/>
              </a:buClr>
              <a:buNone/>
              <a:defRPr/>
            </a:pPr>
            <a:endParaRPr lang="ru-RU" sz="3340" dirty="0">
              <a:latin typeface="+mj-lt"/>
            </a:endParaRPr>
          </a:p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sz="3340" dirty="0">
                <a:latin typeface="+mj-lt"/>
              </a:rPr>
              <a:t>Часто используются для кражи информации пользователей различных систем онлайновых платежей и банковских систем.</a:t>
            </a:r>
          </a:p>
          <a:p>
            <a:pPr marL="286341" indent="-286341">
              <a:buClr>
                <a:schemeClr val="accent3"/>
              </a:buClr>
              <a:buNone/>
              <a:defRPr/>
            </a:pPr>
            <a:endParaRPr lang="ru-RU" sz="3340" dirty="0"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6388" y="3953599"/>
            <a:ext cx="2260002" cy="22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0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1770706" y="1147743"/>
            <a:ext cx="8590265" cy="75231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175"/>
              <a:t>Рекламные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0524" y="3978717"/>
            <a:ext cx="9234278" cy="1992675"/>
          </a:xfrm>
        </p:spPr>
        <p:txBody>
          <a:bodyPr>
            <a:noAutofit/>
          </a:bodyPr>
          <a:lstStyle/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sz="3340" b="1" i="1" dirty="0">
                <a:latin typeface="+mj-lt"/>
              </a:rPr>
              <a:t>Рекламные программы -</a:t>
            </a:r>
            <a:r>
              <a:rPr lang="ru-RU" sz="3340" dirty="0">
                <a:latin typeface="+mj-lt"/>
              </a:rPr>
              <a:t>встраивают рекламу в основную полезную программу и могут выполнять функцию троянских программ.</a:t>
            </a:r>
          </a:p>
          <a:p>
            <a:pPr marL="286341" indent="-286341">
              <a:buClr>
                <a:schemeClr val="accent3"/>
              </a:buClr>
              <a:buNone/>
              <a:defRPr/>
            </a:pPr>
            <a:r>
              <a:rPr lang="ru-RU" sz="3340" dirty="0">
                <a:latin typeface="+mj-lt"/>
              </a:rPr>
              <a:t> Рекламные программы могут скрытно собирать различную информацию о пользователе компьютера и затем отправлять ее злоумышленнику.</a:t>
            </a:r>
          </a:p>
          <a:p>
            <a:pPr marL="286341" indent="-286341">
              <a:buClr>
                <a:schemeClr val="accent3"/>
              </a:buClr>
              <a:buNone/>
              <a:defRPr/>
            </a:pPr>
            <a:endParaRPr lang="ru-RU" sz="334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5804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Защита от троянских программ.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40" dirty="0"/>
              <a:t>Троянские программы часто изменяют записи системного реестра операционной системы, который содержит все сведения о компьютере и установленном программном обеспечении. </a:t>
            </a:r>
          </a:p>
          <a:p>
            <a:r>
              <a:rPr lang="ru-RU" sz="3340" dirty="0"/>
              <a:t>Для их удаления необходимо восстановление системного реестра, поэтому компонент, восстанавливающий системный реестр, входит в современные операционные системы.</a:t>
            </a:r>
          </a:p>
          <a:p>
            <a:endParaRPr lang="ru-RU" sz="3340" dirty="0"/>
          </a:p>
        </p:txBody>
      </p:sp>
    </p:spTree>
    <p:extLst>
      <p:ext uri="{BB962C8B-B14F-4D97-AF65-F5344CB8AC3E}">
        <p14:creationId xmlns:p14="http://schemas.microsoft.com/office/powerpoint/2010/main" val="282609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B 16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Поиск </a:t>
            </a:r>
            <a:r>
              <a:rPr lang="ru-RU" b="1" dirty="0"/>
              <a:t>ос­но­ва­ния системы счис­ле­ния по окон­ча­нию числа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310" y="3069185"/>
            <a:ext cx="11707966" cy="3839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3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2302. </a:t>
            </a:r>
            <a:r>
              <a:rPr lang="ru-RU" sz="3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си­сте­ме счис­ле­ния с не­ко­то­рым ос­но­ва­ни­ем де­ся­тич­ное число 18 за­пи­сы­ва­ет­ся в виде 30. Ука­жи­те это ос­но­ва­ние.</a:t>
            </a:r>
          </a:p>
          <a:p>
            <a:pPr marL="0" indent="0" algn="ctr">
              <a:buNone/>
            </a:pPr>
            <a:r>
              <a:rPr lang="ru-RU" sz="3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По­яс­не­ние.</a:t>
            </a:r>
            <a:endParaRPr lang="en-US" sz="33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Со­ста­вим урав­не­ние:                                            где  </a:t>
            </a:r>
            <a:r>
              <a:rPr lang="en-US" sz="3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ос­но­ва­ние этой си­сте­мы счис­ле­ния. Ис­хо­дя из урав­не­ния, </a:t>
            </a:r>
            <a:r>
              <a:rPr lang="en-US" sz="3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n=6</a:t>
            </a:r>
            <a:endParaRPr lang="ru-RU" sz="33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 descr="http://reshuege.ru/formula/e9/e93ceb0b8907f762b2c2be41f8ca6975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698" y="6035503"/>
            <a:ext cx="4358799" cy="50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40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263" b="1" dirty="0">
                <a:latin typeface="Verdana" panose="020B0604030504040204" pitchFamily="34" charset="0"/>
              </a:rPr>
              <a:t>B 16 </a:t>
            </a:r>
            <a:endParaRPr lang="ru-RU" sz="6263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014" y="3084859"/>
            <a:ext cx="11587655" cy="4031836"/>
          </a:xfrm>
        </p:spPr>
        <p:txBody>
          <a:bodyPr>
            <a:noAutofit/>
          </a:bodyPr>
          <a:lstStyle/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№ 2316.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В си­сте­ме счис­ле­ния с не­ко­то­рым ос­но­ва­ни­ем де­ся­тич­ное число 49 за­пи­сы­ва­ет­ся в виде 100. Ука­жи­те это ос­но­ва­ние.</a:t>
            </a:r>
          </a:p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По­яс­не­ние.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Со­ста­вим урав­не­ние: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									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где  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n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 - ос­но­ва­ние этой си­сте­мы счис­ле­ния. Ис­хо­дя из урав­не­ния,            </a:t>
            </a:r>
          </a:p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Ответ: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n=7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 algn="just" defTabSz="954469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           </a:t>
            </a:r>
          </a:p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65808" y="560792"/>
            <a:ext cx="65" cy="179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4786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sz="939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6146" name="Picture 2" descr="http://reshuege.ru/formula/71/7185af9438e93f9d03205d4850ced46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129" y="4079190"/>
            <a:ext cx="8062859" cy="61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http://reshuege.ru/formula/95/95d213cac5a12f5d6c02d6ea8a9b629a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715" y="5161201"/>
            <a:ext cx="1343267" cy="4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04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 16 № 2307. Уравнения и раз­лич­ные кодировки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19" y="2006979"/>
            <a:ext cx="11512991" cy="5802195"/>
          </a:xfrm>
        </p:spPr>
        <p:txBody>
          <a:bodyPr>
            <a:noAutofit/>
          </a:bodyPr>
          <a:lstStyle/>
          <a:p>
            <a:r>
              <a:rPr lang="ru-RU" sz="2923" dirty="0"/>
              <a:t>Ука­жи­те, сколь­ко всего раз встре­ча­ет­ся цифра 2 в за­пи­си чисел 10, 11, 12, …, 17 в си­сте­ме счис­ле­ния с ос­но­ва­ни­ем 5.</a:t>
            </a:r>
          </a:p>
          <a:p>
            <a:r>
              <a:rPr lang="ru-RU" sz="2923" dirty="0"/>
              <a:t>По­яс­не­ние.</a:t>
            </a:r>
          </a:p>
          <a:p>
            <a:r>
              <a:rPr lang="ru-RU" sz="2923" dirty="0"/>
              <a:t> </a:t>
            </a:r>
          </a:p>
          <a:p>
            <a:endParaRPr lang="ru-RU" sz="2923" dirty="0"/>
          </a:p>
          <a:p>
            <a:endParaRPr lang="ru-RU" sz="2923" dirty="0"/>
          </a:p>
          <a:p>
            <a:pPr marL="0" indent="0">
              <a:buNone/>
            </a:pPr>
            <a:endParaRPr lang="ru-RU" sz="2923" dirty="0"/>
          </a:p>
          <a:p>
            <a:r>
              <a:rPr lang="ru-RU" sz="2923" dirty="0"/>
              <a:t>Всего цифра «2» встре­ча­ет­ся 7 раз.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1082" y="4167100"/>
            <a:ext cx="11564229" cy="257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7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Делимое</Template>
  <TotalTime>155</TotalTime>
  <Words>346</Words>
  <Application>Microsoft Office PowerPoint</Application>
  <PresentationFormat>Произвольный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Дивиденд</vt:lpstr>
      <vt:lpstr>Троянские программы и защита от них</vt:lpstr>
      <vt:lpstr>Троянская программа, троянец (от англ. Trojan)</vt:lpstr>
      <vt:lpstr>Троянские   утилиты   удаленного   администрирования</vt:lpstr>
      <vt:lpstr>Троянские   программы - шпионы</vt:lpstr>
      <vt:lpstr>Рекламные программы</vt:lpstr>
      <vt:lpstr>Защита от троянских программ. </vt:lpstr>
      <vt:lpstr>B 16  Поиск ос­но­ва­ния системы счис­ле­ния по окон­ча­нию числа</vt:lpstr>
      <vt:lpstr>B 16 </vt:lpstr>
      <vt:lpstr>B 16 № 2307. Уравнения и раз­лич­ные кодировки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Троянские программы и защита от них</dc:title>
  <dc:creator>Учитель</dc:creator>
  <cp:lastModifiedBy>Евгений</cp:lastModifiedBy>
  <cp:revision>7</cp:revision>
  <dcterms:created xsi:type="dcterms:W3CDTF">2014-11-10T11:59:26Z</dcterms:created>
  <dcterms:modified xsi:type="dcterms:W3CDTF">2014-11-13T16:31:23Z</dcterms:modified>
</cp:coreProperties>
</file>