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2" r:id="rId4"/>
    <p:sldId id="264" r:id="rId5"/>
    <p:sldId id="282" r:id="rId6"/>
    <p:sldId id="265" r:id="rId7"/>
    <p:sldId id="258" r:id="rId8"/>
    <p:sldId id="261" r:id="rId9"/>
    <p:sldId id="273" r:id="rId10"/>
    <p:sldId id="274" r:id="rId11"/>
    <p:sldId id="275" r:id="rId12"/>
    <p:sldId id="276" r:id="rId13"/>
    <p:sldId id="260" r:id="rId14"/>
    <p:sldId id="271" r:id="rId15"/>
    <p:sldId id="262" r:id="rId16"/>
    <p:sldId id="267" r:id="rId17"/>
    <p:sldId id="277" r:id="rId18"/>
    <p:sldId id="278" r:id="rId19"/>
    <p:sldId id="279" r:id="rId20"/>
    <p:sldId id="268" r:id="rId21"/>
    <p:sldId id="283" r:id="rId22"/>
    <p:sldId id="25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48" autoAdjust="0"/>
    <p:restoredTop sz="94503" autoAdjust="0"/>
  </p:normalViewPr>
  <p:slideViewPr>
    <p:cSldViewPr>
      <p:cViewPr varScale="1">
        <p:scale>
          <a:sx n="46" d="100"/>
          <a:sy n="46" d="100"/>
        </p:scale>
        <p:origin x="-9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239F3-276A-4CE0-A01C-942CF1950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65000"/>
            <a:lum/>
          </a:blip>
          <a:srcRect/>
          <a:tile tx="0" ty="0" sx="100000" sy="100000" flip="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5;&#1075;&#1089;&#1089;\Pictures\Kolokol-Zvonmp3(muzofon.com)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5" Type="http://schemas.openxmlformats.org/officeDocument/2006/relationships/slide" Target="slide9.xml"/><Relationship Id="rId4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гсс\Pictures\PamiatnikVladimir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9269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364088" cy="6858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Когда-то… князь Владимир свой народ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Укутал верой, принесённой с Византии…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Под алой мантией, согрев славянский род,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Он заложил в умах величие России.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Во время смуты или тягостных годин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Колоколов церковных всем милее звуки…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Простолюдин по крови ты, иль – дворянин,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Нательный крестик помогал ослабить муки.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Руси защитникам: солдату, офицеру,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Лишь звуки музыки послышатся едва…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Текст – «…за Царя, за Родину, за Веру…»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Не просто громкие, - священные слова.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Храня историю, той… Киевской Руси,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Мы собираем веры истинной… осколки…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Уже одиннадцатый век… нам крест нести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Дай, Бог, помогут… православные потомки…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веры князем Владимиром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Потом пришли немцы из Рима и сказали: «Пришли мы, посланные Папой»… Владимир же сказал немцам: «Идите обратно, ибо отцы наши не приняли этого».</a:t>
            </a:r>
            <a:endParaRPr lang="ru-RU" b="1" dirty="0"/>
          </a:p>
        </p:txBody>
      </p:sp>
      <p:pic>
        <p:nvPicPr>
          <p:cNvPr id="8194" name="Picture 2" descr="C:\Users\нгсс\Pictures\w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00808"/>
            <a:ext cx="2962933" cy="41536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гсс\Pictures\0010-004-Vybor-very-knjazem-Vladimir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379731" cy="28803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веры князем Владимиром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                           </a:t>
            </a:r>
            <a:r>
              <a:rPr lang="ru-RU" b="1" dirty="0" smtClean="0"/>
              <a:t>Пришли хазарские иудеи…</a:t>
            </a:r>
          </a:p>
          <a:p>
            <a:pPr>
              <a:buNone/>
            </a:pPr>
            <a:r>
              <a:rPr lang="ru-RU" b="1" dirty="0" smtClean="0"/>
              <a:t>                                     Он же спросил: «А где</a:t>
            </a:r>
          </a:p>
          <a:p>
            <a:pPr>
              <a:buNone/>
            </a:pPr>
            <a:r>
              <a:rPr lang="ru-RU" b="1" dirty="0" smtClean="0"/>
              <a:t>                                     земля ваша?»… И ответили</a:t>
            </a:r>
          </a:p>
          <a:p>
            <a:pPr>
              <a:buNone/>
            </a:pPr>
            <a:r>
              <a:rPr lang="ru-RU" b="1" dirty="0" smtClean="0"/>
              <a:t>                                      те: «Разгневался Бог  на </a:t>
            </a:r>
          </a:p>
          <a:p>
            <a:pPr>
              <a:buNone/>
            </a:pPr>
            <a:r>
              <a:rPr lang="ru-RU" b="1" dirty="0" smtClean="0"/>
              <a:t>                                    отцов наших и рассеял нас по разным странам за грехи наши, а землю отдал христианам». И сказал на это Владимир: «Как же вы иных учите, а сами отвергнуты Богом и рассеяны?»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6583362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«Всякая душа да будет покорна высшим властям, ибо нет власти не от Бога; существующие же власти от Бога установлены. Посему противящиеся власти противятся Божию установлению…»</a:t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Библия.</a:t>
            </a:r>
            <a:endParaRPr lang="ru-RU" sz="3200" b="1" i="1" dirty="0"/>
          </a:p>
        </p:txBody>
      </p:sp>
      <p:pic>
        <p:nvPicPr>
          <p:cNvPr id="4" name="Picture 10" descr="05_0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332656"/>
            <a:ext cx="3810000" cy="4381500"/>
          </a:xfrm>
          <a:noFill/>
          <a:ln w="57150" cap="flat" cmpd="thickThin" algn="ctr">
            <a:solidFill>
              <a:srgbClr val="0000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Arial Narrow" pitchFamily="34" charset="0"/>
              </a:rPr>
              <a:t>ПРИЧИНЫ  ВЫБОРА</a:t>
            </a:r>
            <a:endParaRPr lang="ru-RU" dirty="0"/>
          </a:p>
        </p:txBody>
      </p:sp>
      <p:pic>
        <p:nvPicPr>
          <p:cNvPr id="4" name="Picture 12" descr="Копия Падение Перун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3356992"/>
            <a:ext cx="4257675" cy="3057525"/>
          </a:xfrm>
          <a:noFill/>
          <a:ln w="57150" cap="flat" cmpd="thickThin" algn="ctr">
            <a:solidFill>
              <a:srgbClr val="0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691680" y="648866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2F47"/>
                </a:solidFill>
              </a:rPr>
              <a:t>В.М. </a:t>
            </a:r>
            <a:r>
              <a:rPr lang="ru-RU" b="1" dirty="0" err="1" smtClean="0">
                <a:solidFill>
                  <a:srgbClr val="2F2F47"/>
                </a:solidFill>
              </a:rPr>
              <a:t>Назарук</a:t>
            </a:r>
            <a:r>
              <a:rPr lang="ru-RU" b="1" dirty="0" smtClean="0">
                <a:solidFill>
                  <a:srgbClr val="2F2F47"/>
                </a:solidFill>
              </a:rPr>
              <a:t>. Проводы Перуна. Крещение Руси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24744"/>
            <a:ext cx="7416824" cy="201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 smtClean="0"/>
              <a:t>Прочные культурные связи с Византией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 smtClean="0"/>
              <a:t>Русь уже имела влиятельную православную общину.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 smtClean="0"/>
              <a:t>Авторитет Византии – самой культурной и развитой в то время.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 smtClean="0"/>
              <a:t>Влияние светской власти в православии больше.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 smtClean="0"/>
              <a:t>Относительная терпимость православия к местным традициям</a:t>
            </a:r>
            <a:r>
              <a:rPr lang="ru-RU" dirty="0" smtClean="0">
                <a:solidFill>
                  <a:schemeClr val="accent1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гсс\Pictures\kreschenie-rusi-v2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547" y="0"/>
            <a:ext cx="942457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Narrow" pitchFamily="34" charset="0"/>
              </a:rPr>
              <a:t>ХРИСТИАНИЗАЦИЯ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51723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/>
              <a:t>Христианизация Древней Руси протекала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/>
              <a:t>противоречиво. Если киевская община,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/>
              <a:t>подчиняясь авторитету княжеской власти,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/>
              <a:t> приняла новую веру безропотно в 988 г.,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/>
              <a:t>то другие регионы, например Новгород,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/>
              <a:t>приходилось крестить «огнем и мечем».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/>
              <a:t>Язычество еще долго сохраняло свои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/>
              <a:t>позиции, особенно в сознании людей.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/>
              <a:t>Православная церковь, приспосабливаясь к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/>
              <a:t>местной среде, соединила культы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/>
              <a:t>языческих богов с культами святых. Так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/>
              <a:t>праздник Купалы слился с днем Иоанна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/>
              <a:t>Крестителя, Перуна — с днем Ильи Пророка.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/>
              <a:t>Сохранился и чисто языческий по происхождению праздник Масленицы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/>
              <a:t>В итоге, происходил </a:t>
            </a:r>
            <a:r>
              <a:rPr lang="ru-RU" b="1" i="1" dirty="0" smtClean="0"/>
              <a:t>синтез</a:t>
            </a:r>
            <a:r>
              <a:rPr lang="ru-RU" b="1" dirty="0" smtClean="0"/>
              <a:t> православных и языческих верований,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/>
              <a:t>приведший к складыванию так называемого «двоеверия».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/>
              <a:t>Постепенно языческие элементы из него вытеснялись, но многие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/>
              <a:t>из них сохранялись длительное время. Так, было принято давать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/>
              <a:t>новорожденному два имени — христианское, имеющееся в </a:t>
            </a:r>
            <a:r>
              <a:rPr lang="ru-RU" b="1" dirty="0" err="1" smtClean="0"/>
              <a:t>святцах,и</a:t>
            </a:r>
            <a:endParaRPr lang="ru-RU" b="1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/>
              <a:t>языческое. </a:t>
            </a:r>
          </a:p>
          <a:p>
            <a:endParaRPr lang="ru-RU" dirty="0"/>
          </a:p>
        </p:txBody>
      </p:sp>
      <p:pic>
        <p:nvPicPr>
          <p:cNvPr id="4" name="Picture 5" descr="EV6_3"/>
          <p:cNvPicPr>
            <a:picLocks noChangeAspect="1" noChangeArrowheads="1"/>
          </p:cNvPicPr>
          <p:nvPr/>
        </p:nvPicPr>
        <p:blipFill>
          <a:blip r:embed="rId2" cstate="print"/>
          <a:srcRect l="10197" r="10332"/>
          <a:stretch>
            <a:fillRect/>
          </a:stretch>
        </p:blipFill>
        <p:spPr>
          <a:xfrm>
            <a:off x="5795963" y="1196975"/>
            <a:ext cx="3024187" cy="2838450"/>
          </a:xfrm>
          <a:prstGeom prst="rect">
            <a:avLst/>
          </a:prstGeom>
          <a:noFill/>
          <a:ln w="57150" cmpd="thickThin">
            <a:solidFill>
              <a:srgbClr val="0000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Narrow" pitchFamily="34" charset="0"/>
              </a:rPr>
              <a:t>ЦЕРКОВНАЯ ОРГАНИЗАЦИЯ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5257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 smtClean="0"/>
              <a:t>Во главе русской церкви стоял митрополит, назначаемый константинопольским патриархом, что свидетельствовало о ее определенной зависимости от Византии. 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Долгое время, начиная с эпохи Владимира, церковь существовала за счет десятины — десятой части от всех налогов, отчисляемой в ее пользу. Постепенно у нее появились собственные села и земли, в основном за счет дарений князей, а позже и бояр, надеявшихся таким способом искупить свои грехи. Первые известные историкам вотчины принадлежали церкви.</a:t>
            </a:r>
          </a:p>
          <a:p>
            <a:endParaRPr lang="ru-RU" dirty="0"/>
          </a:p>
        </p:txBody>
      </p:sp>
      <p:pic>
        <p:nvPicPr>
          <p:cNvPr id="6" name="Picture 5" descr="3_30_2"/>
          <p:cNvPicPr>
            <a:picLocks noChangeAspect="1" noChangeArrowheads="1"/>
          </p:cNvPicPr>
          <p:nvPr/>
        </p:nvPicPr>
        <p:blipFill>
          <a:blip r:embed="rId2" cstate="print"/>
          <a:srcRect l="9729" t="5902" r="8266" b="17639"/>
          <a:stretch>
            <a:fillRect/>
          </a:stretch>
        </p:blipFill>
        <p:spPr>
          <a:xfrm>
            <a:off x="4973638" y="1557338"/>
            <a:ext cx="3897312" cy="4824412"/>
          </a:xfrm>
          <a:prstGeom prst="rect">
            <a:avLst/>
          </a:prstGeom>
          <a:noFill/>
          <a:ln w="57150" cap="flat" cmpd="thickThin" algn="ctr">
            <a:solidFill>
              <a:srgbClr val="0000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Древняя Русь: до и после крещения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31445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Имелось до 988 г.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Появилось после </a:t>
                      </a:r>
                    </a:p>
                    <a:p>
                      <a:r>
                        <a:rPr lang="ru-RU" sz="3200" dirty="0" smtClean="0"/>
                        <a:t>988 г.</a:t>
                      </a:r>
                      <a:endParaRPr lang="ru-RU" sz="3200" dirty="0"/>
                    </a:p>
                  </a:txBody>
                  <a:tcPr/>
                </a:tc>
              </a:tr>
              <a:tr h="1314450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Зачатки письменности, домашнее обучение,</a:t>
                      </a:r>
                      <a:r>
                        <a:rPr lang="ru-RU" b="1" baseline="0" dirty="0" smtClean="0"/>
                        <a:t> устная передача опыта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Распространилась кириллица, возникло летописание, появились монастырские и княжеские школы</a:t>
                      </a:r>
                      <a:endParaRPr lang="ru-RU" b="1" dirty="0"/>
                    </a:p>
                  </a:txBody>
                  <a:tcPr/>
                </a:tc>
              </a:tr>
              <a:tr h="131445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Фольклор, языческие песни и танцы, сооружения из дерева</a:t>
                      </a:r>
                      <a:r>
                        <a:rPr lang="ru-RU" b="1" baseline="0" dirty="0" smtClean="0"/>
                        <a:t> – дома, крепости, мосты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Началось каменное храмовое строительство, появилась мозаика, фресковая живопись, церковное песнопение</a:t>
                      </a:r>
                      <a:endParaRPr lang="ru-RU" b="1" dirty="0"/>
                    </a:p>
                  </a:txBody>
                  <a:tcPr/>
                </a:tc>
              </a:tr>
              <a:tr h="131445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Развиты</a:t>
                      </a:r>
                      <a:r>
                        <a:rPr lang="ru-RU" b="1" baseline="0" dirty="0" smtClean="0"/>
                        <a:t> дерево и металлообработка, гончарное, кожевенное, ювелирное производство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Число ремесел выросло до 60. Началась чеканка собственной монеты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Выноска-облако 6"/>
          <p:cNvSpPr/>
          <p:nvPr/>
        </p:nvSpPr>
        <p:spPr>
          <a:xfrm>
            <a:off x="2483768" y="2132856"/>
            <a:ext cx="1490464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1835696" y="3356992"/>
            <a:ext cx="1490464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искусство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2267744" y="4581128"/>
            <a:ext cx="1691680" cy="61264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ремесло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Древняя Русь: до и после крещения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2296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314450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r>
                        <a:rPr lang="ru-RU" sz="3200" dirty="0" smtClean="0"/>
                        <a:t>мелось до 988г.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Появилось</a:t>
                      </a:r>
                      <a:r>
                        <a:rPr lang="ru-RU" dirty="0" smtClean="0"/>
                        <a:t> </a:t>
                      </a:r>
                      <a:r>
                        <a:rPr lang="ru-RU" sz="3200" dirty="0" smtClean="0"/>
                        <a:t>после 988г.</a:t>
                      </a:r>
                      <a:endParaRPr lang="ru-RU" sz="3200" dirty="0"/>
                    </a:p>
                  </a:txBody>
                  <a:tcPr/>
                </a:tc>
              </a:tr>
              <a:tr h="131445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Многоженство, умыкание невест, относительная свобода женщин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Моногамия, церковный брак, повышение ответственности мужчины за семью и воспитание детей, подчинение женщины мужчине.</a:t>
                      </a:r>
                      <a:endParaRPr lang="ru-RU" b="1" dirty="0"/>
                    </a:p>
                  </a:txBody>
                  <a:tcPr/>
                </a:tc>
              </a:tr>
              <a:tr h="131445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Преобладало обычное право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При составлении «Русской Правды» важным источником стало каноническое</a:t>
                      </a:r>
                      <a:r>
                        <a:rPr lang="ru-RU" b="1" baseline="0" dirty="0" smtClean="0"/>
                        <a:t> (церковное) право</a:t>
                      </a:r>
                      <a:endParaRPr lang="ru-RU" b="1" dirty="0"/>
                    </a:p>
                  </a:txBody>
                  <a:tcPr/>
                </a:tc>
              </a:tr>
              <a:tr h="131445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 князей – расширение территории и укрепление своей власти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Определение места  Руси в мировом историческом процессе, идея сильной княжеской власти, сильного и единого государства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Выноска-облако 4"/>
          <p:cNvSpPr/>
          <p:nvPr/>
        </p:nvSpPr>
        <p:spPr>
          <a:xfrm>
            <a:off x="2699792" y="1916832"/>
            <a:ext cx="1296144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быт</a:t>
            </a: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2627784" y="3356992"/>
            <a:ext cx="144016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право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2555776" y="4293096"/>
            <a:ext cx="1728192" cy="9006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идеология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нгсс\Pictures\0018-018-Desjatinnaja-tserkov-pervyj-kamennyj-khram-g.Kie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008"/>
            <a:ext cx="9279367" cy="6959525"/>
          </a:xfrm>
          <a:prstGeom prst="rect">
            <a:avLst/>
          </a:prstGeom>
          <a:noFill/>
        </p:spPr>
      </p:pic>
      <p:pic>
        <p:nvPicPr>
          <p:cNvPr id="5" name="Picture 2" descr="C:\Users\нгсс\Pictures\40d238ec-8f05-497c-b5a6-a4c94a457d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41523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0" y="0"/>
            <a:ext cx="4032448" cy="20162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Золотые ворота</a:t>
            </a:r>
            <a:endParaRPr lang="ru-RU" sz="4400" b="1" dirty="0"/>
          </a:p>
        </p:txBody>
      </p:sp>
      <p:pic>
        <p:nvPicPr>
          <p:cNvPr id="7" name="Picture 2" descr="C:\Users\нгсс\Pictures\sob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13516" cy="6858000"/>
          </a:xfrm>
          <a:prstGeom prst="rect">
            <a:avLst/>
          </a:prstGeom>
          <a:noFill/>
        </p:spPr>
      </p:pic>
      <p:sp>
        <p:nvSpPr>
          <p:cNvPr id="8" name="Блок-схема: перфолента 7"/>
          <p:cNvSpPr/>
          <p:nvPr/>
        </p:nvSpPr>
        <p:spPr>
          <a:xfrm>
            <a:off x="5724128" y="260648"/>
            <a:ext cx="3419872" cy="1584176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Софийский Собор</a:t>
            </a:r>
            <a:endParaRPr lang="ru-RU" sz="4400" b="1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гсс\Pictures\4508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692696"/>
            <a:ext cx="70567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Крещение Руси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Kolokol-Zvonmp3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56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5040560" cy="155679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 Narrow" pitchFamily="34" charset="0"/>
              </a:rPr>
              <a:t>ЗНАЧЕНИЕ </a:t>
            </a:r>
            <a:br>
              <a:rPr lang="ru-RU" sz="3600" b="1" dirty="0" smtClean="0">
                <a:latin typeface="Arial Narrow" pitchFamily="34" charset="0"/>
              </a:rPr>
            </a:br>
            <a:r>
              <a:rPr lang="ru-RU" sz="3600" b="1" dirty="0" smtClean="0">
                <a:latin typeface="Arial Narrow" pitchFamily="34" charset="0"/>
              </a:rPr>
              <a:t>ПРИНЯТИЯ ХРИСТИАНСТВА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496944" cy="49411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b="1" dirty="0" smtClean="0"/>
              <a:t>Христианство помогло объединить восточных славян в единое Древнерусское общество, создало духовную основу русской государственности.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b="1" dirty="0" smtClean="0"/>
              <a:t>Вырос международный престиж Русского государства и укрепилась власть князя.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b="1" dirty="0" smtClean="0"/>
              <a:t>Православная церковь смягчала нравы, упорно боролась против многоженства и других языческих пережитков. Церковь выступала и против рабства. В целом христианство, резко противопоставляя идеальное материальному, способствовало духовному развитию человека.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b="1" dirty="0" smtClean="0"/>
              <a:t> Качественные сдвиги в развитии культуры. Распространяется письменность, летописание;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b="1" dirty="0" smtClean="0"/>
              <a:t>появляются первые рукописные книги. Русь познакомилась с достижениями античной культуры. Принятие христианства повлекло за собой зарождение каменного зодчества, возникновение иконописи, фресковой живописи.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b="1" dirty="0" smtClean="0"/>
              <a:t>Христианская церковь, стремясь к стабильности, осуждала как социальные протесты и насилие со стороны низов общества, так и чрезмерную тягу к богатству и насилие со стороны его верхов. При этом она формировала терпимость к ближнему и уважение к власти, так как «несть власти не от Бога».</a:t>
            </a:r>
          </a:p>
          <a:p>
            <a:endParaRPr lang="ru-RU" dirty="0"/>
          </a:p>
        </p:txBody>
      </p:sp>
      <p:pic>
        <p:nvPicPr>
          <p:cNvPr id="4" name="Picture 8" descr="05_1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56176" y="0"/>
            <a:ext cx="2819700" cy="1772816"/>
          </a:xfrm>
          <a:prstGeom prst="rect">
            <a:avLst/>
          </a:prstGeom>
          <a:noFill/>
          <a:ln w="57150" cap="flat" cmpd="thickThin" algn="ctr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Проблемное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/>
              <a:t>    Почему жестокий, нравственно распущенный человек, убивший своего родного брата, стал святым?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нгсс\Pictures\69075923_1294722491_724_5_7244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00200"/>
            <a:ext cx="3834529" cy="520537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Владимир 1 в бронз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32040" y="1412776"/>
            <a:ext cx="34673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5536" y="4581128"/>
            <a:ext cx="4608512" cy="16561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Колесник Ольга Николаевна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истории МБОУ ОСШ № 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Ответьте на 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В чем истинные причины первой междоусобицы на Руси?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 Владимиру удалось одержать победу в этой междоусобной войне?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 охарактеризовать тактику и поступки Владимира в борьбе за единоличную власть?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Какая религия существовала на Руси до реформы Владимира?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2" name="Rectangle 5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124075" y="1916113"/>
            <a:ext cx="4679950" cy="2735262"/>
            <a:chOff x="1292" y="1207"/>
            <a:chExt cx="3402" cy="1951"/>
          </a:xfrm>
        </p:grpSpPr>
        <p:sp>
          <p:nvSpPr>
            <p:cNvPr id="3085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292" y="2024"/>
              <a:ext cx="546" cy="318"/>
            </a:xfrm>
            <a:prstGeom prst="rect">
              <a:avLst/>
            </a:prstGeom>
          </p:spPr>
          <p:txBody>
            <a:bodyPr wrap="none" fromWordArt="1">
              <a:prstTxWarp prst="textFadeRight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latin typeface="Impact"/>
                </a:rPr>
                <a:t>ПОНЯТИЕ</a:t>
              </a:r>
            </a:p>
          </p:txBody>
        </p:sp>
        <p:sp>
          <p:nvSpPr>
            <p:cNvPr id="3086" name="WordArt 18"/>
            <p:cNvSpPr>
              <a:spLocks noChangeArrowheads="1" noChangeShapeType="1" noTextEdit="1"/>
            </p:cNvSpPr>
            <p:nvPr/>
          </p:nvSpPr>
          <p:spPr bwMode="auto">
            <a:xfrm rot="2549267">
              <a:off x="1655" y="1344"/>
              <a:ext cx="554" cy="404"/>
            </a:xfrm>
            <a:prstGeom prst="rect">
              <a:avLst/>
            </a:prstGeom>
          </p:spPr>
          <p:txBody>
            <a:bodyPr wrap="none" fromWordArt="1">
              <a:prstTxWarp prst="textFadeRight">
                <a:avLst>
                  <a:gd name="adj" fmla="val 34755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latin typeface="Impact"/>
                </a:rPr>
                <a:t>МЕСТО</a:t>
              </a:r>
            </a:p>
          </p:txBody>
        </p:sp>
        <p:sp>
          <p:nvSpPr>
            <p:cNvPr id="3087" name="WordArt 19"/>
            <p:cNvSpPr>
              <a:spLocks noChangeArrowheads="1" noChangeShapeType="1" noTextEdit="1"/>
            </p:cNvSpPr>
            <p:nvPr/>
          </p:nvSpPr>
          <p:spPr bwMode="auto">
            <a:xfrm rot="-2153732">
              <a:off x="3606" y="1434"/>
              <a:ext cx="581" cy="280"/>
            </a:xfrm>
            <a:prstGeom prst="rect">
              <a:avLst/>
            </a:prstGeom>
          </p:spPr>
          <p:txBody>
            <a:bodyPr wrap="none" fromWordArt="1">
              <a:prstTxWarp prst="textFadeLeft">
                <a:avLst>
                  <a:gd name="adj" fmla="val 38764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latin typeface="Impact"/>
                </a:rPr>
                <a:t>ПРИЧИНЫ</a:t>
              </a:r>
            </a:p>
          </p:txBody>
        </p:sp>
        <p:sp>
          <p:nvSpPr>
            <p:cNvPr id="3088" name="WordArt 20"/>
            <p:cNvSpPr>
              <a:spLocks noChangeArrowheads="1" noChangeShapeType="1" noTextEdit="1"/>
            </p:cNvSpPr>
            <p:nvPr/>
          </p:nvSpPr>
          <p:spPr bwMode="auto">
            <a:xfrm rot="-195747">
              <a:off x="3969" y="2024"/>
              <a:ext cx="725" cy="366"/>
            </a:xfrm>
            <a:prstGeom prst="rect">
              <a:avLst/>
            </a:prstGeom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latin typeface="Impact"/>
                </a:rPr>
                <a:t>УЧАСТНИКИ</a:t>
              </a:r>
            </a:p>
          </p:txBody>
        </p:sp>
        <p:sp>
          <p:nvSpPr>
            <p:cNvPr id="3089" name="WordArt 21">
              <a:hlinkClick r:id="rId2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 rot="1975830">
              <a:off x="3742" y="2659"/>
              <a:ext cx="422" cy="451"/>
            </a:xfrm>
            <a:prstGeom prst="rect">
              <a:avLst/>
            </a:prstGeom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latin typeface="Impact"/>
                </a:rPr>
                <a:t>ХОД</a:t>
              </a:r>
            </a:p>
          </p:txBody>
        </p:sp>
        <p:sp>
          <p:nvSpPr>
            <p:cNvPr id="3090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2517" y="2931"/>
              <a:ext cx="816" cy="227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21616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latin typeface="Impact"/>
                </a:rPr>
                <a:t>ИТОГИ</a:t>
              </a:r>
            </a:p>
          </p:txBody>
        </p:sp>
        <p:sp>
          <p:nvSpPr>
            <p:cNvPr id="3091" name="WordArt 23"/>
            <p:cNvSpPr>
              <a:spLocks noChangeArrowheads="1" noChangeShapeType="1" noTextEdit="1"/>
            </p:cNvSpPr>
            <p:nvPr/>
          </p:nvSpPr>
          <p:spPr bwMode="auto">
            <a:xfrm rot="-2208584">
              <a:off x="1646" y="2677"/>
              <a:ext cx="583" cy="363"/>
            </a:xfrm>
            <a:prstGeom prst="rect">
              <a:avLst/>
            </a:prstGeom>
          </p:spPr>
          <p:txBody>
            <a:bodyPr wrap="none" fromWordArt="1">
              <a:prstTxWarp prst="textFadeRight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latin typeface="Impact"/>
                </a:rPr>
                <a:t>ЗНАЧЕНИЕ</a:t>
              </a:r>
            </a:p>
          </p:txBody>
        </p:sp>
        <p:sp>
          <p:nvSpPr>
            <p:cNvPr id="309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2517" y="1207"/>
              <a:ext cx="726" cy="272"/>
            </a:xfrm>
            <a:prstGeom prst="rect">
              <a:avLst/>
            </a:prstGeom>
          </p:spPr>
          <p:txBody>
            <a:bodyPr wrap="none" fromWordArt="1">
              <a:prstTxWarp prst="textFadeDown">
                <a:avLst>
                  <a:gd name="adj" fmla="val 18088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latin typeface="Impact"/>
                </a:rPr>
                <a:t>ВРЕМЯ</a:t>
              </a:r>
            </a:p>
          </p:txBody>
        </p:sp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1927" y="1570"/>
              <a:ext cx="1951" cy="1270"/>
              <a:chOff x="0" y="0"/>
              <a:chExt cx="5760" cy="4320"/>
            </a:xfrm>
          </p:grpSpPr>
          <p:sp>
            <p:nvSpPr>
              <p:cNvPr id="3094" name="Line 29"/>
              <p:cNvSpPr>
                <a:spLocks noChangeShapeType="1"/>
              </p:cNvSpPr>
              <p:nvPr/>
            </p:nvSpPr>
            <p:spPr bwMode="auto">
              <a:xfrm flipV="1">
                <a:off x="839" y="663"/>
                <a:ext cx="4082" cy="2994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5" name="Line 30"/>
              <p:cNvSpPr>
                <a:spLocks noChangeShapeType="1"/>
              </p:cNvSpPr>
              <p:nvPr/>
            </p:nvSpPr>
            <p:spPr bwMode="auto">
              <a:xfrm flipH="1" flipV="1">
                <a:off x="839" y="663"/>
                <a:ext cx="4037" cy="2994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6" name="Line 31"/>
              <p:cNvSpPr>
                <a:spLocks noChangeShapeType="1"/>
              </p:cNvSpPr>
              <p:nvPr/>
            </p:nvSpPr>
            <p:spPr bwMode="auto">
              <a:xfrm>
                <a:off x="0" y="21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7" name="Line 32"/>
              <p:cNvSpPr>
                <a:spLocks noChangeShapeType="1"/>
              </p:cNvSpPr>
              <p:nvPr/>
            </p:nvSpPr>
            <p:spPr bwMode="auto">
              <a:xfrm flipV="1">
                <a:off x="2880" y="0"/>
                <a:ext cx="0" cy="432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8" name="Line 33"/>
              <p:cNvSpPr>
                <a:spLocks noChangeShapeType="1"/>
              </p:cNvSpPr>
              <p:nvPr/>
            </p:nvSpPr>
            <p:spPr bwMode="auto">
              <a:xfrm>
                <a:off x="5602" y="2160"/>
                <a:ext cx="158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9" name="Line 34"/>
              <p:cNvSpPr>
                <a:spLocks noChangeShapeType="1"/>
              </p:cNvSpPr>
              <p:nvPr/>
            </p:nvSpPr>
            <p:spPr bwMode="auto">
              <a:xfrm flipV="1">
                <a:off x="2880" y="0"/>
                <a:ext cx="0" cy="164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0" name="Line 35"/>
              <p:cNvSpPr>
                <a:spLocks noChangeShapeType="1"/>
              </p:cNvSpPr>
              <p:nvPr/>
            </p:nvSpPr>
            <p:spPr bwMode="auto">
              <a:xfrm>
                <a:off x="4694" y="3521"/>
                <a:ext cx="204" cy="164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1" name="Line 36"/>
              <p:cNvSpPr>
                <a:spLocks noChangeShapeType="1"/>
              </p:cNvSpPr>
              <p:nvPr/>
            </p:nvSpPr>
            <p:spPr bwMode="auto">
              <a:xfrm flipH="1" flipV="1">
                <a:off x="0" y="216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2" name="Line 37"/>
              <p:cNvSpPr>
                <a:spLocks noChangeShapeType="1"/>
              </p:cNvSpPr>
              <p:nvPr/>
            </p:nvSpPr>
            <p:spPr bwMode="auto">
              <a:xfrm flipH="1" flipV="1">
                <a:off x="839" y="663"/>
                <a:ext cx="158" cy="119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3" name="Line 38"/>
              <p:cNvSpPr>
                <a:spLocks noChangeShapeType="1"/>
              </p:cNvSpPr>
              <p:nvPr/>
            </p:nvSpPr>
            <p:spPr bwMode="auto">
              <a:xfrm flipH="1">
                <a:off x="839" y="2160"/>
                <a:ext cx="2041" cy="1497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4" name="Line 39"/>
              <p:cNvSpPr>
                <a:spLocks noChangeShapeType="1"/>
              </p:cNvSpPr>
              <p:nvPr/>
            </p:nvSpPr>
            <p:spPr bwMode="auto">
              <a:xfrm>
                <a:off x="2880" y="4156"/>
                <a:ext cx="0" cy="164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0" y="2924175"/>
            <a:ext cx="21605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ВЫБОР ВЕРЫ </a:t>
            </a:r>
            <a:r>
              <a:rPr lang="ru-RU" sz="1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ХРИСТИАНИЗАЦИЯ</a:t>
            </a:r>
          </a:p>
        </p:txBody>
      </p:sp>
      <p:sp>
        <p:nvSpPr>
          <p:cNvPr id="21546" name="Text Box 42"/>
          <p:cNvSpPr txBox="1">
            <a:spLocks noChangeArrowheads="1"/>
          </p:cNvSpPr>
          <p:nvPr/>
        </p:nvSpPr>
        <p:spPr bwMode="auto">
          <a:xfrm rot="-2813452">
            <a:off x="730251" y="246062"/>
            <a:ext cx="2011362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hlinkClick r:id="" action="ppaction://noaction"/>
              </a:rPr>
              <a:t> </a:t>
            </a: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hlinkClick r:id="" action="ppaction://noaction"/>
              </a:rPr>
              <a:t>РУСЬ  ВИЗАНТИЯ 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" action="ppaction://noaction"/>
              </a:rPr>
              <a:t>ХАЛИФАТ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hlinkClick r:id="" action="ppaction://noaction"/>
              </a:rPr>
              <a:t> </a:t>
            </a: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hlinkClick r:id="" action="ppaction://noaction"/>
              </a:rPr>
              <a:t>ХАЗАРИЯ РИМ</a:t>
            </a:r>
            <a:r>
              <a: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" action="ppaction://noaction"/>
              </a:rPr>
              <a:t>             </a:t>
            </a: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КИЕВ         НОВГОРОД</a:t>
            </a:r>
          </a:p>
        </p:txBody>
      </p:sp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3132138" y="549275"/>
            <a:ext cx="2519362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БОЛЬШЕ 1000 ЛЕТ</a:t>
            </a:r>
            <a:r>
              <a:rPr lang="ru-RU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КОНЕЦ Х </a:t>
            </a:r>
            <a:r>
              <a:rPr lang="ru-RU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в. </a:t>
            </a:r>
            <a:r>
              <a:rPr lang="ru-RU" sz="28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988 г</a:t>
            </a:r>
            <a:r>
              <a:rPr lang="ru-RU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</a:t>
            </a:r>
          </a:p>
        </p:txBody>
      </p:sp>
      <p:sp>
        <p:nvSpPr>
          <p:cNvPr id="21548" name="Text Box 44"/>
          <p:cNvSpPr txBox="1">
            <a:spLocks noChangeArrowheads="1"/>
          </p:cNvSpPr>
          <p:nvPr/>
        </p:nvSpPr>
        <p:spPr bwMode="auto">
          <a:xfrm rot="3163597">
            <a:off x="6054725" y="506413"/>
            <a:ext cx="2217737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 action="ppaction://hlinksldjump"/>
              </a:rPr>
              <a:t>ВЛАСТЬ</a:t>
            </a:r>
          </a:p>
          <a:p>
            <a:pPr algn="ctr"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 action="ppaction://hlinksldjump"/>
              </a:rPr>
              <a:t> СОСЕДИ</a:t>
            </a:r>
          </a:p>
          <a:p>
            <a:pPr algn="ctr"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 action="ppaction://hlinksldjump"/>
              </a:rPr>
              <a:t>ГОСУДАРСТВО ДУХОВНОСТЬ</a:t>
            </a:r>
          </a:p>
          <a:p>
            <a:pPr algn="ctr"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 action="ppaction://hlinksldjump"/>
              </a:rPr>
              <a:t>ГРЕХИ КНЯЗЯ ПРОСВЕТЛЕНИЕ ЭКСПЛУАТАЦИЯ</a:t>
            </a:r>
            <a:r>
              <a:rPr lang="ru-RU" sz="1600">
                <a:solidFill>
                  <a:schemeClr val="accent1"/>
                </a:solidFill>
                <a:hlinkClick r:id="rId2" action="ppaction://hlinksldjump"/>
              </a:rPr>
              <a:t>   </a:t>
            </a:r>
            <a:endParaRPr lang="ru-RU" sz="1600">
              <a:solidFill>
                <a:schemeClr val="accent1"/>
              </a:solidFill>
            </a:endParaRPr>
          </a:p>
        </p:txBody>
      </p:sp>
      <p:sp>
        <p:nvSpPr>
          <p:cNvPr id="21549" name="Text Box 45"/>
          <p:cNvSpPr txBox="1">
            <a:spLocks noChangeArrowheads="1"/>
          </p:cNvSpPr>
          <p:nvPr/>
        </p:nvSpPr>
        <p:spPr bwMode="auto">
          <a:xfrm>
            <a:off x="6804025" y="2997200"/>
            <a:ext cx="2339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КНЯГИНЯ ОЛЬГА ВЛАДИМИР СВЯТОЙ</a:t>
            </a:r>
          </a:p>
        </p:txBody>
      </p:sp>
      <p:sp>
        <p:nvSpPr>
          <p:cNvPr id="21550" name="Text Box 46"/>
          <p:cNvSpPr txBox="1">
            <a:spLocks noChangeArrowheads="1"/>
          </p:cNvSpPr>
          <p:nvPr/>
        </p:nvSpPr>
        <p:spPr bwMode="auto">
          <a:xfrm rot="1837667">
            <a:off x="6332538" y="4321175"/>
            <a:ext cx="29162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sldjump"/>
              </a:rPr>
              <a:t>КУЛЬТ  ПЕРУНА      ВЫБОР ВЛАДИМИРА КРЕЩЕНИЕ С 988 г. «ОГНЕМ И МЕЧЕМ» СМЕШЕНИЕ ТРАДИЦИЙ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51" name="Text Box 47"/>
          <p:cNvSpPr txBox="1">
            <a:spLocks noChangeArrowheads="1"/>
          </p:cNvSpPr>
          <p:nvPr/>
        </p:nvSpPr>
        <p:spPr bwMode="auto">
          <a:xfrm>
            <a:off x="3132138" y="4941888"/>
            <a:ext cx="302418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ВЫБОР ПРАВОСЛАВИЯ</a:t>
            </a:r>
            <a:endParaRPr lang="ru-RU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ВЛИЯНИЕ ВИЗАНТИИ</a:t>
            </a:r>
          </a:p>
          <a:p>
            <a:pPr algn="ctr"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ДЕСЯТИНА И ЗЕМЛИ</a:t>
            </a:r>
          </a:p>
          <a:p>
            <a:pPr algn="ctr"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СВОЯ ЦЕРКОВЬ </a:t>
            </a:r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sldjump"/>
              </a:rPr>
              <a:t>ДВОЕВЕРИЕ</a:t>
            </a:r>
            <a:endParaRPr lang="ru-RU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52" name="Text Box 48"/>
          <p:cNvSpPr txBox="1">
            <a:spLocks noChangeArrowheads="1"/>
          </p:cNvSpPr>
          <p:nvPr/>
        </p:nvSpPr>
        <p:spPr bwMode="auto">
          <a:xfrm rot="-2293228">
            <a:off x="-9525" y="4368800"/>
            <a:ext cx="341312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Сплотилась Русь</a:t>
            </a:r>
          </a:p>
          <a:p>
            <a:pPr>
              <a:defRPr/>
            </a:pPr>
            <a:r>
              <a:rPr lang="ru-RU" sz="1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Другие страны признали</a:t>
            </a:r>
          </a:p>
          <a:p>
            <a:pPr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Воспитание нравов</a:t>
            </a:r>
          </a:p>
          <a:p>
            <a:pPr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Изменилась культура</a:t>
            </a:r>
          </a:p>
          <a:p>
            <a:pPr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Гасились противоречия</a:t>
            </a:r>
            <a:endParaRPr lang="ru-RU" sz="16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27784" y="2636912"/>
            <a:ext cx="31683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Крещение Руси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5" grpId="0"/>
      <p:bldP spid="21547" grpId="0"/>
      <p:bldP spid="21548" grpId="0"/>
      <p:bldP spid="21549" grpId="0"/>
      <p:bldP spid="21551" grpId="0"/>
      <p:bldP spid="215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Проблемное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/>
              <a:t>    Почему жестокий, нравственно распущенный человек, убивший своего родного брата, стал святым?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нгсс\Pictures\69075923_1294722491_724_5_7244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00200"/>
            <a:ext cx="3834529" cy="520537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Resize of Копия Ландшафты России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10759"/>
          <a:stretch>
            <a:fillRect/>
          </a:stretch>
        </p:blipFill>
        <p:spPr>
          <a:xfrm>
            <a:off x="0" y="-171450"/>
            <a:ext cx="9144000" cy="7029450"/>
          </a:xfrm>
          <a:noFill/>
        </p:spPr>
      </p:pic>
      <p:sp>
        <p:nvSpPr>
          <p:cNvPr id="150538" name="WordArt 10"/>
          <p:cNvSpPr>
            <a:spLocks noChangeArrowheads="1" noChangeShapeType="1" noTextEdit="1"/>
          </p:cNvSpPr>
          <p:nvPr/>
        </p:nvSpPr>
        <p:spPr bwMode="auto">
          <a:xfrm>
            <a:off x="827088" y="4292600"/>
            <a:ext cx="800100" cy="5715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РИМ</a:t>
            </a:r>
          </a:p>
        </p:txBody>
      </p:sp>
      <p:sp>
        <p:nvSpPr>
          <p:cNvPr id="150540" name="WordArt 12"/>
          <p:cNvSpPr>
            <a:spLocks noChangeArrowheads="1" noChangeShapeType="1" noTextEdit="1"/>
          </p:cNvSpPr>
          <p:nvPr/>
        </p:nvSpPr>
        <p:spPr bwMode="auto">
          <a:xfrm>
            <a:off x="8056563" y="3429000"/>
            <a:ext cx="1087437" cy="5715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ИУДЕИ</a:t>
            </a:r>
          </a:p>
        </p:txBody>
      </p:sp>
      <p:sp>
        <p:nvSpPr>
          <p:cNvPr id="150542" name="WordArt 14"/>
          <p:cNvSpPr>
            <a:spLocks noChangeArrowheads="1" noChangeShapeType="1" noTextEdit="1"/>
          </p:cNvSpPr>
          <p:nvPr/>
        </p:nvSpPr>
        <p:spPr bwMode="auto">
          <a:xfrm>
            <a:off x="5364163" y="1052513"/>
            <a:ext cx="1873250" cy="1152525"/>
          </a:xfrm>
          <a:prstGeom prst="rect">
            <a:avLst/>
          </a:prstGeom>
        </p:spPr>
        <p:txBody>
          <a:bodyPr wrap="none" fromWordArt="1">
            <a:prstTxWarp prst="textFadeDown">
              <a:avLst>
                <a:gd name="adj" fmla="val 25171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РУСЬ</a:t>
            </a:r>
          </a:p>
        </p:txBody>
      </p:sp>
      <p:sp>
        <p:nvSpPr>
          <p:cNvPr id="150543" name="WordArt 15"/>
          <p:cNvSpPr>
            <a:spLocks noChangeArrowheads="1" noChangeShapeType="1" noTextEdit="1"/>
          </p:cNvSpPr>
          <p:nvPr/>
        </p:nvSpPr>
        <p:spPr bwMode="auto">
          <a:xfrm>
            <a:off x="3995738" y="5013325"/>
            <a:ext cx="2592387" cy="11525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ВИЗАНТИЯ</a:t>
            </a:r>
          </a:p>
        </p:txBody>
      </p:sp>
      <p:sp>
        <p:nvSpPr>
          <p:cNvPr id="150544" name="WordArt 16"/>
          <p:cNvSpPr>
            <a:spLocks noChangeArrowheads="1" noChangeShapeType="1" noTextEdit="1"/>
          </p:cNvSpPr>
          <p:nvPr/>
        </p:nvSpPr>
        <p:spPr bwMode="auto">
          <a:xfrm>
            <a:off x="7164388" y="5949950"/>
            <a:ext cx="1655762" cy="547688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ХАЛИФАТ</a:t>
            </a:r>
          </a:p>
        </p:txBody>
      </p:sp>
      <p:sp>
        <p:nvSpPr>
          <p:cNvPr id="4104" name="Text Box 1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243888" y="6583363"/>
            <a:ext cx="900112" cy="274637"/>
          </a:xfrm>
          <a:prstGeom prst="rect">
            <a:avLst/>
          </a:prstGeom>
          <a:solidFill>
            <a:srgbClr val="663300"/>
          </a:solidFill>
          <a:ln w="57150" cmpd="thickThin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rgbClr val="FFFFB9"/>
                </a:solidFill>
              </a:rPr>
              <a:t>  СХЕМА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C 0.01128 -0.00509 0.01372 -0.01342 0.025 -0.01851 C 0.0375 -0.04328 0.02274 -0.01898 0.03889 -0.03333 C 0.04219 -0.03634 0.04392 -0.04143 0.04722 -0.04444 C 0.04965 -0.04652 0.05295 -0.04629 0.05556 -0.04814 C 0.06788 -0.0574 0.07587 -0.06828 0.08889 -0.07407 C 0.09896 -0.0875 0.10972 -0.09537 0.12222 -0.1037 C 0.12483 -0.10555 0.12795 -0.10555 0.13056 -0.1074 C 0.16285 -0.13125 0.13142 -0.11527 0.16389 -0.12963 C 0.16979 -0.13217 0.18299 -0.14421 0.18889 -0.14814 C 0.19983 -0.15532 0.21042 -0.16134 0.22222 -0.16666 C 0.22535 -0.16805 0.22743 -0.17222 0.23056 -0.17407 C 0.23594 -0.17731 0.24167 -0.17893 0.24722 -0.18148 C 0.26042 -0.18726 0.275 -0.18402 0.28889 -0.18518 C 0.29444 -0.18773 0.3 -0.19004 0.30556 -0.19259 C 0.30833 -0.19375 0.31111 -0.19513 0.31389 -0.19629 C 0.31667 -0.19745 0.32222 -0.2 0.32222 -0.2 C 0.33819 -0.23194 0.31701 -0.19444 0.33611 -0.21481 C 0.33872 -0.21759 0.33924 -0.22268 0.34167 -0.22592 C 0.35764 -0.24722 0.34236 -0.21713 0.35833 -0.24444 C 0.36892 -0.26273 0.37413 -0.28148 0.38333 -0.3 C 0.38142 -0.3368 0.38698 -0.36458 0.36389 -0.38518 C 0.36302 -0.38888 0.36354 -0.39398 0.36111 -0.39629 C 0.35642 -0.40092 0.34444 -0.4037 0.34444 -0.4037 C 0.31146 -0.40138 0.29583 -0.40439 0.26944 -0.39259 C 0.26753 -0.38888 0.26649 -0.38425 0.26389 -0.38148 C 0.26163 -0.37893 0.25816 -0.37963 0.25556 -0.37777 C 0.2526 -0.37569 0.25017 -0.37245 0.24722 -0.37037 C 0.24462 -0.36851 0.24149 -0.36851 0.23889 -0.36666 C 0.22431 -0.35601 0.21302 -0.34027 0.19722 -0.33333 C 0.18698 -0.31273 0.19757 -0.32893 0.18333 -0.31851 C 0.17743 -0.31412 0.16667 -0.3037 0.16667 -0.3037 C 0.15417 -0.27893 0.16892 -0.30324 0.15278 -0.28888 C 0.13906 -0.27685 0.14913 -0.28032 0.13889 -0.26666 C 0.13646 -0.26342 0.13333 -0.2618 0.13056 -0.25925 C 0.12066 -0.23935 0.12743 -0.25138 0.10833 -0.22592 C 0.1059 -0.22268 0.10521 -0.21805 0.10278 -0.21481 C 0.10035 -0.21157 0.09705 -0.21018 0.09444 -0.2074 C 0.08559 -0.19745 0.08194 -0.18634 0.07222 -0.17777 C 0.06563 -0.15138 0.075 -0.18333 0.06111 -0.15555 C 0.05955 -0.15231 0.06024 -0.14745 0.05833 -0.14444 C 0.05625 -0.14097 0.0526 -0.13981 0.05 -0.13703 C 0.04115 -0.12708 0.0375 -0.11597 0.02778 -0.1074 C 0.02413 -0.09282 0.01806 -0.09074 0.01389 -0.07407 C 0.01302 -0.07037 0.01302 -0.06597 0.01111 -0.06296 C 0.00903 -0.05949 0.00556 -0.0581 0.00278 -0.05555 C -0.00382 -0.02916 0.00556 -0.06111 -0.00833 -0.03333 C -0.02274 -0.00439 0.00069 -0.03796 -0.01667 -0.01481 " pathEditMode="relative" ptsTypes="ffffff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C -0.00278 -0.0037 -0.00486 -0.00856 -0.00833 -0.01111 C -0.01337 -0.01481 -0.02014 -0.01412 -0.025 -0.01852 C -0.03819 -0.03032 -0.03021 -0.02454 -0.05 -0.03333 C -0.05312 -0.03472 -0.05538 -0.03866 -0.05833 -0.04074 C -0.06094 -0.04259 -0.06406 -0.04259 -0.06667 -0.04444 C -0.07847 -0.05324 -0.08802 -0.0625 -0.1 -0.07037 C -0.11597 -0.08102 -0.13281 -0.08866 -0.15 -0.0963 C -0.15312 -0.09768 -0.15521 -0.10185 -0.15833 -0.1037 C -0.16371 -0.10694 -0.17014 -0.10671 -0.175 -0.11111 C -0.17778 -0.11366 -0.18038 -0.11643 -0.18333 -0.11852 C -0.18594 -0.12037 -0.18906 -0.12037 -0.19167 -0.12222 C -0.19757 -0.12662 -0.20208 -0.13426 -0.20833 -0.13704 C -0.22778 -0.1456 -0.22899 -0.14421 -0.24167 -0.16667 C -0.23351 -0.19907 -0.2125 -0.17847 -0.19444 -0.17037 C -0.18194 -0.1456 -0.1967 -0.16991 -0.18055 -0.15555 C -0.17726 -0.15255 -0.17535 -0.14768 -0.17222 -0.14444 C -0.16701 -0.13889 -0.16111 -0.13449 -0.15555 -0.12963 C -0.15278 -0.12708 -0.14722 -0.12222 -0.14722 -0.12222 C -0.14531 -0.11852 -0.14444 -0.11343 -0.14167 -0.11111 C -0.13663 -0.10694 -0.12986 -0.1081 -0.125 -0.1037 C -0.12222 -0.10116 -0.11962 -0.09838 -0.11667 -0.0963 C -0.11406 -0.09444 -0.11094 -0.09444 -0.10833 -0.09259 C -0.10243 -0.08819 -0.09167 -0.07778 -0.09167 -0.07778 C -0.07917 -0.05301 -0.09392 -0.07731 -0.07778 -0.06296 C -0.07448 -0.05995 -0.07257 -0.05509 -0.06944 -0.05185 C -0.06423 -0.0463 -0.05746 -0.04329 -0.05278 -0.03704 C -0.04496 -0.02662 -0.03628 -0.0169 -0.02778 -0.00741 C -0.0158 0.00579 -0.02361 -0.00463 -0.01111 0.0037 C -0.00816 0.00579 -0.00608 0.01227 -0.00278 0.01111 C 2.77778E-7 0.01019 -0.00087 0.0037 2.77778E-7 -4.07407E-6 Z " pathEditMode="relative" ptsTypes="fffffffffffffffffffffffffffffff">
                                      <p:cBhvr>
                                        <p:cTn id="31" dur="200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-0.02987 C -0.00018 -0.03982 -0.00435 -0.06945 -0.02223 -0.08542 C -0.0231 -0.08913 -0.02327 -0.09352 -0.02501 -0.09653 C -0.02987 -0.10487 -0.04167 -0.11876 -0.04167 -0.11876 C -0.04584 -0.13519 -0.05591 -0.15001 -0.06667 -0.1595 C -0.07327 -0.18589 -0.06389 -0.15394 -0.07778 -0.18172 C -0.07935 -0.18496 -0.079 -0.18959 -0.08056 -0.19283 C -0.08507 -0.20209 -0.09584 -0.21621 -0.10278 -0.22246 C -0.10938 -0.24885 -0.10001 -0.2169 -0.11389 -0.24468 C -0.11546 -0.24792 -0.11528 -0.25232 -0.11667 -0.25579 C -0.11997 -0.26366 -0.1257 -0.26968 -0.12778 -0.27802 C -0.13473 -0.30579 -0.14862 -0.32987 -0.15834 -0.35579 C -0.15973 -0.35927 -0.15973 -0.36343 -0.16112 -0.3669 C -0.16268 -0.37084 -0.16528 -0.37385 -0.16667 -0.37802 C -0.17639 -0.40718 -0.16563 -0.39422 -0.18056 -0.40764 C -0.18247 -0.41505 -0.18421 -0.42246 -0.18612 -0.42987 C -0.18698 -0.43357 -0.18803 -0.43727 -0.18889 -0.44098 C -0.19132 -0.4507 -0.19445 -0.47061 -0.19445 -0.47061 C -0.19358 -0.49167 -0.19393 -0.51274 -0.19167 -0.53357 C -0.19115 -0.53797 -0.18942 -0.54399 -0.18612 -0.54468 C -0.17778 -0.54677 -0.16945 -0.54214 -0.16112 -0.54098 C -0.15192 -0.50417 -0.16737 -0.56042 -0.15001 -0.51876 C -0.14497 -0.50672 -0.14219 -0.48774 -0.13889 -0.47431 C -0.13351 -0.45302 -0.12692 -0.43264 -0.12223 -0.41135 C -0.12223 -0.41135 -0.11528 -0.38357 -0.11389 -0.37802 C -0.11181 -0.36968 -0.10278 -0.35579 -0.10278 -0.35579 C -0.10018 -0.3419 -0.0974 -0.31922 -0.09167 -0.30764 C -0.08976 -0.30394 -0.08768 -0.30047 -0.08612 -0.29653 C -0.07969 -0.2794 -0.07726 -0.26621 -0.06667 -0.25209 C -0.06494 -0.23589 -0.06268 -0.20718 -0.05556 -0.19283 C -0.04948 -0.18056 -0.05018 -0.18403 -0.04723 -0.17061 C -0.03976 -0.13612 -0.03751 -0.09746 -0.02223 -0.0669 C -0.01841 -0.03589 -0.02257 -0.05093 -0.00834 -0.02246 C -0.00643 -0.01876 -0.00382 -0.01552 -0.00278 -0.01135 C -0.00192 -0.00764 -6.11111E-6 -0.00024 -6.11111E-6 -0.00024 " pathEditMode="relative" ptsTypes="ffffffffffffffffffffffffffffffffffA">
                                      <p:cBhvr>
                                        <p:cTn id="42" dur="20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C 0.00677 -0.02685 0.01319 -0.05347 0.01666 -0.08148 C 0.01753 -0.13079 0.01788 -0.18032 0.01944 -0.22963 C 0.01962 -0.23588 0.021 -0.24213 0.02222 -0.24815 C 0.02378 -0.25579 0.02778 -0.27037 0.02778 -0.27037 C 0.02864 -0.28518 0.02882 -0.3 0.03055 -0.31481 C 0.0335 -0.34028 0.04114 -0.36829 0.04722 -0.39259 C 0.04826 -0.39676 0.05278 -0.39745 0.05555 -0.4 C 0.05798 -0.39954 0.08194 -0.4 0.08611 -0.38889 C 0.08958 -0.37986 0.09166 -0.35926 0.09166 -0.35926 C 0.09028 -0.33218 0.09062 -0.29352 0.08055 -0.26667 C 0.07778 -0.25926 0.07517 -0.25162 0.07222 -0.24444 C 0.06892 -0.23657 0.06111 -0.22222 0.06111 -0.22222 C 0.05434 -0.18611 0.04566 -0.15093 0.03889 -0.11481 C 0.03802 -0.09884 0.03802 -0.08264 0.03611 -0.06667 C 0.0342 -0.05093 0.025 -0.03495 0.025 -0.01852 " pathEditMode="relative" ptsTypes="fffffffffffffffA">
                                      <p:cBhvr>
                                        <p:cTn id="53" dur="20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1.85185E-6 C -0.0052 0.00139 -0.01649 0.0037 -0.02239 0.00741 C -0.02517 0.00949 -0.02742 0.01296 -0.03072 0.01481 C -0.03593 0.01805 -0.04236 0.01782 -0.04722 0.02222 C -0.04843 0.02338 -0.06371 0.04051 -0.06388 0.04074 C -0.06631 0.04282 -0.06961 0.04259 -0.07222 0.04444 C -0.09131 0.05717 -0.06857 0.04791 -0.09166 0.05555 C -0.10208 0.06481 -0.11354 0.07129 -0.12499 0.07778 C -0.15902 0.09722 -0.11649 0.07407 -0.14444 0.09259 C -0.14704 0.09444 -0.15017 0.09444 -0.15277 0.09629 C -0.17517 0.11296 -0.17326 0.11782 -0.19722 0.12592 C -0.19999 0.12847 -0.2026 0.13125 -0.20555 0.13333 C -0.20815 0.13518 -0.21128 0.13518 -0.21388 0.13704 C -0.22256 0.14352 -0.22933 0.15509 -0.23888 0.15926 C -0.24166 0.16041 -0.24461 0.16111 -0.24722 0.16296 C -0.25312 0.16736 -0.25833 0.17291 -0.26388 0.17778 C -0.26874 0.18217 -0.28055 0.18518 -0.28055 0.18518 C -0.28819 0.19537 -0.29583 0.20092 -0.30572 0.20741 C -0.30815 0.20926 -0.31128 0.20926 -0.31388 0.21111 C -0.31979 0.21551 -0.33055 0.22592 -0.33055 0.22592 C -0.33142 0.22963 -0.33124 0.23426 -0.33333 0.23704 C -0.33541 0.23981 -0.33906 0.23889 -0.34166 0.24074 C -0.34461 0.24282 -0.34722 0.2456 -0.34999 0.24815 C -0.36597 0.28009 -0.34479 0.24259 -0.36388 0.26296 C -0.36649 0.26574 -0.36683 0.27129 -0.36944 0.27407 C -0.3717 0.27662 -0.37517 0.27592 -0.37777 0.27778 C -0.37777 0.27778 -0.39861 0.29629 -0.40277 0.3 C -0.4052 0.30208 -0.4085 0.30185 -0.41111 0.3037 C -0.41701 0.3081 -0.42222 0.31366 -0.42777 0.31852 C -0.4302 0.3206 -0.4335 0.32037 -0.43611 0.32222 C -0.44201 0.32662 -0.44652 0.33426 -0.45277 0.33704 C -0.45555 0.33819 -0.4585 0.33889 -0.46111 0.34074 C -0.46701 0.34514 -0.47777 0.35555 -0.47777 0.35555 C -0.47968 0.35926 -0.4809 0.36342 -0.48333 0.36666 C -0.48576 0.36991 -0.48958 0.3706 -0.49166 0.37407 C -0.49357 0.37708 -0.49305 0.38171 -0.49444 0.38518 C -0.49774 0.39305 -0.5019 0.4 -0.50555 0.40741 C -0.50711 0.41065 -0.50642 0.41551 -0.50833 0.41852 C -0.51041 0.42199 -0.51388 0.42338 -0.51666 0.42592 C -0.52586 0.45069 -0.5276 0.44861 -0.51944 0.48889 C -0.51857 0.49329 -0.51423 0.49444 -0.51111 0.49629 C -0.50572 0.49954 -0.50017 0.50185 -0.49444 0.5037 C -0.46736 0.51273 -0.44149 0.5243 -0.41388 0.52963 C -0.38281 0.54352 -0.4144 0.53055 -0.33611 0.53704 C -0.31041 0.53912 -0.2835 0.5544 -0.25833 0.55555 C -0.20277 0.55787 -0.14722 0.5581 -0.09166 0.55926 C -0.0842 0.56134 -0.06718 0.56504 -0.06111 0.57037 C -0.05555 0.57523 -0.05069 0.58241 -0.04444 0.58518 C -0.03246 0.59051 -0.02256 0.60069 -0.01111 0.60741 C -0.00329 0.61227 0.00556 0.61481 0.01389 0.61852 C 0.02362 0.62291 0.03733 0.64491 0.04705 0.64815 C 0.05747 0.65162 0.06737 0.65717 0.07778 0.65926 C 0.09254 0.66227 0.10782 0.6618 0.12223 0.66666 C 0.12969 0.66921 0.14445 0.67407 0.14445 0.67407 C 0.17501 0.67291 0.20556 0.67361 0.23612 0.67037 C 0.24202 0.66967 0.24723 0.66551 0.25278 0.66296 C 0.25556 0.6618 0.26112 0.65926 0.26112 0.65926 C 0.26389 0.65555 0.26615 0.65116 0.26945 0.64815 C 0.27188 0.64606 0.27553 0.64699 0.27778 0.64444 C 0.28438 0.63727 0.28837 0.62662 0.29445 0.61852 C 0.30105 0.59213 0.29167 0.62407 0.30556 0.59629 C 0.30747 0.59236 0.31025 0.57315 0.31112 0.57037 C 0.31251 0.56528 0.31511 0.56065 0.31667 0.55555 C 0.31945 0.54676 0.32014 0.53912 0.32223 0.52963 C 0.32726 0.50602 0.33299 0.48356 0.33612 0.45926 C 0.33525 0.40856 0.33681 0.35787 0.33334 0.30741 C 0.33299 0.30208 0.32726 0.30069 0.32501 0.29629 C 0.32344 0.29305 0.32379 0.28842 0.32223 0.28518 C 0.31476 0.27037 0.29827 0.25602 0.28612 0.25185 C 0.26442 0.23264 0.24098 0.21921 0.21945 0.2 C 0.20556 0.18773 0.19341 0.16991 0.17778 0.16296 C 0.16702 0.14861 0.15348 0.13912 0.14167 0.12592 C 0.13073 0.11389 0.11355 0.0912 0.10001 0.08518 C 0.09046 0.07245 0.07935 0.05741 0.06667 0.05185 C 0.05539 0.02916 0.04271 0.02801 0.02778 0.01481 C 0.01962 0.04653 0.01164 0.0787 0.00556 0.11111 C 0.00244 0.12731 0.00313 0.13588 -0.00277 0.15185 C -0.01319 0.17986 -0.02013 0.20926 -0.03072 0.23704 C -0.03211 0.24097 -0.03437 0.24421 -0.03611 0.24815 C -0.03819 0.25301 -0.03992 0.25787 -0.04166 0.26296 C -0.04791 0.28148 -0.05242 0.30231 -0.05555 0.32222 C -0.06111 0.35602 -0.06927 0.38866 -0.07517 0.42222 C -0.07673 0.43217 -0.07881 0.4419 -0.08055 0.45185 C -0.08142 0.45671 -0.08229 0.4618 -0.0835 0.46666 C -0.0842 0.47037 -0.08645 0.48171 -0.08611 0.47778 C -0.08315 0.45092 -0.07656 0.42616 -0.07222 0.4 C -0.06857 0.37778 -0.06527 0.35555 -0.06111 0.33333 C -0.06024 0.32847 -0.06006 0.32315 -0.0585 0.31852 C -0.05017 0.29699 -0.04565 0.27176 -0.04166 0.24815 C -0.03611 0.21458 -0.02847 0.18171 -0.02239 0.14815 C -0.01822 0.12708 -0.01649 0.10579 -0.01111 0.08518 C -0.01302 0.10347 -0.01302 0.10995 -0.01666 0.12592 C -0.0184 0.13333 -0.02031 0.14074 -0.02239 0.14815 C -0.02308 0.15185 -0.02499 0.15926 -0.02499 0.15926 C -0.03072 0.21111 -0.04045 0.26528 -0.05277 0.31481 C -0.05416 0.35347 -0.0585 0.40764 -0.05277 0.44815 C -0.05242 0.45208 -0.05086 0.44074 -0.04999 0.43704 C -0.04895 0.43217 -0.04808 0.42731 -0.04722 0.42222 C -0.04565 0.41227 -0.04201 0.38449 -0.03888 0.37037 C -0.02604 0.31319 -0.01927 0.25416 -0.00833 0.19629 C -0.0052 0.17986 -0.00121 0.16412 0.00278 0.14815 C 0.00626 0.13356 0.00747 0.11829 0.01112 0.1037 C 0.01216 0.09954 0.00747 0.11111 0.00556 0.11481 C 0.0007 0.14074 0.00626 0.11921 -0.00572 0.14444 C -0.01111 0.15625 -0.01527 0.17222 -0.01944 0.18518 C -0.03402 0.23055 -0.04461 0.27801 -0.06111 0.32222 C -0.06562 0.35092 -0.07291 0.37893 -0.07777 0.40741 C -0.08003 0.41967 -0.08124 0.43217 -0.0835 0.44444 C -0.08524 0.4544 -0.08715 0.46412 -0.08888 0.47407 C -0.08958 0.47778 -0.08749 0.46643 -0.08611 0.46296 C -0.08281 0.45509 -0.07881 0.44815 -0.07517 0.44074 C -0.07517 0.44074 -0.06805 0.41296 -0.06683 0.40741 C -0.06232 0.39028 -0.06093 0.37315 -0.0585 0.35555 C -0.05486 0.33102 -0.04756 0.30532 -0.04166 0.28148 C -0.03992 0.26296 -0.03888 0.24352 -0.03333 0.22592 C -0.02916 0.21319 -0.02361 0.20139 -0.01944 0.18889 C -0.01701 0.18171 -0.01718 0.17315 -0.01406 0.16666 C -0.01041 0.15926 -0.00277 0.14444 -0.00277 0.14444 C 0.00278 0.11366 -0.00399 0.14398 0.00556 0.11852 C 0.00695 0.11504 0.00695 0.11088 0.00834 0.10741 C 0.0099 0.10347 0.01233 0.10023 0.01389 0.09629 C 0.01528 0.09282 0.01667 0.08518 0.01667 0.08518 " pathEditMode="relative" ptsTypes="fffffffffffffffffffffffffffffffffffffffffffffffffffffffffffffffffffffffffffffffffffffffffffffffffffffffffffffffffffffffffA">
                                      <p:cBhvr>
                                        <p:cTn id="57" dur="50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8" grpId="0" animBg="1"/>
      <p:bldP spid="150538" grpId="1" animBg="1"/>
      <p:bldP spid="150540" grpId="0" animBg="1"/>
      <p:bldP spid="150540" grpId="1" animBg="1"/>
      <p:bldP spid="150542" grpId="0" animBg="1"/>
      <p:bldP spid="150542" grpId="1" animBg="1"/>
      <p:bldP spid="150543" grpId="0" animBg="1"/>
      <p:bldP spid="150543" grpId="1" animBg="1"/>
      <p:bldP spid="150544" grpId="0" animBg="1"/>
      <p:bldP spid="15054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Narrow" pitchFamily="34" charset="0"/>
              </a:rPr>
              <a:t>ПРИЧИНЫ ПРИНЯТИЯ ХРИСТИАНСТВА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525779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b="1" dirty="0" smtClean="0"/>
              <a:t>Стремление Владимира укрепить государство и его территориальное единство.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b="1" dirty="0" smtClean="0"/>
              <a:t>Принятие христианства вводило Русь в семью европейских народов,.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b="1" dirty="0" smtClean="0"/>
              <a:t>Нараставшая социальная неоднородность, а также меняющиеся духовные запросы знати общества создавали условия для перехода к более сложной мировоззренческой системе.</a:t>
            </a:r>
          </a:p>
          <a:p>
            <a:endParaRPr lang="ru-RU" dirty="0"/>
          </a:p>
        </p:txBody>
      </p:sp>
      <p:pic>
        <p:nvPicPr>
          <p:cNvPr id="3074" name="Picture 2" descr="C:\Users\нгсс\Pictures\99353828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512" y="2132856"/>
            <a:ext cx="3479488" cy="47251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Narrow" pitchFamily="34" charset="0"/>
              </a:rPr>
              <a:t>ПРИЧИНЫ ПРИНЯТИЯ ХРИСТИАНСТВА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 startAt="4"/>
              <a:defRPr/>
            </a:pPr>
            <a:r>
              <a:rPr lang="ru-RU" dirty="0" smtClean="0"/>
              <a:t>Братоубийство Владимиром во время борьбы за власть, насилие, многоженство заставили его задуматься о духовном очищении.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 startAt="4"/>
              <a:defRPr/>
            </a:pPr>
            <a:r>
              <a:rPr lang="ru-RU" dirty="0" smtClean="0"/>
              <a:t>Верующие исследователи, объясняли обращение Владимира тем, что Бог просветил его душу.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 startAt="4"/>
              <a:defRPr/>
            </a:pPr>
            <a:r>
              <a:rPr lang="ru-RU" dirty="0" smtClean="0"/>
              <a:t>Советские историки считали что проповедь смирения и послушания помогали эксплуатировать трудящиеся массы.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гсс\Pictures\0010-003-Vybor-very-knjazem-Vladimir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4154698" cy="29357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веры князем Владимиром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Пришли болгары магометанской веры, говоря: «…Уверуй в закон наш и поклонись Магомету… Учит нас Магомет так: …не есть свинины, вина не пить… даст Магомет  каждому по семидесяти 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прекрасных жен…» </a:t>
            </a:r>
          </a:p>
          <a:p>
            <a:pPr>
              <a:buNone/>
            </a:pPr>
            <a:r>
              <a:rPr lang="ru-RU" b="1" dirty="0" smtClean="0"/>
              <a:t>                                                 Мусульманская вера</a:t>
            </a:r>
          </a:p>
          <a:p>
            <a:pPr>
              <a:buNone/>
            </a:pPr>
            <a:r>
              <a:rPr lang="ru-RU" b="1" dirty="0" smtClean="0"/>
              <a:t>                                                отпугнула Владимира </a:t>
            </a:r>
          </a:p>
          <a:p>
            <a:pPr>
              <a:buNone/>
            </a:pPr>
            <a:r>
              <a:rPr lang="ru-RU" b="1" dirty="0" smtClean="0"/>
              <a:t>                                               запретом есть свинину и </a:t>
            </a:r>
          </a:p>
          <a:p>
            <a:pPr>
              <a:buNone/>
            </a:pPr>
            <a:r>
              <a:rPr lang="ru-RU" b="1" dirty="0" smtClean="0"/>
              <a:t>                                               пить вино «Руси есть </a:t>
            </a:r>
          </a:p>
          <a:p>
            <a:pPr>
              <a:buNone/>
            </a:pPr>
            <a:r>
              <a:rPr lang="ru-RU" b="1" dirty="0" smtClean="0"/>
              <a:t>                                               веселие пить, не можем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без того быть…»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1213</Words>
  <Application>Microsoft Office PowerPoint</Application>
  <PresentationFormat>Экран (4:3)</PresentationFormat>
  <Paragraphs>159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Ответьте на вопросы:</vt:lpstr>
      <vt:lpstr>Слайд 4</vt:lpstr>
      <vt:lpstr>Проблемное задание</vt:lpstr>
      <vt:lpstr>Слайд 6</vt:lpstr>
      <vt:lpstr>ПРИЧИНЫ ПРИНЯТИЯ ХРИСТИАНСТВА</vt:lpstr>
      <vt:lpstr>ПРИЧИНЫ ПРИНЯТИЯ ХРИСТИАНСТВА</vt:lpstr>
      <vt:lpstr>Выбор веры князем Владимиром</vt:lpstr>
      <vt:lpstr>Выбор веры князем Владимиром</vt:lpstr>
      <vt:lpstr>Выбор веры князем Владимиром</vt:lpstr>
      <vt:lpstr>«Всякая душа да будет покорна высшим властям, ибо нет власти не от Бога; существующие же власти от Бога установлены. Посему противящиеся власти противятся Божию установлению…»  Библия.</vt:lpstr>
      <vt:lpstr>ПРИЧИНЫ  ВЫБОРА</vt:lpstr>
      <vt:lpstr>Слайд 14</vt:lpstr>
      <vt:lpstr>ХРИСТИАНИЗАЦИЯ</vt:lpstr>
      <vt:lpstr>ЦЕРКОВНАЯ ОРГАНИЗАЦИЯ</vt:lpstr>
      <vt:lpstr>Древняя Русь: до и после крещения</vt:lpstr>
      <vt:lpstr>Древняя Русь: до и после крещения</vt:lpstr>
      <vt:lpstr>Слайд 19</vt:lpstr>
      <vt:lpstr>ЗНАЧЕНИЕ  ПРИНЯТИЯ ХРИСТИАНСТВА</vt:lpstr>
      <vt:lpstr>Проблемное задание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Маришечка</cp:lastModifiedBy>
  <cp:revision>47</cp:revision>
  <dcterms:created xsi:type="dcterms:W3CDTF">2014-10-21T13:30:06Z</dcterms:created>
  <dcterms:modified xsi:type="dcterms:W3CDTF">2014-10-23T17:20:19Z</dcterms:modified>
</cp:coreProperties>
</file>