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6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6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9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0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4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1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2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0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5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6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4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9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1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3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8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60BE7A7-B1AD-4119-9800-29135D337387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20CFC7D-4E81-4484-A10E-BDEED0C5F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0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7132" y="1611477"/>
            <a:ext cx="111948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</a:rPr>
              <a:t>Определение </a:t>
            </a:r>
          </a:p>
          <a:p>
            <a:r>
              <a:rPr lang="ru-RU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</a:rPr>
              <a:t>высоты здания.</a:t>
            </a:r>
            <a:endParaRPr lang="ru-RU" sz="9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35652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40" y="146924"/>
            <a:ext cx="11236751" cy="70696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Красноярский</a:t>
            </a: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краевой</a:t>
            </a: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краеведческий</a:t>
            </a: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музей</a:t>
            </a:r>
            <a:endParaRPr lang="ru-RU" b="1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676" y="1377387"/>
            <a:ext cx="10347767" cy="5104436"/>
          </a:xfrm>
        </p:spPr>
        <p:txBody>
          <a:bodyPr>
            <a:normAutofit fontScale="92500" lnSpcReduction="20000"/>
          </a:bodyPr>
          <a:lstStyle/>
          <a:p>
            <a:r>
              <a:rPr lang="ru-RU" sz="2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Один из старейших музеев Сибири и Дальнего Востока. Основан в 1889 году по общественной инициативе. В настоящее время музейные фонды насчитывают более 475 тысяч экспонатов. Коллекции представляют природное и историко-культурное наследие региона. Музей является краевым информационным, образовательным и научно-методическим центром.</a:t>
            </a:r>
          </a:p>
          <a:p>
            <a:r>
              <a:rPr lang="ru-RU" sz="27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Весной 1914 года началось строительство здания музея по проекту известного красноярского архитектора Л. Чернышева. Из-за начала Первой мировой войны строительство было приостановлено. В военное время здание было приспособлено для размещения в нем войсковых частей. В 1920 году в здании произошел сильнейший пожар. В 1927-1929 гг. в здании шли восстановительные работы. В 1930 году музей переехал в новое здание.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31" y="1018095"/>
            <a:ext cx="10539167" cy="5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7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1064" y="885275"/>
            <a:ext cx="7432866" cy="860400"/>
          </a:xfrm>
        </p:spPr>
        <p:txBody>
          <a:bodyPr>
            <a:noAutofit/>
          </a:bodyPr>
          <a:lstStyle/>
          <a:p>
            <a:r>
              <a:rPr lang="ru-RU" sz="4500" dirty="0" smtClean="0"/>
              <a:t>1. Устанавливаем </a:t>
            </a:r>
            <a:r>
              <a:rPr lang="ru-RU" sz="4500" dirty="0"/>
              <a:t>на некотором расстоянии от </a:t>
            </a:r>
            <a:r>
              <a:rPr lang="ru-RU" sz="4500" dirty="0" smtClean="0"/>
              <a:t>здания </a:t>
            </a:r>
            <a:r>
              <a:rPr lang="ru-RU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шест с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вращающейся планкой</a:t>
            </a:r>
            <a:r>
              <a:rPr lang="ru-RU" sz="4500" dirty="0" smtClean="0"/>
              <a:t>.</a:t>
            </a:r>
            <a:endParaRPr lang="ru-RU" sz="4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2" y="461069"/>
            <a:ext cx="4292338" cy="643850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342968" y="4709652"/>
            <a:ext cx="0" cy="138634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054942" y="6105832"/>
            <a:ext cx="2930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589621" y="5952876"/>
            <a:ext cx="108155" cy="363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306" y="5931587"/>
            <a:ext cx="121931" cy="3779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948" y="5938684"/>
            <a:ext cx="121931" cy="37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541" y="5938684"/>
            <a:ext cx="121931" cy="3779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002" y="5938684"/>
            <a:ext cx="121931" cy="37798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2643698" y="4290350"/>
            <a:ext cx="1325512" cy="8386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400000">
            <a:off x="2886638" y="5356249"/>
            <a:ext cx="136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145см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07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8402" y="739413"/>
            <a:ext cx="5353902" cy="860400"/>
          </a:xfrm>
        </p:spPr>
        <p:txBody>
          <a:bodyPr>
            <a:noAutofit/>
          </a:bodyPr>
          <a:lstStyle/>
          <a:p>
            <a:r>
              <a:rPr lang="ru-RU" sz="5000" dirty="0"/>
              <a:t>2. </a:t>
            </a:r>
            <a:r>
              <a:rPr lang="ru-RU" sz="5000" dirty="0" smtClean="0"/>
              <a:t>Направим </a:t>
            </a:r>
            <a:r>
              <a:rPr lang="ru-RU" sz="5000" dirty="0"/>
              <a:t>планку на </a:t>
            </a:r>
            <a:r>
              <a:rPr lang="ru-RU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верхнюю точку </a:t>
            </a:r>
            <a:r>
              <a:rPr lang="ru-RU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здания</a:t>
            </a:r>
            <a:r>
              <a:rPr lang="ru-RU" sz="5000" dirty="0" smtClean="0"/>
              <a:t>.</a:t>
            </a:r>
            <a:endParaRPr lang="ru-RU" sz="5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99" y="-1"/>
            <a:ext cx="4765802" cy="42769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1322"/>
            <a:ext cx="2944623" cy="2066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42" y="4276909"/>
            <a:ext cx="4699457" cy="234007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964433" y="4209566"/>
            <a:ext cx="855934" cy="571756"/>
          </a:xfrm>
          <a:prstGeom prst="line">
            <a:avLst/>
          </a:prstGeom>
          <a:ln w="3175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69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78" y="1974741"/>
            <a:ext cx="7007151" cy="1822514"/>
          </a:xfrm>
        </p:spPr>
        <p:txBody>
          <a:bodyPr/>
          <a:lstStyle/>
          <a:p>
            <a:r>
              <a:rPr lang="ru-RU" dirty="0" smtClean="0"/>
              <a:t>3. Измеряем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расстояние от столба до шеста</a:t>
            </a:r>
            <a:r>
              <a:rPr lang="ru-RU" dirty="0" smtClean="0"/>
              <a:t> и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расстояние от шеста до пересечения прямой с поверхностью земли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07061" y="5136763"/>
            <a:ext cx="8825659" cy="8604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1 шаг = 1 метр</a:t>
            </a:r>
            <a:endParaRPr lang="ru-RU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87" y="471247"/>
            <a:ext cx="4367514" cy="63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29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8079" y="778014"/>
            <a:ext cx="3893959" cy="2537950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/>
              <a:t>Дано:    </a:t>
            </a:r>
            <a:r>
              <a:rPr lang="en-US" sz="3000" dirty="0" smtClean="0"/>
              <a:t>A</a:t>
            </a:r>
            <a:r>
              <a:rPr lang="en-US" sz="1900" dirty="0" smtClean="0"/>
              <a:t>1</a:t>
            </a:r>
            <a:r>
              <a:rPr lang="en-US" sz="3000" dirty="0" smtClean="0"/>
              <a:t>BC</a:t>
            </a:r>
            <a:r>
              <a:rPr lang="en-US" sz="1900" dirty="0" smtClean="0"/>
              <a:t>1</a:t>
            </a:r>
            <a:endParaRPr lang="ru-RU" sz="1900" dirty="0" smtClean="0"/>
          </a:p>
          <a:p>
            <a:r>
              <a:rPr lang="ru-RU" sz="3000" dirty="0"/>
              <a:t> </a:t>
            </a:r>
            <a:r>
              <a:rPr lang="ru-RU" sz="3000" dirty="0" smtClean="0"/>
              <a:t>              АВС</a:t>
            </a:r>
          </a:p>
          <a:p>
            <a:r>
              <a:rPr lang="ru-RU" sz="3000" dirty="0"/>
              <a:t> </a:t>
            </a:r>
            <a:r>
              <a:rPr lang="ru-RU" sz="3000" dirty="0" smtClean="0"/>
              <a:t>            </a:t>
            </a:r>
            <a:r>
              <a:rPr lang="en-US" sz="3000" dirty="0"/>
              <a:t>AC=145 </a:t>
            </a:r>
            <a:r>
              <a:rPr lang="ru-RU" sz="3000" dirty="0"/>
              <a:t>см;</a:t>
            </a:r>
          </a:p>
          <a:p>
            <a:r>
              <a:rPr lang="ru-RU" sz="3000" dirty="0" smtClean="0"/>
              <a:t>             </a:t>
            </a:r>
            <a:r>
              <a:rPr lang="en-US" sz="3000" dirty="0" smtClean="0"/>
              <a:t>BC=120 </a:t>
            </a:r>
            <a:r>
              <a:rPr lang="ru-RU" sz="3000" dirty="0"/>
              <a:t>см;</a:t>
            </a:r>
          </a:p>
          <a:p>
            <a:r>
              <a:rPr lang="ru-RU" sz="3000" dirty="0" smtClean="0"/>
              <a:t>             СС</a:t>
            </a:r>
            <a:r>
              <a:rPr lang="ru-RU" sz="1900" dirty="0" smtClean="0"/>
              <a:t>1</a:t>
            </a:r>
            <a:r>
              <a:rPr lang="ru-RU" sz="3000" dirty="0" smtClean="0"/>
              <a:t> </a:t>
            </a:r>
            <a:r>
              <a:rPr lang="ru-RU" sz="3000" dirty="0"/>
              <a:t>= 800 </a:t>
            </a:r>
            <a:r>
              <a:rPr lang="ru-RU" sz="3000" dirty="0" smtClean="0"/>
              <a:t>см</a:t>
            </a:r>
          </a:p>
          <a:p>
            <a:r>
              <a:rPr lang="ru-RU" sz="3000" dirty="0" smtClean="0"/>
              <a:t>Найти</a:t>
            </a:r>
            <a:r>
              <a:rPr lang="ru-RU" sz="3000" dirty="0" smtClean="0"/>
              <a:t>: А</a:t>
            </a:r>
            <a:r>
              <a:rPr lang="ru-RU" sz="1900" dirty="0" smtClean="0"/>
              <a:t>1</a:t>
            </a:r>
            <a:r>
              <a:rPr lang="ru-RU" sz="3000" dirty="0" smtClean="0"/>
              <a:t>С</a:t>
            </a:r>
            <a:r>
              <a:rPr lang="ru-RU" sz="1900" dirty="0" smtClean="0"/>
              <a:t>1</a:t>
            </a:r>
            <a:endParaRPr lang="ru-RU" sz="19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30" y="5981013"/>
            <a:ext cx="11254321" cy="50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42" y="2674844"/>
            <a:ext cx="5702710" cy="3357093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581500" y="4742688"/>
            <a:ext cx="0" cy="1238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766240" y="4469841"/>
            <a:ext cx="1268233" cy="7570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034473" y="2674844"/>
            <a:ext cx="2982869" cy="1793353"/>
          </a:xfrm>
          <a:prstGeom prst="line">
            <a:avLst/>
          </a:prstGeom>
          <a:ln w="476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65730" y="5249358"/>
            <a:ext cx="1300510" cy="731655"/>
          </a:xfrm>
          <a:prstGeom prst="line">
            <a:avLst/>
          </a:prstGeom>
          <a:ln w="4762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1743340" y="4945547"/>
            <a:ext cx="136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145 см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963168" y="6044083"/>
            <a:ext cx="1962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120 см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800794" y="6044083"/>
            <a:ext cx="229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800 см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5355992" y="4374946"/>
            <a:ext cx="81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 см</a:t>
            </a:r>
            <a:endParaRPr lang="ru-RU" sz="2000" dirty="0"/>
          </a:p>
        </p:txBody>
      </p:sp>
      <p:sp>
        <p:nvSpPr>
          <p:cNvPr id="40" name="Прямоугольный треугольник 39"/>
          <p:cNvSpPr/>
          <p:nvPr/>
        </p:nvSpPr>
        <p:spPr>
          <a:xfrm rot="16200000">
            <a:off x="1566898" y="1540470"/>
            <a:ext cx="3349274" cy="5581007"/>
          </a:xfrm>
          <a:prstGeom prst="rtTriangl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 rot="16200000">
            <a:off x="904450" y="4334537"/>
            <a:ext cx="1238325" cy="2115767"/>
          </a:xfrm>
          <a:prstGeom prst="rtTriangle">
            <a:avLst/>
          </a:prstGeom>
          <a:solidFill>
            <a:schemeClr val="accent3">
              <a:alpha val="3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270685" y="4247297"/>
            <a:ext cx="6744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6285" y="5472999"/>
            <a:ext cx="438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05803" y="6093077"/>
            <a:ext cx="5637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С</a:t>
            </a:r>
            <a:endParaRPr lang="ru-RU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5789891" y="2124504"/>
            <a:ext cx="71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А</a:t>
            </a: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5789891" y="6005611"/>
            <a:ext cx="71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С</a:t>
            </a:r>
            <a:r>
              <a:rPr lang="ru-RU" sz="1500" dirty="0" smtClean="0"/>
              <a:t>1</a:t>
            </a:r>
            <a:endParaRPr lang="ru-RU" sz="1500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149" y="924734"/>
            <a:ext cx="121931" cy="115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600" y="1303122"/>
            <a:ext cx="121931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44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32" grpId="0"/>
      <p:bldP spid="33" grpId="0"/>
      <p:bldP spid="35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94" y="255825"/>
            <a:ext cx="2114575" cy="749604"/>
          </a:xfrm>
        </p:spPr>
        <p:txBody>
          <a:bodyPr/>
          <a:lstStyle/>
          <a:p>
            <a:r>
              <a:rPr lang="ru-RU" sz="3000" dirty="0" smtClean="0"/>
              <a:t>Решение: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3969" y="523302"/>
            <a:ext cx="8825659" cy="860400"/>
          </a:xfrm>
        </p:spPr>
        <p:txBody>
          <a:bodyPr>
            <a:noAutofit/>
          </a:bodyPr>
          <a:lstStyle/>
          <a:p>
            <a:r>
              <a:rPr lang="ru-RU" sz="2500" dirty="0" smtClean="0"/>
              <a:t>1</a:t>
            </a:r>
            <a:r>
              <a:rPr lang="ru-RU" sz="2500" dirty="0" smtClean="0"/>
              <a:t>)  A</a:t>
            </a:r>
            <a:r>
              <a:rPr lang="ru-RU" sz="1500" dirty="0" smtClean="0"/>
              <a:t>1</a:t>
            </a:r>
            <a:r>
              <a:rPr lang="ru-RU" sz="2500" dirty="0" smtClean="0"/>
              <a:t>C</a:t>
            </a:r>
            <a:r>
              <a:rPr lang="ru-RU" sz="1500" dirty="0" smtClean="0"/>
              <a:t>1</a:t>
            </a:r>
            <a:r>
              <a:rPr lang="ru-RU" sz="2500" dirty="0" smtClean="0"/>
              <a:t>B </a:t>
            </a:r>
            <a:r>
              <a:rPr lang="ru-RU" sz="2500" dirty="0"/>
              <a:t>~ </a:t>
            </a:r>
            <a:r>
              <a:rPr lang="ru-RU" sz="2500" dirty="0" smtClean="0"/>
              <a:t> ACB  </a:t>
            </a:r>
            <a:r>
              <a:rPr lang="ru-RU" sz="2500" dirty="0"/>
              <a:t>по </a:t>
            </a:r>
            <a:r>
              <a:rPr lang="en-US" sz="2500" dirty="0" smtClean="0"/>
              <a:t>I</a:t>
            </a:r>
            <a:r>
              <a:rPr lang="ru-RU" sz="2500" dirty="0" smtClean="0"/>
              <a:t> признаку</a:t>
            </a:r>
            <a:r>
              <a:rPr lang="en-US" sz="2500" dirty="0" smtClean="0"/>
              <a:t>.</a:t>
            </a:r>
          </a:p>
          <a:p>
            <a:r>
              <a:rPr lang="en-US" sz="2500" dirty="0"/>
              <a:t> 1.∟C1 = ∟C = 90°, </a:t>
            </a:r>
          </a:p>
          <a:p>
            <a:r>
              <a:rPr lang="en-US" sz="2500" dirty="0"/>
              <a:t>  2.∟B — </a:t>
            </a:r>
            <a:r>
              <a:rPr lang="ru-RU" sz="2500" dirty="0"/>
              <a:t>общий.</a:t>
            </a:r>
            <a:endParaRPr lang="en-US" sz="2500" dirty="0" smtClean="0"/>
          </a:p>
          <a:p>
            <a:r>
              <a:rPr lang="ru-RU" sz="2500" dirty="0"/>
              <a:t>2</a:t>
            </a:r>
            <a:r>
              <a:rPr lang="en-US" sz="2500" dirty="0" smtClean="0"/>
              <a:t>) </a:t>
            </a:r>
            <a:r>
              <a:rPr lang="ru-RU" sz="2500" dirty="0" smtClean="0"/>
              <a:t>       </a:t>
            </a:r>
            <a:r>
              <a:rPr lang="en-US" sz="2500" dirty="0" smtClean="0"/>
              <a:t>=</a:t>
            </a:r>
            <a:endParaRPr lang="ru-RU" sz="2500" dirty="0" smtClean="0"/>
          </a:p>
          <a:p>
            <a:endParaRPr lang="ru-RU" sz="2500" dirty="0"/>
          </a:p>
          <a:p>
            <a:r>
              <a:rPr lang="ru-RU" sz="2500" dirty="0"/>
              <a:t>3</a:t>
            </a:r>
            <a:r>
              <a:rPr lang="ru-RU" sz="2500" dirty="0" smtClean="0"/>
              <a:t>) ВС</a:t>
            </a:r>
            <a:r>
              <a:rPr lang="ru-RU" sz="1500" dirty="0" smtClean="0"/>
              <a:t>1</a:t>
            </a:r>
            <a:r>
              <a:rPr lang="ru-RU" sz="2500" dirty="0" smtClean="0"/>
              <a:t>= ВС+СС</a:t>
            </a:r>
            <a:r>
              <a:rPr lang="ru-RU" sz="1500" dirty="0" smtClean="0"/>
              <a:t>1</a:t>
            </a:r>
            <a:r>
              <a:rPr lang="ru-RU" sz="2500" dirty="0" smtClean="0"/>
              <a:t>=120+800=920см</a:t>
            </a:r>
            <a:endParaRPr lang="ru-RU" sz="1500" dirty="0" smtClean="0"/>
          </a:p>
          <a:p>
            <a:endParaRPr lang="ru-RU" sz="2500" dirty="0"/>
          </a:p>
          <a:p>
            <a:r>
              <a:rPr lang="ru-RU" sz="2500" dirty="0" smtClean="0"/>
              <a:t>4)         =</a:t>
            </a:r>
          </a:p>
          <a:p>
            <a:endParaRPr lang="ru-RU" sz="2500" dirty="0" smtClean="0"/>
          </a:p>
          <a:p>
            <a:r>
              <a:rPr lang="ru-RU" sz="2500" dirty="0" smtClean="0"/>
              <a:t>Х</a:t>
            </a:r>
            <a:r>
              <a:rPr lang="ru-RU" sz="2500" dirty="0" smtClean="0"/>
              <a:t>=                =11,12м</a:t>
            </a:r>
            <a:endParaRPr lang="ru-RU" sz="25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767203" y="2310974"/>
            <a:ext cx="510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34372" y="1945960"/>
            <a:ext cx="60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АС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721588" y="2297896"/>
            <a:ext cx="60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697937" y="1945960"/>
            <a:ext cx="72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</a:t>
            </a:r>
            <a:r>
              <a:rPr lang="ru-RU" sz="1000" dirty="0" smtClean="0"/>
              <a:t>1</a:t>
            </a:r>
            <a:r>
              <a:rPr lang="ru-RU" sz="2000" dirty="0" smtClean="0"/>
              <a:t>С</a:t>
            </a:r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3715941" y="2297896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</a:t>
            </a:r>
            <a:r>
              <a:rPr lang="ru-RU" sz="1000" dirty="0" smtClean="0"/>
              <a:t>1</a:t>
            </a:r>
            <a:endParaRPr lang="ru-RU" sz="10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374" y="757215"/>
            <a:ext cx="121931" cy="11583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861" y="762158"/>
            <a:ext cx="121931" cy="11583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472" y="2297897"/>
            <a:ext cx="524301" cy="12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935" y="3945704"/>
            <a:ext cx="1780186" cy="835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539" y="4987968"/>
            <a:ext cx="1310754" cy="8413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5400000">
            <a:off x="11033059" y="5131629"/>
            <a:ext cx="744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∟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317" y="4896992"/>
            <a:ext cx="816935" cy="883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526" y="1489230"/>
            <a:ext cx="6401355" cy="4548010"/>
          </a:xfrm>
          <a:prstGeom prst="rect">
            <a:avLst/>
          </a:prstGeom>
        </p:spPr>
      </p:pic>
      <p:sp>
        <p:nvSpPr>
          <p:cNvPr id="12" name="Дуга 11"/>
          <p:cNvSpPr/>
          <p:nvPr/>
        </p:nvSpPr>
        <p:spPr>
          <a:xfrm>
            <a:off x="6064337" y="5219491"/>
            <a:ext cx="301657" cy="378273"/>
          </a:xfrm>
          <a:prstGeom prst="arc">
            <a:avLst/>
          </a:prstGeom>
          <a:effectLst>
            <a:glow rad="127000">
              <a:srgbClr val="7030A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3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2" y="1722485"/>
            <a:ext cx="11227443" cy="1822514"/>
          </a:xfrm>
        </p:spPr>
        <p:txBody>
          <a:bodyPr/>
          <a:lstStyle/>
          <a:p>
            <a:pPr algn="ctr"/>
            <a:r>
              <a:rPr lang="ru-RU" sz="7000" dirty="0" smtClean="0"/>
              <a:t>СПАСИБО ЗА ВНИМАНИЕ!</a:t>
            </a:r>
            <a:endParaRPr lang="ru-RU" sz="7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761</TotalTime>
  <Words>255</Words>
  <Application>Microsoft Office PowerPoint</Application>
  <PresentationFormat>Широкоэкранный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Ион (конференц-зал)</vt:lpstr>
      <vt:lpstr>Презентация PowerPoint</vt:lpstr>
      <vt:lpstr>Красноярский краевой краеведческий музей</vt:lpstr>
      <vt:lpstr>Презентация PowerPoint</vt:lpstr>
      <vt:lpstr>Презентация PowerPoint</vt:lpstr>
      <vt:lpstr>3. Измеряем расстояние от столба до шеста и расстояние от шеста до пересечения прямой с поверхностью земли.</vt:lpstr>
      <vt:lpstr>Презентация PowerPoint</vt:lpstr>
      <vt:lpstr>Решение: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Овчаренко</dc:creator>
  <cp:lastModifiedBy>Иван Овчаренко</cp:lastModifiedBy>
  <cp:revision>30</cp:revision>
  <dcterms:created xsi:type="dcterms:W3CDTF">2015-02-01T05:34:52Z</dcterms:created>
  <dcterms:modified xsi:type="dcterms:W3CDTF">2015-02-02T09:01:26Z</dcterms:modified>
</cp:coreProperties>
</file>