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  <p:sldId id="279" r:id="rId13"/>
    <p:sldId id="270" r:id="rId14"/>
    <p:sldId id="269" r:id="rId15"/>
    <p:sldId id="271" r:id="rId16"/>
    <p:sldId id="265" r:id="rId17"/>
    <p:sldId id="272" r:id="rId18"/>
    <p:sldId id="276" r:id="rId19"/>
    <p:sldId id="273" r:id="rId20"/>
    <p:sldId id="274" r:id="rId21"/>
    <p:sldId id="275" r:id="rId22"/>
    <p:sldId id="278" r:id="rId23"/>
    <p:sldId id="277" r:id="rId24"/>
    <p:sldId id="280" r:id="rId25"/>
    <p:sldId id="281" r:id="rId26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>
        <p:scale>
          <a:sx n="90" d="100"/>
          <a:sy n="90" d="100"/>
        </p:scale>
        <p:origin x="-594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D3454-A4EB-48B5-A19F-4042E6E77A53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E73D1-A6C8-4D23-95F9-72B9960915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275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3076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7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8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0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1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4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5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6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7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8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9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0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1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2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3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4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5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6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7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8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9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0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1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2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3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4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5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6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7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8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9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0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1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2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3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4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5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6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7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8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9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0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1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2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3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4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5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6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7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3128" name="Picture 56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981200"/>
            <a:ext cx="7772400" cy="11430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1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581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3131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3132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3133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fld id="{1BCE197E-DEE3-4EB1-AD00-6D88950A5BF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69A4A-58A9-44F3-8F65-FF553F28DEC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8388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57900" y="457200"/>
            <a:ext cx="19431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56769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92D60-76C2-46E7-8258-C9CDB12EB3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799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5ED11D-5A71-470D-B3E6-474D374560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0655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4320C-7E78-4140-ABF3-17842C4AD0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7391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8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910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D9D37-674F-4EA0-888D-5AC368DDE0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9811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8609D-330E-45E5-BB54-AFA0EEB3FE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98402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CDF65-19F4-4FB3-8EA0-9D90B2FF1F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209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2759C4-D3FA-43B1-8E06-ECB363601E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8822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52A1B-124D-47BD-BFDD-300C1FA5F4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982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93260-D8A9-451D-8B62-4A9E2F89869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7383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2052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3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4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5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6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7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0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1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2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3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4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5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6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7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8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9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0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1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2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3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4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5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6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7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8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9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0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1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2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3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4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5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6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7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8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9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0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1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2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3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4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5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6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7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8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9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0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1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2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3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2104" name="Picture 56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05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10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1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endParaRPr lang="ru-RU" altLang="ru-RU"/>
          </a:p>
        </p:txBody>
      </p:sp>
      <p:sp>
        <p:nvSpPr>
          <p:cNvPr id="21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endParaRPr lang="ru-RU" altLang="ru-RU"/>
          </a:p>
        </p:txBody>
      </p:sp>
      <p:sp>
        <p:nvSpPr>
          <p:cNvPr id="21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fld id="{27A7E12B-483D-49FF-8B62-E1BB9C625DB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228600" y="1196752"/>
            <a:ext cx="7772400" cy="324036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ru-RU" sz="4000" b="1" cap="all" dirty="0" smtClean="0"/>
              <a:t>Информация. </a:t>
            </a:r>
            <a:br>
              <a:rPr lang="ru-RU" sz="4000" b="1" cap="all" dirty="0" smtClean="0"/>
            </a:br>
            <a:r>
              <a:rPr lang="ru-RU" sz="4000" b="1" cap="all" dirty="0" smtClean="0"/>
              <a:t>измерение информации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79512" y="5445224"/>
            <a:ext cx="6400800" cy="432048"/>
          </a:xfrm>
        </p:spPr>
        <p:txBody>
          <a:bodyPr/>
          <a:lstStyle/>
          <a:p>
            <a:pPr algn="l"/>
            <a:r>
              <a:rPr lang="ru-RU" sz="2000" dirty="0" smtClean="0"/>
              <a:t>Преподаватель Доронина Т.В</a:t>
            </a:r>
            <a:r>
              <a:rPr lang="ru-RU" sz="2000" dirty="0" smtClean="0"/>
              <a:t>.</a:t>
            </a:r>
          </a:p>
          <a:p>
            <a:pPr algn="l"/>
            <a:r>
              <a:rPr lang="ru-RU" sz="2000" dirty="0" smtClean="0"/>
              <a:t>ГБОУ СПО ОПЭК </a:t>
            </a:r>
            <a:r>
              <a:rPr lang="ru-RU" sz="2000" dirty="0" err="1" smtClean="0"/>
              <a:t>им.С.Морозова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1834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7772400" cy="720080"/>
          </a:xfrm>
        </p:spPr>
        <p:txBody>
          <a:bodyPr/>
          <a:lstStyle/>
          <a:p>
            <a:r>
              <a:rPr lang="ru-RU" i="1" dirty="0" smtClean="0"/>
              <a:t>Измерение информации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7200800" cy="4248472"/>
          </a:xfrm>
        </p:spPr>
        <p:txBody>
          <a:bodyPr/>
          <a:lstStyle/>
          <a:p>
            <a:pPr marL="0" indent="0">
              <a:buNone/>
            </a:pPr>
            <a:r>
              <a:rPr lang="ru-RU" sz="2800" i="1" dirty="0" smtClean="0">
                <a:solidFill>
                  <a:schemeClr val="accent3">
                    <a:lumMod val="10000"/>
                  </a:schemeClr>
                </a:solidFill>
              </a:rPr>
              <a:t>Вся информация, обрабатываемая компьютером, представлена двоичным кодом с помощью двух цифр – </a:t>
            </a:r>
            <a:r>
              <a:rPr lang="ru-RU" sz="2800" i="1" dirty="0" smtClean="0">
                <a:solidFill>
                  <a:srgbClr val="C00000"/>
                </a:solidFill>
              </a:rPr>
              <a:t>0</a:t>
            </a:r>
            <a:r>
              <a:rPr lang="ru-RU" sz="2800" i="1" dirty="0" smtClean="0">
                <a:solidFill>
                  <a:schemeClr val="accent3">
                    <a:lumMod val="10000"/>
                  </a:schemeClr>
                </a:solidFill>
              </a:rPr>
              <a:t> и </a:t>
            </a:r>
            <a:r>
              <a:rPr lang="ru-RU" sz="2800" i="1" dirty="0" smtClean="0">
                <a:solidFill>
                  <a:srgbClr val="C00000"/>
                </a:solidFill>
              </a:rPr>
              <a:t>1</a:t>
            </a:r>
            <a:r>
              <a:rPr lang="ru-RU" sz="2800" i="1" dirty="0" smtClean="0">
                <a:solidFill>
                  <a:schemeClr val="accent3">
                    <a:lumMod val="10000"/>
                  </a:schemeClr>
                </a:solidFill>
              </a:rPr>
              <a:t>. </a:t>
            </a:r>
          </a:p>
          <a:p>
            <a:pPr marL="0" indent="0">
              <a:buNone/>
            </a:pPr>
            <a:endParaRPr lang="ru-RU" sz="2800" i="1" dirty="0">
              <a:solidFill>
                <a:schemeClr val="accent3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ru-RU" sz="2800" i="1" dirty="0" smtClean="0">
                <a:solidFill>
                  <a:schemeClr val="accent3">
                    <a:lumMod val="10000"/>
                  </a:schemeClr>
                </a:solidFill>
              </a:rPr>
              <a:t>Эти два символа 0 и 1 принято называть </a:t>
            </a:r>
            <a:r>
              <a:rPr lang="ru-RU" sz="2800" i="1" dirty="0" smtClean="0">
                <a:solidFill>
                  <a:schemeClr val="tx2"/>
                </a:solidFill>
              </a:rPr>
              <a:t>битами</a:t>
            </a:r>
            <a:r>
              <a:rPr lang="ru-RU" sz="2800" i="1" dirty="0" smtClean="0">
                <a:solidFill>
                  <a:schemeClr val="accent3">
                    <a:lumMod val="10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ru-RU" sz="2800" i="1" dirty="0" smtClean="0">
              <a:solidFill>
                <a:schemeClr val="accent3">
                  <a:lumMod val="10000"/>
                </a:schemeClr>
              </a:solidFill>
            </a:endParaRPr>
          </a:p>
          <a:p>
            <a:pPr lvl="1"/>
            <a:endParaRPr lang="ru-RU" sz="2400" i="1" dirty="0" smtClean="0">
              <a:solidFill>
                <a:schemeClr val="accent3">
                  <a:lumMod val="1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6642" y="5229200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Бит – наименьшая единица измерения объема информации.</a:t>
            </a:r>
            <a:endParaRPr lang="ru-RU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95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7772400" cy="720080"/>
          </a:xfrm>
        </p:spPr>
        <p:txBody>
          <a:bodyPr/>
          <a:lstStyle/>
          <a:p>
            <a:r>
              <a:rPr lang="ru-RU" i="1" dirty="0" smtClean="0"/>
              <a:t>Единицы измерения</a:t>
            </a:r>
            <a:endParaRPr lang="ru-RU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1035715"/>
              </p:ext>
            </p:extLst>
          </p:nvPr>
        </p:nvGraphicFramePr>
        <p:xfrm>
          <a:off x="539552" y="1772816"/>
          <a:ext cx="7272808" cy="4104458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1602275"/>
                <a:gridCol w="1890520"/>
                <a:gridCol w="3780013"/>
              </a:tblGrid>
              <a:tr h="79797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2"/>
                          </a:solidFill>
                          <a:effectLst/>
                        </a:rPr>
                        <a:t>Название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tx2"/>
                          </a:solidFill>
                          <a:effectLst/>
                        </a:rPr>
                        <a:t>Усл. обозн.</a:t>
                      </a:r>
                      <a:endParaRPr lang="ru-RU" sz="14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2"/>
                          </a:solidFill>
                          <a:effectLst/>
                        </a:rPr>
                        <a:t>Соотношение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56289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</a:rPr>
                        <a:t>Байт</a:t>
                      </a:r>
                      <a:endParaRPr lang="ru-RU" sz="1400" dirty="0">
                        <a:solidFill>
                          <a:schemeClr val="accent3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</a:rPr>
                        <a:t>Байт</a:t>
                      </a:r>
                      <a:endParaRPr lang="ru-RU" sz="1400" dirty="0">
                        <a:solidFill>
                          <a:schemeClr val="accent3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</a:rPr>
                        <a:t>1 байт = </a:t>
                      </a:r>
                      <a:r>
                        <a:rPr lang="ru-RU" sz="1800" kern="1200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</a:rPr>
                        <a:t>8 </a:t>
                      </a:r>
                      <a:r>
                        <a:rPr lang="ru-RU" sz="1800" kern="1200" dirty="0"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</a:rPr>
                        <a:t>бит</a:t>
                      </a:r>
                      <a:endParaRPr lang="ru-RU" sz="1400" dirty="0">
                        <a:solidFill>
                          <a:schemeClr val="accent3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79797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</a:rPr>
                        <a:t>Килобайт</a:t>
                      </a:r>
                      <a:endParaRPr lang="ru-RU" sz="1400" dirty="0">
                        <a:solidFill>
                          <a:schemeClr val="accent3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</a:rPr>
                        <a:t>Кб</a:t>
                      </a:r>
                      <a:endParaRPr lang="ru-RU" sz="1400">
                        <a:solidFill>
                          <a:schemeClr val="accent3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</a:rPr>
                        <a:t>1 Кб = </a:t>
                      </a:r>
                      <a:r>
                        <a:rPr lang="ru-RU" sz="1800" kern="1200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</a:rPr>
                        <a:t>1024 </a:t>
                      </a:r>
                      <a:r>
                        <a:rPr lang="ru-RU" sz="1800" kern="1200" dirty="0"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</a:rPr>
                        <a:t>байт</a:t>
                      </a:r>
                      <a:endParaRPr lang="ru-RU" sz="1400" dirty="0">
                        <a:solidFill>
                          <a:schemeClr val="accent3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79797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</a:rPr>
                        <a:t>Мегабайт</a:t>
                      </a:r>
                      <a:endParaRPr lang="ru-RU" sz="1400" dirty="0">
                        <a:solidFill>
                          <a:schemeClr val="accent3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</a:rPr>
                        <a:t>Мб</a:t>
                      </a:r>
                      <a:endParaRPr lang="ru-RU" sz="1400">
                        <a:solidFill>
                          <a:schemeClr val="accent3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</a:rPr>
                        <a:t>1 Мб = </a:t>
                      </a:r>
                      <a:r>
                        <a:rPr lang="ru-RU" sz="1800" kern="1200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</a:rPr>
                        <a:t>1024 </a:t>
                      </a:r>
                      <a:r>
                        <a:rPr lang="ru-RU" sz="1800" kern="1200" dirty="0"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</a:rPr>
                        <a:t>Кб</a:t>
                      </a:r>
                      <a:endParaRPr lang="ru-RU" sz="1400" dirty="0">
                        <a:solidFill>
                          <a:schemeClr val="accent3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456289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</a:rPr>
                        <a:t>Гигабайт</a:t>
                      </a:r>
                      <a:endParaRPr lang="ru-RU" sz="1400" dirty="0">
                        <a:solidFill>
                          <a:schemeClr val="accent3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</a:rPr>
                        <a:t>Гб</a:t>
                      </a:r>
                      <a:endParaRPr lang="ru-RU" sz="1400">
                        <a:solidFill>
                          <a:schemeClr val="accent3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</a:rPr>
                        <a:t>1 Гб = </a:t>
                      </a:r>
                      <a:r>
                        <a:rPr lang="ru-RU" sz="1800" kern="1200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</a:rPr>
                        <a:t>1024 </a:t>
                      </a:r>
                      <a:r>
                        <a:rPr lang="ru-RU" sz="1800" kern="1200" dirty="0"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</a:rPr>
                        <a:t>Мб</a:t>
                      </a:r>
                      <a:endParaRPr lang="ru-RU" sz="1400" dirty="0">
                        <a:solidFill>
                          <a:schemeClr val="accent3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79797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</a:rPr>
                        <a:t>Терабайт</a:t>
                      </a:r>
                      <a:endParaRPr lang="ru-RU" sz="1400" dirty="0">
                        <a:solidFill>
                          <a:schemeClr val="accent3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</a:rPr>
                        <a:t>Тб</a:t>
                      </a:r>
                      <a:endParaRPr lang="ru-RU" sz="1400" dirty="0">
                        <a:solidFill>
                          <a:schemeClr val="accent3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</a:rPr>
                        <a:t>1 Тб = </a:t>
                      </a:r>
                      <a:r>
                        <a:rPr lang="ru-RU" sz="1800" kern="1200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</a:rPr>
                        <a:t>1024 </a:t>
                      </a:r>
                      <a:r>
                        <a:rPr lang="ru-RU" sz="1800" kern="1200" dirty="0">
                          <a:solidFill>
                            <a:schemeClr val="accent3">
                              <a:lumMod val="10000"/>
                            </a:schemeClr>
                          </a:solidFill>
                          <a:effectLst/>
                        </a:rPr>
                        <a:t>Гб</a:t>
                      </a:r>
                      <a:endParaRPr lang="ru-RU" sz="1400" dirty="0">
                        <a:solidFill>
                          <a:schemeClr val="accent3">
                            <a:lumMod val="1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545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7772400" cy="720080"/>
          </a:xfrm>
        </p:spPr>
        <p:txBody>
          <a:bodyPr/>
          <a:lstStyle/>
          <a:p>
            <a:r>
              <a:rPr lang="ru-RU" i="1" dirty="0" smtClean="0"/>
              <a:t>Единицы измерения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10000"/>
                  </a:schemeClr>
                </a:solidFill>
              </a:rPr>
              <a:t>Переведите </a:t>
            </a:r>
          </a:p>
          <a:p>
            <a:r>
              <a:rPr lang="ru-RU" dirty="0" smtClean="0">
                <a:solidFill>
                  <a:schemeClr val="accent3">
                    <a:lumMod val="10000"/>
                  </a:schemeClr>
                </a:solidFill>
              </a:rPr>
              <a:t>3,2 Гигабайт в Мегабайты</a:t>
            </a:r>
          </a:p>
          <a:p>
            <a:r>
              <a:rPr lang="ru-RU" dirty="0" smtClean="0">
                <a:solidFill>
                  <a:schemeClr val="accent3">
                    <a:lumMod val="10000"/>
                  </a:schemeClr>
                </a:solidFill>
              </a:rPr>
              <a:t>2078 байт в Килобайты</a:t>
            </a:r>
          </a:p>
          <a:p>
            <a:r>
              <a:rPr lang="ru-RU" dirty="0" smtClean="0">
                <a:solidFill>
                  <a:schemeClr val="accent3">
                    <a:lumMod val="10000"/>
                  </a:schemeClr>
                </a:solidFill>
              </a:rPr>
              <a:t>16 бит в байты</a:t>
            </a:r>
          </a:p>
          <a:p>
            <a:endParaRPr lang="ru-RU" dirty="0"/>
          </a:p>
        </p:txBody>
      </p:sp>
      <p:pic>
        <p:nvPicPr>
          <p:cNvPr id="18434" name="Picture 2" descr="http://komputercnulja.ru/wp-content/uploads/2012/12/%D0%B5%D0%B4%D0%B8%D0%BD%D0%B8%D1%86%D1%8B-%D0%B8%D0%B7%D0%BC%D0%B5%D1%80%D0%B5%D0%BD%D0%B8%D1%8F-%D0%B8%D0%BD%D1%84%D0%BE%D1%80%D0%BC%D0%B0%D1%86%D0%B8%D0%B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54" y="4581128"/>
            <a:ext cx="744855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4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750" y="332656"/>
            <a:ext cx="7772400" cy="864096"/>
          </a:xfrm>
        </p:spPr>
        <p:txBody>
          <a:bodyPr/>
          <a:lstStyle/>
          <a:p>
            <a:r>
              <a:rPr lang="ru-RU" sz="3200" b="1" dirty="0" smtClean="0"/>
              <a:t>Подходы к измерению информации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976" y="1340768"/>
            <a:ext cx="7772400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800" i="1" dirty="0" smtClean="0">
                <a:solidFill>
                  <a:schemeClr val="accent3">
                    <a:lumMod val="10000"/>
                  </a:schemeClr>
                </a:solidFill>
              </a:rPr>
              <a:t>Содержательный (вероятностный)  подход</a:t>
            </a:r>
            <a:endParaRPr lang="ru-RU" sz="2800" i="1" dirty="0">
              <a:solidFill>
                <a:schemeClr val="accent3">
                  <a:lumMod val="10000"/>
                </a:schemeClr>
              </a:solidFill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07504" y="2708920"/>
            <a:ext cx="7848872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Сообщение, уменьшающее неопределенность знаний человека в два раза, несет для него </a:t>
            </a: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бит</a:t>
            </a:r>
            <a:r>
              <a:rPr lang="ru-RU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информации.</a:t>
            </a:r>
            <a:endParaRPr lang="en-US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32750" y="4097978"/>
            <a:ext cx="69315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4492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4492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4492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4492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4492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Количество информации, заключенное в сообщении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, определяется по формуле</a:t>
            </a:r>
            <a:endParaRPr kumimoji="0" lang="ru-RU" alt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32750" y="5589240"/>
            <a:ext cx="743651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4492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4492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4492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4492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4492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где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kumimoji="0" lang="en-US" alt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N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– 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количество </a:t>
            </a:r>
            <a:r>
              <a:rPr kumimoji="0" lang="ru-RU" altLang="ru-RU" sz="1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равновероятных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событий;</a:t>
            </a:r>
            <a:b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</a:br>
            <a:r>
              <a:rPr kumimoji="0" lang="en-US" altLang="ru-RU" sz="1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i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– 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количество информации (бит), заключенное в сообщении об одном из событий. 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524380" y="4808718"/>
            <a:ext cx="2514600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N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= </a:t>
            </a:r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</a:rPr>
              <a:t>2</a:t>
            </a:r>
            <a:r>
              <a:rPr lang="en-US" sz="2800" b="1" baseline="30000" dirty="0" err="1">
                <a:solidFill>
                  <a:schemeClr val="tx2"/>
                </a:solidFill>
                <a:latin typeface="Times New Roman" pitchFamily="18" charset="0"/>
              </a:rPr>
              <a:t>i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11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214" y="260648"/>
            <a:ext cx="7772400" cy="792088"/>
          </a:xfrm>
        </p:spPr>
        <p:txBody>
          <a:bodyPr/>
          <a:lstStyle/>
          <a:p>
            <a:r>
              <a:rPr lang="ru-RU" sz="3200" b="1" dirty="0" smtClean="0"/>
              <a:t>Подходы к измерению информации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7512" y="126876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i="1" dirty="0" smtClean="0">
                <a:solidFill>
                  <a:schemeClr val="accent3">
                    <a:lumMod val="10000"/>
                  </a:schemeClr>
                </a:solidFill>
              </a:rPr>
              <a:t>2. </a:t>
            </a:r>
            <a:r>
              <a:rPr lang="ru-RU" sz="2800" i="1" dirty="0" smtClean="0">
                <a:solidFill>
                  <a:schemeClr val="accent3">
                    <a:lumMod val="10000"/>
                  </a:schemeClr>
                </a:solidFill>
              </a:rPr>
              <a:t>Алфавитный подход</a:t>
            </a:r>
            <a:endParaRPr lang="ru-RU" sz="2800" i="1" dirty="0">
              <a:solidFill>
                <a:schemeClr val="accent3">
                  <a:lumMod val="10000"/>
                </a:schemeClr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37512" y="1988840"/>
            <a:ext cx="7862877" cy="5416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4492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4492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4492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4492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4492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>
              <a:lnSpc>
                <a:spcPct val="150000"/>
              </a:lnSpc>
            </a:pPr>
            <a:r>
              <a:rPr kumimoji="0" lang="ru-RU" altLang="ru-RU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основан на подсчете числа символов в сообщении</a:t>
            </a:r>
          </a:p>
          <a:p>
            <a:pPr lvl="0">
              <a:lnSpc>
                <a:spcPct val="150000"/>
              </a:lnSpc>
            </a:pPr>
            <a:endParaRPr kumimoji="0" lang="ru-RU" altLang="ru-RU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kumimoji="0" lang="ru-RU" altLang="ru-RU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Если допустить, что все символы алфавита встречаются в тексте с одинаковой частотой, то количество информации, заключенное в сообщении вычисляется по формуле: </a:t>
            </a:r>
          </a:p>
          <a:p>
            <a:pPr lvl="0"/>
            <a:endParaRPr lang="ru-RU" altLang="ru-RU" sz="2000" i="1" dirty="0">
              <a:solidFill>
                <a:srgbClr val="000000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lvl="0"/>
            <a:endParaRPr kumimoji="0" lang="ru-RU" altLang="ru-RU" sz="200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lvl="0"/>
            <a:endParaRPr lang="ru-RU" altLang="ru-RU" sz="2000" i="1" dirty="0">
              <a:solidFill>
                <a:srgbClr val="000000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lvl="0"/>
            <a:endParaRPr kumimoji="0" lang="ru-RU" altLang="ru-RU" sz="200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lvl="0"/>
            <a:r>
              <a:rPr kumimoji="0" lang="ru-RU" altLang="ru-RU" sz="20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</a:p>
          <a:p>
            <a:pPr lvl="0">
              <a:lnSpc>
                <a:spcPct val="150000"/>
              </a:lnSpc>
            </a:pPr>
            <a:r>
              <a:rPr kumimoji="0" lang="ru-RU" altLang="ru-RU" sz="20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140768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214" y="260648"/>
            <a:ext cx="7772400" cy="792088"/>
          </a:xfrm>
        </p:spPr>
        <p:txBody>
          <a:bodyPr/>
          <a:lstStyle/>
          <a:p>
            <a:r>
              <a:rPr lang="ru-RU" sz="3200" b="1" dirty="0" smtClean="0"/>
              <a:t>Подходы к измерению информации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2794" y="1196752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i="1" dirty="0" smtClean="0">
                <a:solidFill>
                  <a:schemeClr val="accent3">
                    <a:lumMod val="10000"/>
                  </a:schemeClr>
                </a:solidFill>
              </a:rPr>
              <a:t>2. </a:t>
            </a:r>
            <a:r>
              <a:rPr lang="ru-RU" sz="2800" i="1" dirty="0" smtClean="0">
                <a:solidFill>
                  <a:schemeClr val="accent3">
                    <a:lumMod val="10000"/>
                  </a:schemeClr>
                </a:solidFill>
              </a:rPr>
              <a:t>Алфавитный подход</a:t>
            </a:r>
            <a:endParaRPr lang="ru-RU" sz="2800" i="1" dirty="0">
              <a:solidFill>
                <a:schemeClr val="accent3">
                  <a:lumMod val="10000"/>
                </a:schemeClr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37513" y="2450505"/>
            <a:ext cx="7862877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4492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4492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4492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4492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4492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/>
            <a:endParaRPr lang="ru-RU" altLang="ru-RU" sz="2000" i="1" dirty="0">
              <a:solidFill>
                <a:srgbClr val="000000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lvl="0"/>
            <a:endParaRPr kumimoji="0" lang="ru-RU" altLang="ru-RU" sz="200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lvl="0"/>
            <a:endParaRPr lang="ru-RU" altLang="ru-RU" sz="2000" i="1" dirty="0">
              <a:solidFill>
                <a:srgbClr val="000000"/>
              </a:solidFill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lvl="0"/>
            <a:endParaRPr kumimoji="0" lang="ru-RU" altLang="ru-RU" sz="200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lvl="0"/>
            <a:r>
              <a:rPr kumimoji="0" lang="ru-RU" altLang="ru-RU" sz="20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</a:p>
          <a:p>
            <a:pPr lvl="0">
              <a:lnSpc>
                <a:spcPct val="150000"/>
              </a:lnSpc>
            </a:pPr>
            <a:r>
              <a:rPr kumimoji="0" lang="ru-RU" altLang="ru-RU" sz="20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      </a:t>
            </a:r>
            <a:r>
              <a:rPr kumimoji="0" lang="ru-RU" altLang="ru-RU" sz="200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Ic</a:t>
            </a:r>
            <a:r>
              <a:rPr kumimoji="0" lang="ru-RU" altLang="ru-RU" sz="20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– информационный объем сообщения</a:t>
            </a:r>
          </a:p>
          <a:p>
            <a:pPr lvl="0">
              <a:lnSpc>
                <a:spcPct val="150000"/>
              </a:lnSpc>
            </a:pPr>
            <a:r>
              <a:rPr kumimoji="0" lang="ru-RU" altLang="ru-RU" sz="20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      К – количество символов в сообщении</a:t>
            </a:r>
          </a:p>
          <a:p>
            <a:pPr lvl="0">
              <a:lnSpc>
                <a:spcPct val="150000"/>
              </a:lnSpc>
            </a:pPr>
            <a:r>
              <a:rPr kumimoji="0" lang="ru-RU" altLang="ru-RU" sz="20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      N – мощность алфавита (количество символов</a:t>
            </a:r>
            <a:r>
              <a:rPr kumimoji="0" lang="en-US" altLang="ru-RU" sz="20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в</a:t>
            </a:r>
            <a:r>
              <a:rPr kumimoji="0" lang="ru-RU" altLang="ru-RU" sz="200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нем</a:t>
            </a:r>
            <a:r>
              <a:rPr kumimoji="0" lang="ru-RU" altLang="ru-RU" sz="20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) </a:t>
            </a:r>
          </a:p>
          <a:p>
            <a:pPr lvl="0">
              <a:lnSpc>
                <a:spcPct val="150000"/>
              </a:lnSpc>
            </a:pPr>
            <a:r>
              <a:rPr kumimoji="0" lang="ru-RU" altLang="ru-RU" sz="20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      i  - информационный объем 1 символа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627784" y="2259449"/>
            <a:ext cx="2514600" cy="116955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N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= 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</a:rPr>
              <a:t>2</a:t>
            </a:r>
            <a:r>
              <a:rPr lang="en-US" sz="2800" b="1" baseline="30000" dirty="0" err="1" smtClean="0">
                <a:solidFill>
                  <a:schemeClr val="tx2"/>
                </a:solidFill>
                <a:latin typeface="Times New Roman" pitchFamily="18" charset="0"/>
              </a:rPr>
              <a:t>i</a:t>
            </a:r>
            <a:endParaRPr lang="en-US" sz="2800" b="1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</a:rPr>
              <a:t>I</a:t>
            </a:r>
            <a:r>
              <a:rPr lang="en-US" sz="2800" b="1" baseline="-25000" dirty="0" err="1" smtClean="0">
                <a:solidFill>
                  <a:schemeClr val="tx2"/>
                </a:solidFill>
                <a:latin typeface="Times New Roman" pitchFamily="18" charset="0"/>
              </a:rPr>
              <a:t>c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</a:rPr>
              <a:t>=K*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</a:rPr>
              <a:t>i</a:t>
            </a:r>
            <a:endParaRPr lang="ru-RU" sz="2800" b="1" dirty="0" smtClean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26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04864"/>
            <a:ext cx="7772400" cy="411480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accent3">
                    <a:lumMod val="10000"/>
                  </a:schemeClr>
                </a:solidFill>
              </a:rPr>
              <a:t>Некоторый алфавит состоит из 8 букв. Какое количество информации несет одна буква этого алфавита?</a:t>
            </a:r>
            <a:endParaRPr lang="ru-RU" dirty="0">
              <a:solidFill>
                <a:schemeClr val="accent3">
                  <a:lumMod val="10000"/>
                </a:schemeClr>
              </a:solidFill>
            </a:endParaRPr>
          </a:p>
        </p:txBody>
      </p:sp>
      <p:pic>
        <p:nvPicPr>
          <p:cNvPr id="4" name="Picture 2" descr="C:\Users\Таня\AppData\Local\Microsoft\Windows\Temporary Internet Files\Content.IE5\47W1E11D\MC90043253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39" y="58738"/>
            <a:ext cx="1426046" cy="1426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536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04864"/>
            <a:ext cx="7772400" cy="411480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accent3">
                    <a:lumMod val="10000"/>
                  </a:schemeClr>
                </a:solidFill>
              </a:rPr>
              <a:t>Сообщение, записанное буквами из 64 символьного алфавита, содержит 20 символов. Какой объем информации оно несет?</a:t>
            </a:r>
            <a:endParaRPr lang="ru-RU" dirty="0">
              <a:solidFill>
                <a:schemeClr val="accent3">
                  <a:lumMod val="10000"/>
                </a:schemeClr>
              </a:solidFill>
            </a:endParaRPr>
          </a:p>
        </p:txBody>
      </p:sp>
      <p:pic>
        <p:nvPicPr>
          <p:cNvPr id="14338" name="Picture 2" descr="C:\Users\Таня\AppData\Local\Microsoft\Windows\Temporary Internet Files\Content.IE5\47W1E11D\MC90043253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39" y="58738"/>
            <a:ext cx="1426046" cy="1426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054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accent3">
                    <a:lumMod val="10000"/>
                  </a:schemeClr>
                </a:solidFill>
              </a:rPr>
              <a:t>Представление и кодирование информации в компьютере</a:t>
            </a:r>
            <a:endParaRPr lang="ru-RU" sz="4000" dirty="0">
              <a:solidFill>
                <a:schemeClr val="accent3">
                  <a:lumMod val="10000"/>
                </a:schemeClr>
              </a:solidFill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499441" y="2347927"/>
            <a:ext cx="7272808" cy="13843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</a:rPr>
              <a:t>Все виды информации кодируются </a:t>
            </a:r>
            <a:b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</a:rPr>
            </a:b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</a:rPr>
              <a:t>на машинном  языке,</a:t>
            </a:r>
            <a:b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</a:rPr>
            </a:b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</a:rPr>
              <a:t> в виде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</a:rPr>
              <a:t>двоичного кода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</a:rPr>
              <a:t>: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 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568477"/>
            <a:ext cx="274320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053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cap="all" dirty="0"/>
              <a:t>Двоичное кодирование </a:t>
            </a:r>
            <a:r>
              <a:rPr lang="ru-RU" sz="3200" b="1" cap="all" dirty="0" smtClean="0"/>
              <a:t>информации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b="1" i="1" dirty="0">
                <a:solidFill>
                  <a:srgbClr val="C00000"/>
                </a:solidFill>
              </a:rPr>
              <a:t>Кодирование</a:t>
            </a:r>
            <a:r>
              <a:rPr lang="ru-RU" dirty="0">
                <a:solidFill>
                  <a:schemeClr val="accent3">
                    <a:lumMod val="10000"/>
                  </a:schemeClr>
                </a:solidFill>
              </a:rPr>
              <a:t> – это операция преобразования знаков или групп знаков одной знаковой системы в знаки или группы знаков другой знаковой системы.</a:t>
            </a:r>
          </a:p>
          <a:p>
            <a:pPr>
              <a:lnSpc>
                <a:spcPct val="150000"/>
              </a:lnSpc>
            </a:pPr>
            <a:endParaRPr lang="ru-RU" dirty="0">
              <a:solidFill>
                <a:schemeClr val="accent3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09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772400" cy="720080"/>
          </a:xfrm>
        </p:spPr>
        <p:txBody>
          <a:bodyPr/>
          <a:lstStyle/>
          <a:p>
            <a:r>
              <a:rPr lang="ru-RU" i="1" dirty="0" smtClean="0"/>
              <a:t>Понятие информации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7128792" cy="4751040"/>
          </a:xfrm>
        </p:spPr>
        <p:txBody>
          <a:bodyPr/>
          <a:lstStyle/>
          <a:p>
            <a:r>
              <a:rPr lang="ru-RU" i="1" dirty="0" smtClean="0">
                <a:solidFill>
                  <a:schemeClr val="accent3">
                    <a:lumMod val="10000"/>
                  </a:schemeClr>
                </a:solidFill>
              </a:rPr>
              <a:t>Информация – это общенаучное понятие. </a:t>
            </a:r>
          </a:p>
          <a:p>
            <a:r>
              <a:rPr lang="ru-RU" i="1" dirty="0" smtClean="0">
                <a:solidFill>
                  <a:schemeClr val="accent3">
                    <a:lumMod val="10000"/>
                  </a:schemeClr>
                </a:solidFill>
              </a:rPr>
              <a:t>Используется в различных науках: информатике, физике, кибернетике, биологии, и т.д.</a:t>
            </a:r>
          </a:p>
        </p:txBody>
      </p:sp>
      <p:pic>
        <p:nvPicPr>
          <p:cNvPr id="5122" name="Picture 2" descr="C:\Users\Таня\AppData\Local\Microsoft\Windows\Temporary Internet Files\Content.IE5\47W1E11D\MC90037074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365104"/>
            <a:ext cx="1224136" cy="2012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26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cap="all" dirty="0"/>
              <a:t>Двоичное кодирование </a:t>
            </a:r>
            <a:r>
              <a:rPr lang="ru-RU" sz="3200" b="1" cap="all" dirty="0" smtClean="0"/>
              <a:t>информации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Декодирование</a:t>
            </a:r>
            <a:r>
              <a:rPr lang="ru-RU" dirty="0" smtClean="0">
                <a:solidFill>
                  <a:schemeClr val="accent3">
                    <a:lumMod val="10000"/>
                  </a:schemeClr>
                </a:solidFill>
              </a:rPr>
              <a:t> </a:t>
            </a:r>
            <a:r>
              <a:rPr lang="ru-RU" dirty="0">
                <a:solidFill>
                  <a:schemeClr val="accent3">
                    <a:lumMod val="10000"/>
                  </a:schemeClr>
                </a:solidFill>
              </a:rPr>
              <a:t>– расшифровка кодированных знаков, преобразование кода символа в его </a:t>
            </a:r>
            <a:r>
              <a:rPr lang="ru-RU" dirty="0" smtClean="0">
                <a:solidFill>
                  <a:schemeClr val="accent3">
                    <a:lumMod val="10000"/>
                  </a:schemeClr>
                </a:solidFill>
              </a:rPr>
              <a:t>изображение</a:t>
            </a:r>
          </a:p>
          <a:p>
            <a:endParaRPr lang="ru-RU" dirty="0">
              <a:solidFill>
                <a:schemeClr val="accent3">
                  <a:lumMod val="10000"/>
                </a:schemeClr>
              </a:solidFill>
            </a:endParaRPr>
          </a:p>
          <a:p>
            <a:r>
              <a:rPr lang="ru-RU" b="1" i="1" dirty="0">
                <a:solidFill>
                  <a:srgbClr val="C00000"/>
                </a:solidFill>
              </a:rPr>
              <a:t>Двоичное кодирование </a:t>
            </a:r>
            <a:r>
              <a:rPr lang="ru-RU" dirty="0">
                <a:solidFill>
                  <a:schemeClr val="accent3">
                    <a:lumMod val="10000"/>
                  </a:schemeClr>
                </a:solidFill>
              </a:rPr>
              <a:t>– кодирование информации </a:t>
            </a:r>
            <a:endParaRPr lang="ru-RU" dirty="0" smtClean="0">
              <a:solidFill>
                <a:schemeClr val="accent3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3">
                    <a:lumMod val="1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3">
                    <a:lumMod val="10000"/>
                  </a:schemeClr>
                </a:solidFill>
              </a:rPr>
              <a:t>в </a:t>
            </a:r>
            <a:r>
              <a:rPr lang="ru-RU" dirty="0">
                <a:solidFill>
                  <a:schemeClr val="accent3">
                    <a:lumMod val="10000"/>
                  </a:schemeClr>
                </a:solidFill>
              </a:rPr>
              <a:t>виде 0 и 1</a:t>
            </a:r>
          </a:p>
          <a:p>
            <a:endParaRPr lang="ru-RU" dirty="0">
              <a:solidFill>
                <a:schemeClr val="accent3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06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07291"/>
            <a:ext cx="7655768" cy="2755776"/>
          </a:xfrm>
        </p:spPr>
        <p:txBody>
          <a:bodyPr/>
          <a:lstStyle/>
          <a:p>
            <a:r>
              <a:rPr lang="ru-RU" sz="4800" i="1" dirty="0" smtClean="0">
                <a:solidFill>
                  <a:srgbClr val="C00000"/>
                </a:solidFill>
              </a:rPr>
              <a:t>Двоичное кодирование числовой информации</a:t>
            </a:r>
            <a:endParaRPr lang="ru-RU" sz="4800" i="1" dirty="0">
              <a:solidFill>
                <a:srgbClr val="C00000"/>
              </a:solidFill>
            </a:endParaRPr>
          </a:p>
        </p:txBody>
      </p:sp>
      <p:pic>
        <p:nvPicPr>
          <p:cNvPr id="17410" name="Picture 2" descr="C:\Users\Таня\AppData\Local\Microsoft\Windows\Temporary Internet Files\Content.IE5\2XPNT105\MC90033267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200" y="3717032"/>
            <a:ext cx="2359334" cy="2673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303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93688"/>
            <a:ext cx="8340923" cy="1371600"/>
          </a:xfrm>
        </p:spPr>
        <p:txBody>
          <a:bodyPr/>
          <a:lstStyle/>
          <a:p>
            <a:pPr algn="ctr" eaLnBrk="1" hangingPunct="1"/>
            <a:r>
              <a:rPr lang="ru-RU" sz="4000" b="1" i="1" dirty="0" smtClean="0">
                <a:solidFill>
                  <a:schemeClr val="accent3">
                    <a:lumMod val="10000"/>
                  </a:schemeClr>
                </a:solidFill>
              </a:rPr>
              <a:t>Системы счисления</a:t>
            </a:r>
          </a:p>
        </p:txBody>
      </p:sp>
      <p:sp>
        <p:nvSpPr>
          <p:cNvPr id="239619" name="Text Box 4"/>
          <p:cNvSpPr txBox="1">
            <a:spLocks noChangeArrowheads="1"/>
          </p:cNvSpPr>
          <p:nvPr/>
        </p:nvSpPr>
        <p:spPr bwMode="auto">
          <a:xfrm>
            <a:off x="611188" y="2924175"/>
            <a:ext cx="338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Times New Roman" pitchFamily="18" charset="0"/>
            </a:endParaRPr>
          </a:p>
        </p:txBody>
      </p:sp>
      <p:grpSp>
        <p:nvGrpSpPr>
          <p:cNvPr id="43013" name="Group 5"/>
          <p:cNvGrpSpPr>
            <a:grpSpLocks/>
          </p:cNvGrpSpPr>
          <p:nvPr/>
        </p:nvGrpSpPr>
        <p:grpSpPr bwMode="auto">
          <a:xfrm>
            <a:off x="611188" y="1485901"/>
            <a:ext cx="7057504" cy="1150937"/>
            <a:chOff x="761" y="1661"/>
            <a:chExt cx="4264" cy="725"/>
          </a:xfrm>
          <a:solidFill>
            <a:srgbClr val="99FF99"/>
          </a:solidFill>
        </p:grpSpPr>
        <p:sp>
          <p:nvSpPr>
            <p:cNvPr id="43016" name="Rectangle 6"/>
            <p:cNvSpPr>
              <a:spLocks noChangeArrowheads="1"/>
            </p:cNvSpPr>
            <p:nvPr/>
          </p:nvSpPr>
          <p:spPr bwMode="auto">
            <a:xfrm>
              <a:off x="761" y="1933"/>
              <a:ext cx="1859" cy="45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</a:rPr>
                <a:t>ПОЗИЦИОННЫЕ</a:t>
              </a:r>
            </a:p>
          </p:txBody>
        </p:sp>
        <p:sp>
          <p:nvSpPr>
            <p:cNvPr id="43017" name="Rectangle 7"/>
            <p:cNvSpPr>
              <a:spLocks noChangeArrowheads="1"/>
            </p:cNvSpPr>
            <p:nvPr/>
          </p:nvSpPr>
          <p:spPr bwMode="auto">
            <a:xfrm>
              <a:off x="3029" y="1933"/>
              <a:ext cx="1996" cy="45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ru-RU" sz="2400" b="1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</a:rPr>
                <a:t>НЕПОЗИЦИОННЫЕ</a:t>
              </a:r>
            </a:p>
          </p:txBody>
        </p:sp>
        <p:sp>
          <p:nvSpPr>
            <p:cNvPr id="43018" name="Line 8"/>
            <p:cNvSpPr>
              <a:spLocks noChangeShapeType="1"/>
            </p:cNvSpPr>
            <p:nvPr/>
          </p:nvSpPr>
          <p:spPr bwMode="auto">
            <a:xfrm flipH="1">
              <a:off x="1610" y="1661"/>
              <a:ext cx="408" cy="22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019" name="Line 9"/>
            <p:cNvSpPr>
              <a:spLocks noChangeShapeType="1"/>
            </p:cNvSpPr>
            <p:nvPr/>
          </p:nvSpPr>
          <p:spPr bwMode="auto">
            <a:xfrm>
              <a:off x="4059" y="1661"/>
              <a:ext cx="272" cy="22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39621" name="Text Box 10"/>
          <p:cNvSpPr txBox="1">
            <a:spLocks noChangeArrowheads="1"/>
          </p:cNvSpPr>
          <p:nvPr/>
        </p:nvSpPr>
        <p:spPr bwMode="auto">
          <a:xfrm>
            <a:off x="431279" y="2996952"/>
            <a:ext cx="3636665" cy="26828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chemeClr val="accent3">
                    <a:lumMod val="10000"/>
                  </a:schemeClr>
                </a:solidFill>
                <a:latin typeface="Times New Roman" pitchFamily="18" charset="0"/>
              </a:rPr>
              <a:t>Количественное значение каждой цифры числа зависит от того, в каком месте </a:t>
            </a:r>
            <a:br>
              <a:rPr lang="ru-RU" sz="2000" b="1" dirty="0">
                <a:solidFill>
                  <a:schemeClr val="accent3">
                    <a:lumMod val="10000"/>
                  </a:schemeClr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chemeClr val="accent3">
                    <a:lumMod val="10000"/>
                  </a:schemeClr>
                </a:solidFill>
                <a:latin typeface="Times New Roman" pitchFamily="18" charset="0"/>
              </a:rPr>
              <a:t>(позиции или разряде) </a:t>
            </a:r>
            <a:br>
              <a:rPr lang="ru-RU" sz="2000" b="1" dirty="0">
                <a:solidFill>
                  <a:schemeClr val="accent3">
                    <a:lumMod val="10000"/>
                  </a:schemeClr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chemeClr val="accent3">
                    <a:lumMod val="10000"/>
                  </a:schemeClr>
                </a:solidFill>
                <a:latin typeface="Times New Roman" pitchFamily="18" charset="0"/>
              </a:rPr>
              <a:t>записана та или иная цифра.</a:t>
            </a:r>
          </a:p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chemeClr val="accent3">
                    <a:lumMod val="10000"/>
                  </a:schemeClr>
                </a:solidFill>
                <a:latin typeface="Times New Roman" pitchFamily="18" charset="0"/>
              </a:rPr>
              <a:t>0,7</a:t>
            </a:r>
            <a:br>
              <a:rPr lang="ru-RU" sz="2000" b="1" dirty="0">
                <a:solidFill>
                  <a:schemeClr val="accent3">
                    <a:lumMod val="10000"/>
                  </a:schemeClr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chemeClr val="accent3">
                    <a:lumMod val="10000"/>
                  </a:schemeClr>
                </a:solidFill>
                <a:latin typeface="Times New Roman" pitchFamily="18" charset="0"/>
              </a:rPr>
              <a:t>7</a:t>
            </a:r>
            <a:br>
              <a:rPr lang="ru-RU" sz="2000" b="1" dirty="0">
                <a:solidFill>
                  <a:schemeClr val="accent3">
                    <a:lumMod val="10000"/>
                  </a:schemeClr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chemeClr val="accent3">
                    <a:lumMod val="10000"/>
                  </a:schemeClr>
                </a:solidFill>
                <a:latin typeface="Times New Roman" pitchFamily="18" charset="0"/>
              </a:rPr>
              <a:t>70</a:t>
            </a:r>
          </a:p>
        </p:txBody>
      </p:sp>
      <p:sp>
        <p:nvSpPr>
          <p:cNvPr id="239622" name="Text Box 11"/>
          <p:cNvSpPr txBox="1">
            <a:spLocks noChangeArrowheads="1"/>
          </p:cNvSpPr>
          <p:nvPr/>
        </p:nvSpPr>
        <p:spPr bwMode="auto">
          <a:xfrm>
            <a:off x="4502586" y="2996952"/>
            <a:ext cx="3298825" cy="272382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chemeClr val="accent3">
                    <a:lumMod val="10000"/>
                  </a:schemeClr>
                </a:solidFill>
                <a:latin typeface="Times New Roman" pitchFamily="18" charset="0"/>
              </a:rPr>
              <a:t>Количественное значение цифры числа не зависит от того, в каком месте </a:t>
            </a:r>
            <a:br>
              <a:rPr lang="ru-RU" sz="2000" b="1" dirty="0">
                <a:solidFill>
                  <a:schemeClr val="accent3">
                    <a:lumMod val="10000"/>
                  </a:schemeClr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chemeClr val="accent3">
                    <a:lumMod val="10000"/>
                  </a:schemeClr>
                </a:solidFill>
                <a:latin typeface="Times New Roman" pitchFamily="18" charset="0"/>
              </a:rPr>
              <a:t>(позиции или разряде) записана </a:t>
            </a:r>
            <a:br>
              <a:rPr lang="ru-RU" sz="2000" b="1" dirty="0">
                <a:solidFill>
                  <a:schemeClr val="accent3">
                    <a:lumMod val="10000"/>
                  </a:schemeClr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chemeClr val="accent3">
                    <a:lumMod val="10000"/>
                  </a:schemeClr>
                </a:solidFill>
                <a:latin typeface="Times New Roman" pitchFamily="18" charset="0"/>
              </a:rPr>
              <a:t>та или иная цифра.</a:t>
            </a:r>
          </a:p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chemeClr val="accent3">
                    <a:lumMod val="10000"/>
                  </a:schemeClr>
                </a:solidFill>
                <a:latin typeface="Times New Roman" pitchFamily="18" charset="0"/>
              </a:rPr>
              <a:t>XIX</a:t>
            </a:r>
            <a:endParaRPr lang="ru-RU" sz="2000" b="1" dirty="0" smtClean="0">
              <a:solidFill>
                <a:schemeClr val="accent3">
                  <a:lumMod val="10000"/>
                </a:schemeClr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ru-RU" sz="1400" b="1" dirty="0">
              <a:solidFill>
                <a:schemeClr val="accent3">
                  <a:lumMod val="10000"/>
                </a:scheme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129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Системы счисления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7000047"/>
              </p:ext>
            </p:extLst>
          </p:nvPr>
        </p:nvGraphicFramePr>
        <p:xfrm>
          <a:off x="179512" y="1905000"/>
          <a:ext cx="7799784" cy="31942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19264"/>
                <a:gridCol w="1872208"/>
                <a:gridCol w="2808312"/>
              </a:tblGrid>
              <a:tr h="59283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Система</a:t>
                      </a:r>
                      <a:endParaRPr lang="ru-RU" sz="2400" dirty="0">
                        <a:solidFill>
                          <a:schemeClr val="accent3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Основание</a:t>
                      </a:r>
                      <a:endParaRPr lang="ru-RU" sz="2400" dirty="0">
                        <a:solidFill>
                          <a:schemeClr val="accent3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Алфавит цифр</a:t>
                      </a:r>
                      <a:endParaRPr lang="ru-RU" sz="2400" dirty="0">
                        <a:solidFill>
                          <a:schemeClr val="accent3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9283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Десятичная</a:t>
                      </a:r>
                      <a:endParaRPr lang="ru-RU" sz="2400" dirty="0">
                        <a:solidFill>
                          <a:schemeClr val="accent3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10</a:t>
                      </a:r>
                      <a:endParaRPr lang="ru-RU" sz="2400" dirty="0">
                        <a:solidFill>
                          <a:schemeClr val="accent3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0,1,2,3...9</a:t>
                      </a:r>
                      <a:endParaRPr lang="ru-RU" sz="2400" dirty="0">
                        <a:solidFill>
                          <a:schemeClr val="accent3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59283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Двоичная</a:t>
                      </a:r>
                      <a:endParaRPr lang="ru-RU" sz="2400" dirty="0">
                        <a:solidFill>
                          <a:schemeClr val="accent3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2</a:t>
                      </a:r>
                      <a:endParaRPr lang="ru-RU" sz="2400" dirty="0">
                        <a:solidFill>
                          <a:schemeClr val="accent3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0, 1</a:t>
                      </a:r>
                      <a:endParaRPr lang="ru-RU" sz="2400" dirty="0">
                        <a:solidFill>
                          <a:schemeClr val="accent3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59283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Восьмеричная</a:t>
                      </a:r>
                      <a:endParaRPr lang="ru-RU" sz="2400" dirty="0">
                        <a:solidFill>
                          <a:schemeClr val="accent3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8</a:t>
                      </a:r>
                      <a:endParaRPr lang="ru-RU" sz="2400" dirty="0">
                        <a:solidFill>
                          <a:schemeClr val="accent3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0,1,2,3...7</a:t>
                      </a:r>
                      <a:endParaRPr lang="ru-RU" sz="2400" dirty="0">
                        <a:solidFill>
                          <a:schemeClr val="accent3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59283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Шестнадцатеричная</a:t>
                      </a:r>
                      <a:endParaRPr lang="ru-RU" sz="2400" dirty="0">
                        <a:solidFill>
                          <a:schemeClr val="accent3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16</a:t>
                      </a:r>
                      <a:endParaRPr lang="ru-RU" sz="2400" dirty="0">
                        <a:solidFill>
                          <a:schemeClr val="accent3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0,1,2,3...9,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</a:rPr>
                        <a:t>A, B, C, D, E, F</a:t>
                      </a:r>
                      <a:endParaRPr lang="ru-RU" sz="2400" dirty="0">
                        <a:solidFill>
                          <a:schemeClr val="accent3">
                            <a:lumMod val="1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523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136904" cy="114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b="1" dirty="0" smtClean="0"/>
              <a:t>Перевод чисел </a:t>
            </a:r>
            <a:br>
              <a:rPr lang="ru-RU" sz="2800" b="1" dirty="0" smtClean="0"/>
            </a:br>
            <a:r>
              <a:rPr lang="ru-RU" sz="2800" b="1" dirty="0" smtClean="0"/>
              <a:t>из одной системы счисления в другую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10000"/>
                  </a:schemeClr>
                </a:solidFill>
              </a:rPr>
              <a:t>1) Делить исходное число на основание системы счисления до тех пор, пока не получится частное меньше основания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10000"/>
                  </a:schemeClr>
                </a:solidFill>
              </a:rPr>
              <a:t>2) Записать все цифры, начиная с частного последнего деления и остатков, в обратной последовательности</a:t>
            </a:r>
            <a:endParaRPr lang="ru-RU" dirty="0">
              <a:solidFill>
                <a:schemeClr val="accent3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93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136904" cy="114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b="1" dirty="0" smtClean="0"/>
              <a:t>Перевод чисел </a:t>
            </a:r>
            <a:br>
              <a:rPr lang="ru-RU" sz="2800" b="1" dirty="0" smtClean="0"/>
            </a:br>
            <a:r>
              <a:rPr lang="ru-RU" sz="2800" b="1" dirty="0" smtClean="0"/>
              <a:t>из одной системы счисления в другую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10000"/>
                  </a:schemeClr>
                </a:solidFill>
              </a:rPr>
              <a:t>Переведем 13 в двоичную систему счисления</a:t>
            </a:r>
            <a:endParaRPr lang="ru-RU" dirty="0">
              <a:solidFill>
                <a:schemeClr val="accent3">
                  <a:lumMod val="10000"/>
                </a:schemeClr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24"/>
          <a:stretch/>
        </p:blipFill>
        <p:spPr>
          <a:xfrm>
            <a:off x="2555776" y="2276872"/>
            <a:ext cx="4896544" cy="32784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63444" y="5805264"/>
            <a:ext cx="2462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Ответ:  1101</a:t>
            </a:r>
            <a:r>
              <a:rPr lang="ru-RU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01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772400" cy="720080"/>
          </a:xfrm>
        </p:spPr>
        <p:txBody>
          <a:bodyPr/>
          <a:lstStyle/>
          <a:p>
            <a:r>
              <a:rPr lang="ru-RU" i="1" dirty="0" smtClean="0"/>
              <a:t>Понятие информации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7772400" cy="4751040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 smtClean="0">
                <a:solidFill>
                  <a:schemeClr val="accent3">
                    <a:lumMod val="10000"/>
                  </a:schemeClr>
                </a:solidFill>
              </a:rPr>
              <a:t>Слово «информация» </a:t>
            </a:r>
          </a:p>
          <a:p>
            <a:pPr marL="0" indent="0" algn="ctr">
              <a:buNone/>
            </a:pPr>
            <a:r>
              <a:rPr lang="ru-RU" i="1" dirty="0" smtClean="0">
                <a:solidFill>
                  <a:schemeClr val="accent3">
                    <a:lumMod val="10000"/>
                  </a:schemeClr>
                </a:solidFill>
              </a:rPr>
              <a:t>происходит </a:t>
            </a:r>
          </a:p>
          <a:p>
            <a:pPr marL="0" indent="0" algn="ctr">
              <a:buNone/>
            </a:pPr>
            <a:r>
              <a:rPr lang="ru-RU" i="1" dirty="0" smtClean="0">
                <a:solidFill>
                  <a:schemeClr val="accent3">
                    <a:lumMod val="10000"/>
                  </a:schemeClr>
                </a:solidFill>
              </a:rPr>
              <a:t>от латинского слова </a:t>
            </a:r>
            <a:r>
              <a:rPr lang="ru-RU" i="1" dirty="0" err="1" smtClean="0">
                <a:solidFill>
                  <a:schemeClr val="accent3">
                    <a:lumMod val="10000"/>
                  </a:schemeClr>
                </a:solidFill>
              </a:rPr>
              <a:t>informatio</a:t>
            </a:r>
            <a:r>
              <a:rPr lang="ru-RU" i="1" dirty="0" smtClean="0">
                <a:solidFill>
                  <a:schemeClr val="accent3">
                    <a:lumMod val="10000"/>
                  </a:schemeClr>
                </a:solidFill>
              </a:rPr>
              <a:t>, </a:t>
            </a:r>
          </a:p>
          <a:p>
            <a:pPr marL="0" indent="0" algn="ctr">
              <a:buNone/>
            </a:pPr>
            <a:r>
              <a:rPr lang="ru-RU" i="1" dirty="0" smtClean="0">
                <a:solidFill>
                  <a:schemeClr val="accent3">
                    <a:lumMod val="10000"/>
                  </a:schemeClr>
                </a:solidFill>
              </a:rPr>
              <a:t>что в переводе означает </a:t>
            </a:r>
          </a:p>
          <a:p>
            <a:pPr marL="0" indent="0" algn="ctr">
              <a:buNone/>
            </a:pPr>
            <a:r>
              <a:rPr lang="ru-RU" i="1" dirty="0" smtClean="0">
                <a:solidFill>
                  <a:schemeClr val="accent3">
                    <a:lumMod val="10000"/>
                  </a:schemeClr>
                </a:solidFill>
              </a:rPr>
              <a:t>сведение, разъяснение, ознакомление. </a:t>
            </a:r>
            <a:endParaRPr lang="ru-RU" i="1" dirty="0">
              <a:solidFill>
                <a:schemeClr val="accent3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50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7772400" cy="720080"/>
          </a:xfrm>
        </p:spPr>
        <p:txBody>
          <a:bodyPr/>
          <a:lstStyle/>
          <a:p>
            <a:r>
              <a:rPr lang="ru-RU" i="1" dirty="0" smtClean="0"/>
              <a:t>Подходы к понятию информации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9872" y="2638400"/>
            <a:ext cx="4680520" cy="2374776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ru-RU" sz="3600" i="1" dirty="0" smtClean="0">
                <a:solidFill>
                  <a:schemeClr val="accent3">
                    <a:lumMod val="10000"/>
                  </a:schemeClr>
                </a:solidFill>
              </a:rPr>
              <a:t>Традиционный</a:t>
            </a:r>
          </a:p>
          <a:p>
            <a:pPr marL="742950" indent="-742950">
              <a:lnSpc>
                <a:spcPct val="200000"/>
              </a:lnSpc>
              <a:buFont typeface="+mj-lt"/>
              <a:buAutoNum type="arabicPeriod"/>
            </a:pPr>
            <a:r>
              <a:rPr lang="ru-RU" sz="3600" i="1" dirty="0">
                <a:solidFill>
                  <a:schemeClr val="accent3">
                    <a:lumMod val="10000"/>
                  </a:schemeClr>
                </a:solidFill>
              </a:rPr>
              <a:t>В</a:t>
            </a:r>
            <a:r>
              <a:rPr lang="ru-RU" sz="3600" i="1" dirty="0" smtClean="0">
                <a:solidFill>
                  <a:schemeClr val="accent3">
                    <a:lumMod val="10000"/>
                  </a:schemeClr>
                </a:solidFill>
              </a:rPr>
              <a:t>ероятностный</a:t>
            </a:r>
            <a:endParaRPr lang="ru-RU" sz="3600" i="1" dirty="0">
              <a:solidFill>
                <a:schemeClr val="accent3">
                  <a:lumMod val="10000"/>
                </a:schemeClr>
              </a:solidFill>
            </a:endParaRPr>
          </a:p>
        </p:txBody>
      </p:sp>
      <p:pic>
        <p:nvPicPr>
          <p:cNvPr id="6148" name="Picture 4" descr="http://satprocom.ru/image/data/%D0%B8%D0%BA%D0%BE%D0%BD%D0%BA%D0%B8%20%D0%BA%D0%B0%D1%82%D0%B5%D0%B3%D0%BE%D1%80%D0%B8%D0%B9/inf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916831"/>
            <a:ext cx="3899669" cy="3386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955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7772400" cy="720080"/>
          </a:xfrm>
        </p:spPr>
        <p:txBody>
          <a:bodyPr/>
          <a:lstStyle/>
          <a:p>
            <a:r>
              <a:rPr lang="ru-RU" i="1" dirty="0" smtClean="0"/>
              <a:t>Традиционный подход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72816"/>
            <a:ext cx="7200800" cy="424847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i="1" dirty="0" smtClean="0">
                <a:solidFill>
                  <a:srgbClr val="C00000"/>
                </a:solidFill>
              </a:rPr>
              <a:t>Информация</a:t>
            </a:r>
            <a:r>
              <a:rPr lang="ru-RU" i="1" dirty="0" smtClean="0">
                <a:solidFill>
                  <a:schemeClr val="accent3">
                    <a:lumMod val="10000"/>
                  </a:schemeClr>
                </a:solidFill>
              </a:rPr>
              <a:t> -это сведения об объектах и явлениях окружающего мира, их свойствах, характеристиках и состоянии.</a:t>
            </a:r>
          </a:p>
        </p:txBody>
      </p:sp>
    </p:spTree>
    <p:extLst>
      <p:ext uri="{BB962C8B-B14F-4D97-AF65-F5344CB8AC3E}">
        <p14:creationId xmlns:p14="http://schemas.microsoft.com/office/powerpoint/2010/main" val="392458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7772400" cy="720080"/>
          </a:xfrm>
        </p:spPr>
        <p:txBody>
          <a:bodyPr/>
          <a:lstStyle/>
          <a:p>
            <a:r>
              <a:rPr lang="ru-RU" i="1" dirty="0" smtClean="0"/>
              <a:t>Вероятностный подход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72816"/>
            <a:ext cx="7200800" cy="424847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i="1" dirty="0" smtClean="0">
                <a:solidFill>
                  <a:schemeClr val="accent3">
                    <a:lumMod val="10000"/>
                  </a:schemeClr>
                </a:solidFill>
              </a:rPr>
              <a:t>под</a:t>
            </a:r>
            <a:r>
              <a:rPr lang="ru-RU" i="1" dirty="0" smtClean="0">
                <a:solidFill>
                  <a:srgbClr val="C00000"/>
                </a:solidFill>
              </a:rPr>
              <a:t> информацией </a:t>
            </a:r>
            <a:r>
              <a:rPr lang="ru-RU" i="1" dirty="0" smtClean="0">
                <a:solidFill>
                  <a:schemeClr val="accent3">
                    <a:lumMod val="10000"/>
                  </a:schemeClr>
                </a:solidFill>
              </a:rPr>
              <a:t>понимается не любое сообщение, а лишь то, которое уменьшает неопределенность знаний о каком-либо событии у получателя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367815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7772400" cy="1143000"/>
          </a:xfrm>
        </p:spPr>
        <p:txBody>
          <a:bodyPr/>
          <a:lstStyle/>
          <a:p>
            <a:r>
              <a:rPr lang="ru-RU" dirty="0" smtClean="0"/>
              <a:t>Восприятие информации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accent3">
                    <a:lumMod val="10000"/>
                  </a:schemeClr>
                </a:solidFill>
              </a:rPr>
              <a:t>Человек воспринимает информацию из внешнего мира с помощью всех своих органов чувств, которые являются информационными каналами, связывающими человека с внешним миром.</a:t>
            </a:r>
          </a:p>
          <a:p>
            <a:endParaRPr lang="ru-RU" dirty="0">
              <a:solidFill>
                <a:schemeClr val="accent3">
                  <a:lumMod val="10000"/>
                </a:schemeClr>
              </a:solidFill>
            </a:endParaRPr>
          </a:p>
        </p:txBody>
      </p:sp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746273" y="3592032"/>
            <a:ext cx="2290763" cy="641892"/>
          </a:xfrm>
          <a:prstGeom prst="rect">
            <a:avLst/>
          </a:prstGeom>
          <a:ln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altLang="ru-RU" b="1" dirty="0"/>
              <a:t>ЗРЕНИЕ</a:t>
            </a:r>
          </a:p>
          <a:p>
            <a:pPr algn="ctr"/>
            <a:r>
              <a:rPr lang="ru-RU" altLang="ru-RU" dirty="0"/>
              <a:t>зрительные образы</a:t>
            </a: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3347864" y="4590856"/>
            <a:ext cx="1517650" cy="641892"/>
          </a:xfrm>
          <a:prstGeom prst="rect">
            <a:avLst/>
          </a:prstGeom>
          <a:ln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altLang="ru-RU" b="1" dirty="0"/>
              <a:t>ОБОНЯНИЕ</a:t>
            </a:r>
          </a:p>
          <a:p>
            <a:pPr algn="ctr"/>
            <a:r>
              <a:rPr lang="ru-RU" altLang="ru-RU" dirty="0"/>
              <a:t>запахи</a:t>
            </a: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746273" y="5733256"/>
            <a:ext cx="2384948" cy="646331"/>
          </a:xfrm>
          <a:prstGeom prst="rect">
            <a:avLst/>
          </a:prstGeom>
          <a:ln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altLang="ru-RU" b="1" dirty="0"/>
              <a:t>ВКУС</a:t>
            </a:r>
          </a:p>
          <a:p>
            <a:pPr algn="ctr"/>
            <a:r>
              <a:rPr lang="ru-RU" altLang="ru-RU" dirty="0"/>
              <a:t>вкусовые ощущения</a:t>
            </a: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5148064" y="3592032"/>
            <a:ext cx="2011363" cy="641892"/>
          </a:xfrm>
          <a:prstGeom prst="rect">
            <a:avLst/>
          </a:prstGeom>
          <a:ln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altLang="ru-RU" b="1" dirty="0"/>
              <a:t>СЛУХ</a:t>
            </a:r>
          </a:p>
          <a:p>
            <a:pPr algn="ctr"/>
            <a:r>
              <a:rPr lang="ru-RU" altLang="ru-RU" dirty="0"/>
              <a:t>звуковые образы</a:t>
            </a:r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4969023" y="5739164"/>
            <a:ext cx="2603500" cy="640423"/>
          </a:xfrm>
          <a:prstGeom prst="rect">
            <a:avLst/>
          </a:prstGeom>
          <a:ln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altLang="ru-RU" b="1" dirty="0"/>
              <a:t>ОСЯЗАНИЕ</a:t>
            </a:r>
          </a:p>
          <a:p>
            <a:pPr algn="ctr"/>
            <a:r>
              <a:rPr lang="ru-RU" altLang="ru-RU" dirty="0"/>
              <a:t>тактильные ощущения</a:t>
            </a:r>
          </a:p>
        </p:txBody>
      </p:sp>
    </p:spTree>
    <p:extLst>
      <p:ext uri="{BB962C8B-B14F-4D97-AF65-F5344CB8AC3E}">
        <p14:creationId xmlns:p14="http://schemas.microsoft.com/office/powerpoint/2010/main" val="388348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7772400" cy="720080"/>
          </a:xfrm>
        </p:spPr>
        <p:txBody>
          <a:bodyPr/>
          <a:lstStyle/>
          <a:p>
            <a:r>
              <a:rPr lang="ru-RU" i="1" dirty="0" smtClean="0"/>
              <a:t>Виды информации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7200800" cy="424847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i="1" u="sng" dirty="0" smtClean="0">
                <a:solidFill>
                  <a:schemeClr val="accent3">
                    <a:lumMod val="10000"/>
                  </a:schemeClr>
                </a:solidFill>
              </a:rPr>
              <a:t>По способу восприятия:</a:t>
            </a:r>
          </a:p>
          <a:p>
            <a:pPr marL="0" indent="0">
              <a:lnSpc>
                <a:spcPct val="150000"/>
              </a:lnSpc>
              <a:buNone/>
            </a:pPr>
            <a:endParaRPr lang="ru-RU" sz="1050" i="1" u="sng" dirty="0" smtClean="0">
              <a:solidFill>
                <a:schemeClr val="accent3">
                  <a:lumMod val="10000"/>
                </a:schemeClr>
              </a:solidFill>
            </a:endParaRPr>
          </a:p>
          <a:p>
            <a:pPr lvl="1"/>
            <a:r>
              <a:rPr lang="ru-RU" i="1" dirty="0" smtClean="0">
                <a:solidFill>
                  <a:schemeClr val="accent3">
                    <a:lumMod val="10000"/>
                  </a:schemeClr>
                </a:solidFill>
              </a:rPr>
              <a:t>Визуальная</a:t>
            </a:r>
          </a:p>
          <a:p>
            <a:pPr lvl="1"/>
            <a:r>
              <a:rPr lang="ru-RU" i="1" dirty="0" smtClean="0">
                <a:solidFill>
                  <a:schemeClr val="accent3">
                    <a:lumMod val="10000"/>
                  </a:schemeClr>
                </a:solidFill>
              </a:rPr>
              <a:t>Аудиальная</a:t>
            </a:r>
          </a:p>
          <a:p>
            <a:pPr lvl="1"/>
            <a:r>
              <a:rPr lang="ru-RU" i="1" dirty="0" smtClean="0">
                <a:solidFill>
                  <a:schemeClr val="accent3">
                    <a:lumMod val="10000"/>
                  </a:schemeClr>
                </a:solidFill>
              </a:rPr>
              <a:t>Тактильная</a:t>
            </a:r>
          </a:p>
          <a:p>
            <a:pPr lvl="1"/>
            <a:r>
              <a:rPr lang="ru-RU" i="1" dirty="0" smtClean="0">
                <a:solidFill>
                  <a:schemeClr val="accent3">
                    <a:lumMod val="10000"/>
                  </a:schemeClr>
                </a:solidFill>
              </a:rPr>
              <a:t>Вкусовая</a:t>
            </a:r>
          </a:p>
          <a:p>
            <a:pPr lvl="1"/>
            <a:r>
              <a:rPr lang="ru-RU" i="1" dirty="0" smtClean="0">
                <a:solidFill>
                  <a:schemeClr val="accent3">
                    <a:lumMod val="10000"/>
                  </a:schemeClr>
                </a:solidFill>
              </a:rPr>
              <a:t>обонятельная</a:t>
            </a:r>
          </a:p>
        </p:txBody>
      </p:sp>
    </p:spTree>
    <p:extLst>
      <p:ext uri="{BB962C8B-B14F-4D97-AF65-F5344CB8AC3E}">
        <p14:creationId xmlns:p14="http://schemas.microsoft.com/office/powerpoint/2010/main" val="59721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7772400" cy="720080"/>
          </a:xfrm>
        </p:spPr>
        <p:txBody>
          <a:bodyPr/>
          <a:lstStyle/>
          <a:p>
            <a:r>
              <a:rPr lang="ru-RU" i="1" dirty="0" smtClean="0"/>
              <a:t>Виды информации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7200800" cy="424847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i="1" u="sng" dirty="0" smtClean="0">
                <a:solidFill>
                  <a:schemeClr val="accent3">
                    <a:lumMod val="10000"/>
                  </a:schemeClr>
                </a:solidFill>
              </a:rPr>
              <a:t>По форме представления:</a:t>
            </a:r>
          </a:p>
          <a:p>
            <a:pPr marL="0" indent="0">
              <a:lnSpc>
                <a:spcPct val="150000"/>
              </a:lnSpc>
              <a:buNone/>
            </a:pPr>
            <a:endParaRPr lang="ru-RU" sz="1050" i="1" u="sng" dirty="0" smtClean="0">
              <a:solidFill>
                <a:schemeClr val="accent3">
                  <a:lumMod val="10000"/>
                </a:schemeClr>
              </a:solidFill>
            </a:endParaRPr>
          </a:p>
          <a:p>
            <a:pPr lvl="1"/>
            <a:r>
              <a:rPr lang="ru-RU" i="1" dirty="0" smtClean="0">
                <a:solidFill>
                  <a:schemeClr val="accent3">
                    <a:lumMod val="10000"/>
                  </a:schemeClr>
                </a:solidFill>
              </a:rPr>
              <a:t>Графическая </a:t>
            </a:r>
          </a:p>
          <a:p>
            <a:pPr lvl="1"/>
            <a:r>
              <a:rPr lang="ru-RU" i="1" dirty="0" smtClean="0">
                <a:solidFill>
                  <a:schemeClr val="accent3">
                    <a:lumMod val="10000"/>
                  </a:schemeClr>
                </a:solidFill>
              </a:rPr>
              <a:t>Числовая</a:t>
            </a:r>
          </a:p>
          <a:p>
            <a:pPr lvl="1"/>
            <a:r>
              <a:rPr lang="ru-RU" i="1" dirty="0" smtClean="0">
                <a:solidFill>
                  <a:schemeClr val="accent3">
                    <a:lumMod val="10000"/>
                  </a:schemeClr>
                </a:solidFill>
              </a:rPr>
              <a:t>Текстовая</a:t>
            </a:r>
          </a:p>
          <a:p>
            <a:pPr lvl="1"/>
            <a:r>
              <a:rPr lang="ru-RU" i="1" dirty="0" smtClean="0">
                <a:solidFill>
                  <a:schemeClr val="accent3">
                    <a:lumMod val="10000"/>
                  </a:schemeClr>
                </a:solidFill>
              </a:rPr>
              <a:t>Звуковая</a:t>
            </a:r>
          </a:p>
          <a:p>
            <a:pPr lvl="1"/>
            <a:r>
              <a:rPr lang="ru-RU" i="1" dirty="0" smtClean="0">
                <a:solidFill>
                  <a:schemeClr val="accent3">
                    <a:lumMod val="10000"/>
                  </a:schemeClr>
                </a:solidFill>
              </a:rPr>
              <a:t>Табличная</a:t>
            </a:r>
          </a:p>
          <a:p>
            <a:pPr lvl="1"/>
            <a:endParaRPr lang="ru-RU" i="1" dirty="0" smtClean="0">
              <a:solidFill>
                <a:schemeClr val="accent3">
                  <a:lumMod val="10000"/>
                </a:schemeClr>
              </a:solidFill>
            </a:endParaRPr>
          </a:p>
        </p:txBody>
      </p:sp>
      <p:pic>
        <p:nvPicPr>
          <p:cNvPr id="7170" name="Picture 2" descr="C:\Users\Таня\AppData\Local\Microsoft\Windows\Temporary Internet Files\Content.IE5\TNF23GJO\MP90031686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636023"/>
            <a:ext cx="3657600" cy="243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36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«Тетрадь в клетку»">
  <a:themeElements>
    <a:clrScheme name="Тема Office 2">
      <a:dk1>
        <a:srgbClr val="663300"/>
      </a:dk1>
      <a:lt1>
        <a:srgbClr val="F8F8F8"/>
      </a:lt1>
      <a:dk2>
        <a:srgbClr val="3366CC"/>
      </a:dk2>
      <a:lt2>
        <a:srgbClr val="CCECFF"/>
      </a:lt2>
      <a:accent1>
        <a:srgbClr val="93C4D0"/>
      </a:accent1>
      <a:accent2>
        <a:srgbClr val="BDAB71"/>
      </a:accent2>
      <a:accent3>
        <a:srgbClr val="FBFBFB"/>
      </a:accent3>
      <a:accent4>
        <a:srgbClr val="562A00"/>
      </a:accent4>
      <a:accent5>
        <a:srgbClr val="C8DEE4"/>
      </a:accent5>
      <a:accent6>
        <a:srgbClr val="AB9B66"/>
      </a:accent6>
      <a:hlink>
        <a:srgbClr val="E6B2BE"/>
      </a:hlink>
      <a:folHlink>
        <a:srgbClr val="E5DF94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663300"/>
        </a:dk1>
        <a:lt1>
          <a:srgbClr val="FFF8E2"/>
        </a:lt1>
        <a:dk2>
          <a:srgbClr val="996600"/>
        </a:dk2>
        <a:lt2>
          <a:srgbClr val="DDDDDD"/>
        </a:lt2>
        <a:accent1>
          <a:srgbClr val="92D0A4"/>
        </a:accent1>
        <a:accent2>
          <a:srgbClr val="BDAB71"/>
        </a:accent2>
        <a:accent3>
          <a:srgbClr val="FFFBEE"/>
        </a:accent3>
        <a:accent4>
          <a:srgbClr val="562A00"/>
        </a:accent4>
        <a:accent5>
          <a:srgbClr val="C7E4CF"/>
        </a:accent5>
        <a:accent6>
          <a:srgbClr val="AB9B66"/>
        </a:accent6>
        <a:hlink>
          <a:srgbClr val="FF9999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663300"/>
        </a:dk1>
        <a:lt1>
          <a:srgbClr val="F8F8F8"/>
        </a:lt1>
        <a:dk2>
          <a:srgbClr val="3366CC"/>
        </a:dk2>
        <a:lt2>
          <a:srgbClr val="CCECFF"/>
        </a:lt2>
        <a:accent1>
          <a:srgbClr val="93C4D0"/>
        </a:accent1>
        <a:accent2>
          <a:srgbClr val="BDAB71"/>
        </a:accent2>
        <a:accent3>
          <a:srgbClr val="FBFBFB"/>
        </a:accent3>
        <a:accent4>
          <a:srgbClr val="562A00"/>
        </a:accent4>
        <a:accent5>
          <a:srgbClr val="C8DEE4"/>
        </a:accent5>
        <a:accent6>
          <a:srgbClr val="AB9B66"/>
        </a:accent6>
        <a:hlink>
          <a:srgbClr val="E6B2BE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104</TotalTime>
  <Words>609</Words>
  <Application>Microsoft Office PowerPoint</Application>
  <PresentationFormat>Экран (4:3)</PresentationFormat>
  <Paragraphs>150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Шаблон оформления «Тетрадь в клетку»</vt:lpstr>
      <vt:lpstr>Информация.  измерение информации</vt:lpstr>
      <vt:lpstr>Понятие информации</vt:lpstr>
      <vt:lpstr>Понятие информации</vt:lpstr>
      <vt:lpstr>Подходы к понятию информации</vt:lpstr>
      <vt:lpstr>Традиционный подход</vt:lpstr>
      <vt:lpstr>Вероятностный подход</vt:lpstr>
      <vt:lpstr>Восприятие информации</vt:lpstr>
      <vt:lpstr>Виды информации</vt:lpstr>
      <vt:lpstr>Виды информации</vt:lpstr>
      <vt:lpstr>Измерение информации</vt:lpstr>
      <vt:lpstr>Единицы измерения</vt:lpstr>
      <vt:lpstr>Единицы измерения</vt:lpstr>
      <vt:lpstr>Подходы к измерению информации</vt:lpstr>
      <vt:lpstr>Подходы к измерению информации</vt:lpstr>
      <vt:lpstr>Подходы к измерению информации</vt:lpstr>
      <vt:lpstr>Задача 1</vt:lpstr>
      <vt:lpstr>Задача 2</vt:lpstr>
      <vt:lpstr>Представление и кодирование информации в компьютере</vt:lpstr>
      <vt:lpstr>Двоичное кодирование информации</vt:lpstr>
      <vt:lpstr>Двоичное кодирование информации</vt:lpstr>
      <vt:lpstr>Двоичное кодирование числовой информации</vt:lpstr>
      <vt:lpstr>Системы счисления</vt:lpstr>
      <vt:lpstr>Системы счисления</vt:lpstr>
      <vt:lpstr>Перевод чисел  из одной системы счисления в другую</vt:lpstr>
      <vt:lpstr>Перевод чисел  из одной системы счисления в другую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Информация.  измерение информации</dc:title>
  <dc:creator>Таня</dc:creator>
  <cp:lastModifiedBy>Преподаватель</cp:lastModifiedBy>
  <cp:revision>14</cp:revision>
  <dcterms:created xsi:type="dcterms:W3CDTF">2014-09-24T14:15:45Z</dcterms:created>
  <dcterms:modified xsi:type="dcterms:W3CDTF">2014-11-12T07:51:01Z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TC010690641049</vt:lpwstr>
  </property>
</Properties>
</file>