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4" r:id="rId1"/>
  </p:sldMasterIdLst>
  <p:sldIdLst>
    <p:sldId id="256" r:id="rId2"/>
    <p:sldId id="257" r:id="rId3"/>
    <p:sldId id="265" r:id="rId4"/>
    <p:sldId id="267" r:id="rId5"/>
    <p:sldId id="258" r:id="rId6"/>
    <p:sldId id="259" r:id="rId7"/>
    <p:sldId id="260" r:id="rId8"/>
    <p:sldId id="261" r:id="rId9"/>
    <p:sldId id="271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5651-2758-4463-9C14-AC4866553954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ABB3-2646-457D-8F56-63E3C9B99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F68FF-D470-4C9D-AB29-BBE1BB769554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4E100-4A31-41C1-8E15-7F799C590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FC0F9-E306-4E24-83B7-C79FAE54C513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0AA80-E5C5-4FE0-9954-A802B6ABD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350" y="457200"/>
            <a:ext cx="649605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76350" y="1600200"/>
            <a:ext cx="74104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295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7E1CF-B1E7-4C84-9E7B-D9DC55850FE3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3853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D1CD8-D1AA-4396-B100-63255A834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5102-D1C2-44DF-AD22-D7596CAE8A2E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DD7CA-A2C9-4A91-A913-1A82942B0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5F27-3845-4813-B1CF-A71926CCF07D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7871-B74E-4A03-980A-5B068F766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4B54-1CC7-43F9-9D54-F90A40D48C93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922EA-EF43-46B7-8227-67305A6B8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FB74-2762-4AB7-A47A-F726EB826FA8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C439A-0491-4DA5-A893-8444F5CAD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9625F-806F-42D7-BFB0-1E32B2350AC8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B08B0-5EC9-4A4B-AB6A-86FEBD33C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995FD-A9A2-437E-A4A2-79EE9BDA13EB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29D06-46B4-4EF7-A127-29261CB2F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B23C6-3A24-4CAE-9B7D-E73B036064FE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9DF25-AC4F-40C3-AACF-5987D8C5B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16D42-7779-4260-8FB7-4988FF6A12EC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87A8-C536-460F-AE29-925BE2C25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564F4A6-8DE5-45C0-8DC6-F0D140DC6195}" type="datetime1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C90F7-F230-4528-9DF0-286DA78F7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4" r:id="rId12"/>
  </p:sldLayoutIdLst>
  <p:transition spd="slow"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1250" y="1753862"/>
            <a:ext cx="6650038" cy="1619250"/>
          </a:xfrm>
        </p:spPr>
        <p:txBody>
          <a:bodyPr/>
          <a:lstStyle/>
          <a:p>
            <a:pPr eaLnBrk="1" hangingPunct="1"/>
            <a:r>
              <a:rPr lang="ru-RU" smtClean="0"/>
              <a:t>Многоугольники</a:t>
            </a:r>
            <a:br>
              <a:rPr lang="ru-RU" smtClean="0"/>
            </a:br>
            <a:r>
              <a:rPr lang="ru-RU" smtClean="0"/>
              <a:t>8 класс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84675" y="4883150"/>
            <a:ext cx="4505325" cy="525463"/>
          </a:xfrm>
        </p:spPr>
        <p:txBody>
          <a:bodyPr/>
          <a:lstStyle/>
          <a:p>
            <a:pPr eaLnBrk="1" hangingPunct="1"/>
            <a:r>
              <a:rPr lang="ru-RU" sz="2400" smtClean="0"/>
              <a:t>Учитель  Володина О.Н.</a:t>
            </a:r>
            <a:endParaRPr lang="en-US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Многоугольник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2038350" y="5267325"/>
            <a:ext cx="2157413" cy="450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 flipV="1">
            <a:off x="1068388" y="4814888"/>
            <a:ext cx="968375" cy="947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 flipV="1">
            <a:off x="3559175" y="4208463"/>
            <a:ext cx="671513" cy="1057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 flipV="1">
            <a:off x="3290888" y="1992313"/>
            <a:ext cx="950912" cy="1147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1063625" y="1993900"/>
            <a:ext cx="2274888" cy="1255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1057275" y="3260725"/>
            <a:ext cx="3175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3584575" y="3117850"/>
            <a:ext cx="657225" cy="106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814388" y="494030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А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973138" y="2474913"/>
            <a:ext cx="423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В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097213" y="142240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С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495800" y="2749550"/>
            <a:ext cx="46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D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4514850" y="5170488"/>
            <a:ext cx="39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F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368425" y="574198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G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3775075" y="393541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E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4584700" y="1971675"/>
            <a:ext cx="433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Многоугольник - фигура, </a:t>
            </a:r>
          </a:p>
          <a:p>
            <a:r>
              <a:rPr lang="ru-RU" sz="2000">
                <a:latin typeface="Tahoma" pitchFamily="34" charset="0"/>
              </a:rPr>
              <a:t>составленная из отрезков так, что:</a:t>
            </a:r>
          </a:p>
        </p:txBody>
      </p:sp>
      <p:sp>
        <p:nvSpPr>
          <p:cNvPr id="21" name="Овал 20"/>
          <p:cNvSpPr/>
          <p:nvPr/>
        </p:nvSpPr>
        <p:spPr>
          <a:xfrm>
            <a:off x="1012825" y="3173413"/>
            <a:ext cx="100013" cy="131762"/>
          </a:xfrm>
          <a:prstGeom prst="ellipse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270250" y="1936750"/>
            <a:ext cx="98425" cy="133350"/>
          </a:xfrm>
          <a:prstGeom prst="ellipse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194175" y="3070225"/>
            <a:ext cx="98425" cy="131763"/>
          </a:xfrm>
          <a:prstGeom prst="ellipse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19488" y="4159250"/>
            <a:ext cx="100012" cy="131763"/>
          </a:xfrm>
          <a:prstGeom prst="ellipse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168775" y="5192713"/>
            <a:ext cx="98425" cy="131762"/>
          </a:xfrm>
          <a:prstGeom prst="ellipse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016000" y="4749800"/>
            <a:ext cx="98425" cy="131763"/>
          </a:xfrm>
          <a:prstGeom prst="ellipse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82788" y="5662613"/>
            <a:ext cx="100012" cy="131762"/>
          </a:xfrm>
          <a:prstGeom prst="ellipse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543550" y="2894013"/>
            <a:ext cx="3360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>
                <a:latin typeface="Tahoma" pitchFamily="34" charset="0"/>
              </a:rPr>
              <a:t>Смежные отрезки </a:t>
            </a:r>
          </a:p>
          <a:p>
            <a:pPr marL="457200" indent="-457200"/>
            <a:r>
              <a:rPr lang="ru-RU" sz="2000">
                <a:latin typeface="Tahoma" pitchFamily="34" charset="0"/>
              </a:rPr>
              <a:t>не лежат на одной прямой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5597525" y="3990975"/>
            <a:ext cx="2908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ru-RU" sz="2000">
                <a:latin typeface="Tahoma" pitchFamily="34" charset="0"/>
              </a:rPr>
              <a:t>2. Несмежные отрезки </a:t>
            </a:r>
          </a:p>
          <a:p>
            <a:pPr marL="457200" indent="-457200"/>
            <a:r>
              <a:rPr lang="ru-RU" sz="2000">
                <a:latin typeface="Tahoma" pitchFamily="34" charset="0"/>
              </a:rPr>
              <a:t>не имеют общих точек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0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3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6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1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4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9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/>
      <p:bldP spid="39948" grpId="0"/>
      <p:bldP spid="39949" grpId="0"/>
      <p:bldP spid="39950" grpId="0"/>
      <p:bldP spid="39951" grpId="0"/>
      <p:bldP spid="39953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9450" y="241300"/>
            <a:ext cx="6137275" cy="1143000"/>
          </a:xfrm>
        </p:spPr>
        <p:txBody>
          <a:bodyPr/>
          <a:lstStyle/>
          <a:p>
            <a:pPr eaLnBrk="1" hangingPunct="1"/>
            <a:r>
              <a:rPr lang="ru-RU" smtClean="0"/>
              <a:t>Многоугольник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V="1">
            <a:off x="1062038" y="3268663"/>
            <a:ext cx="4202112" cy="1419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4054475" y="3257550"/>
            <a:ext cx="1203325" cy="1252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H="1" flipV="1">
            <a:off x="1970088" y="2032000"/>
            <a:ext cx="2130425" cy="2468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1085850" y="2030413"/>
            <a:ext cx="909638" cy="26654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946150" y="473075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А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146300" y="1568450"/>
            <a:ext cx="423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В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883025" y="455295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С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933950" y="2765425"/>
            <a:ext cx="46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D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4584700" y="1971675"/>
            <a:ext cx="433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Многоугольник - фигура, </a:t>
            </a:r>
          </a:p>
          <a:p>
            <a:r>
              <a:rPr lang="ru-RU" sz="2000">
                <a:latin typeface="Tahoma" pitchFamily="34" charset="0"/>
              </a:rPr>
              <a:t>составленная из отрезков так, что: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5543550" y="2894013"/>
            <a:ext cx="3328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>
                <a:latin typeface="Tahoma" pitchFamily="34" charset="0"/>
              </a:rPr>
              <a:t>Смежные отрезки </a:t>
            </a:r>
          </a:p>
          <a:p>
            <a:pPr marL="457200" indent="-457200"/>
            <a:r>
              <a:rPr lang="ru-RU" sz="2000">
                <a:latin typeface="Tahoma" pitchFamily="34" charset="0"/>
              </a:rPr>
              <a:t>не лежат на одной прямой</a:t>
            </a:r>
          </a:p>
        </p:txBody>
      </p: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5541963" y="3836988"/>
            <a:ext cx="2908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ru-RU" sz="2000">
                <a:latin typeface="Tahoma" pitchFamily="34" charset="0"/>
              </a:rPr>
              <a:t>2. Несмежные отрезки </a:t>
            </a:r>
          </a:p>
          <a:p>
            <a:pPr marL="457200" indent="-457200"/>
            <a:r>
              <a:rPr lang="ru-RU" sz="2000">
                <a:latin typeface="Tahoma" pitchFamily="34" charset="0"/>
              </a:rPr>
              <a:t>не имеют общих точек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2754313" y="5459413"/>
            <a:ext cx="5751896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ru-RU" sz="2800" dirty="0">
                <a:latin typeface="Tahoma" pitchFamily="34" charset="0"/>
              </a:rPr>
              <a:t>Фигура АВС</a:t>
            </a:r>
            <a:r>
              <a:rPr lang="en-US" sz="2800" dirty="0">
                <a:latin typeface="Tahoma" pitchFamily="34" charset="0"/>
              </a:rPr>
              <a:t>D</a:t>
            </a:r>
            <a:r>
              <a:rPr lang="ru-RU" sz="2800" dirty="0">
                <a:latin typeface="Tahoma" pitchFamily="34" charset="0"/>
              </a:rPr>
              <a:t> – не многоугольник</a:t>
            </a:r>
          </a:p>
        </p:txBody>
      </p:sp>
      <p:sp>
        <p:nvSpPr>
          <p:cNvPr id="7184" name="Rectangle 16" descr="2"/>
          <p:cNvSpPr>
            <a:spLocks noChangeArrowheads="1"/>
          </p:cNvSpPr>
          <p:nvPr/>
        </p:nvSpPr>
        <p:spPr bwMode="gray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5" name="Rectangle 17" descr="2"/>
          <p:cNvSpPr>
            <a:spLocks noChangeArrowheads="1"/>
          </p:cNvSpPr>
          <p:nvPr/>
        </p:nvSpPr>
        <p:spPr bwMode="gray">
          <a:xfrm>
            <a:off x="0" y="93345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500111" y="3775305"/>
            <a:ext cx="98425" cy="131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382178" y="3316078"/>
            <a:ext cx="495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7187" name="Rectangle 19" descr="2"/>
          <p:cNvSpPr>
            <a:spLocks noChangeArrowheads="1"/>
          </p:cNvSpPr>
          <p:nvPr/>
        </p:nvSpPr>
        <p:spPr bwMode="gray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1166" y="6191479"/>
            <a:ext cx="2105025" cy="4762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53254" grpId="0" animBg="1"/>
      <p:bldP spid="53255" grpId="0" animBg="1"/>
      <p:bldP spid="53256" grpId="0" animBg="1"/>
      <p:bldP spid="53258" grpId="0"/>
      <p:bldP spid="53259" grpId="0"/>
      <p:bldP spid="53260" grpId="0"/>
      <p:bldP spid="53261" grpId="0"/>
      <p:bldP spid="53268" grpId="0" animBg="1"/>
      <p:bldP spid="19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Многоугольник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724025" y="5399088"/>
            <a:ext cx="3052763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 flipV="1">
            <a:off x="4111625" y="3871913"/>
            <a:ext cx="657225" cy="153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4111625" y="2922588"/>
            <a:ext cx="642938" cy="957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 flipV="1">
            <a:off x="3573463" y="1976438"/>
            <a:ext cx="1219200" cy="942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1428750" y="1971675"/>
            <a:ext cx="2189163" cy="9509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868363" y="2919413"/>
            <a:ext cx="581025" cy="1895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47725" y="4813300"/>
            <a:ext cx="882650" cy="860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03263" y="489585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А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127125" y="2287588"/>
            <a:ext cx="423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В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328988" y="1433513"/>
            <a:ext cx="428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С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727575" y="2716213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D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741863" y="5280025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F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511300" y="565308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G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214813" y="36369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E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4948238" y="2116138"/>
            <a:ext cx="3973512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Точки А, В, С, </a:t>
            </a:r>
            <a:r>
              <a:rPr lang="en-US" sz="2000">
                <a:latin typeface="Tahoma" pitchFamily="34" charset="0"/>
              </a:rPr>
              <a:t>D,</a:t>
            </a:r>
            <a:r>
              <a:rPr lang="ru-RU" sz="2000">
                <a:latin typeface="Tahoma" pitchFamily="34" charset="0"/>
              </a:rPr>
              <a:t> Е, </a:t>
            </a:r>
            <a:r>
              <a:rPr lang="en-US" sz="2000">
                <a:latin typeface="Tahoma" pitchFamily="34" charset="0"/>
              </a:rPr>
              <a:t>F, G </a:t>
            </a:r>
            <a:endParaRPr lang="ru-RU" sz="2000">
              <a:latin typeface="Tahoma" pitchFamily="34" charset="0"/>
            </a:endParaRPr>
          </a:p>
          <a:p>
            <a:r>
              <a:rPr lang="ru-RU" sz="2000">
                <a:latin typeface="Tahoma" pitchFamily="34" charset="0"/>
              </a:rPr>
              <a:t>       </a:t>
            </a:r>
            <a:r>
              <a:rPr lang="en-US" sz="2000">
                <a:latin typeface="Tahoma" pitchFamily="34" charset="0"/>
              </a:rPr>
              <a:t>– </a:t>
            </a:r>
            <a:r>
              <a:rPr lang="ru-RU" sz="2000">
                <a:latin typeface="Tahoma" pitchFamily="34" charset="0"/>
              </a:rPr>
              <a:t>вершины многоугольника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006975" y="3330575"/>
            <a:ext cx="3719513" cy="1006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ru-RU" sz="2000">
                <a:latin typeface="Tahoma" pitchFamily="34" charset="0"/>
              </a:rPr>
              <a:t>Отрезки </a:t>
            </a:r>
            <a:endParaRPr lang="en-US" sz="2000">
              <a:latin typeface="Tahoma" pitchFamily="34" charset="0"/>
            </a:endParaRPr>
          </a:p>
          <a:p>
            <a:pPr marL="457200" indent="-457200"/>
            <a:r>
              <a:rPr lang="ru-RU" sz="2000">
                <a:latin typeface="Tahoma" pitchFamily="34" charset="0"/>
              </a:rPr>
              <a:t>АВ, ВС, С</a:t>
            </a:r>
            <a:r>
              <a:rPr lang="en-US" sz="2000">
                <a:latin typeface="Tahoma" pitchFamily="34" charset="0"/>
              </a:rPr>
              <a:t>D, DE, EF, FG, GA </a:t>
            </a:r>
            <a:endParaRPr lang="ru-RU" sz="2000">
              <a:latin typeface="Tahoma" pitchFamily="34" charset="0"/>
            </a:endParaRPr>
          </a:p>
          <a:p>
            <a:pPr marL="457200" indent="-457200"/>
            <a:r>
              <a:rPr lang="ru-RU" sz="2000">
                <a:latin typeface="Tahoma" pitchFamily="34" charset="0"/>
              </a:rPr>
              <a:t>     </a:t>
            </a:r>
            <a:r>
              <a:rPr lang="en-US" sz="2000">
                <a:latin typeface="Tahoma" pitchFamily="34" charset="0"/>
              </a:rPr>
              <a:t>– </a:t>
            </a:r>
            <a:r>
              <a:rPr lang="ru-RU" sz="2000">
                <a:latin typeface="Tahoma" pitchFamily="34" charset="0"/>
              </a:rPr>
              <a:t>стороны многоугольника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3481388" y="5956300"/>
            <a:ext cx="5324475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>
                <a:latin typeface="Tahoma" pitchFamily="34" charset="0"/>
              </a:rPr>
              <a:t>P = </a:t>
            </a:r>
            <a:r>
              <a:rPr lang="ru-RU" sz="2000">
                <a:latin typeface="Tahoma" pitchFamily="34" charset="0"/>
              </a:rPr>
              <a:t>АВ</a:t>
            </a:r>
            <a:r>
              <a:rPr lang="en-US" sz="2000">
                <a:latin typeface="Tahoma" pitchFamily="34" charset="0"/>
              </a:rPr>
              <a:t>+</a:t>
            </a:r>
            <a:r>
              <a:rPr lang="ru-RU" sz="2000">
                <a:latin typeface="Tahoma" pitchFamily="34" charset="0"/>
              </a:rPr>
              <a:t>ВС</a:t>
            </a:r>
            <a:r>
              <a:rPr lang="en-US" sz="2000">
                <a:latin typeface="Tahoma" pitchFamily="34" charset="0"/>
              </a:rPr>
              <a:t>+</a:t>
            </a:r>
            <a:r>
              <a:rPr lang="ru-RU" sz="2000">
                <a:latin typeface="Tahoma" pitchFamily="34" charset="0"/>
              </a:rPr>
              <a:t>С</a:t>
            </a:r>
            <a:r>
              <a:rPr lang="en-US" sz="2000">
                <a:latin typeface="Tahoma" pitchFamily="34" charset="0"/>
              </a:rPr>
              <a:t>D+DE+EF+FG+GA – </a:t>
            </a:r>
            <a:r>
              <a:rPr lang="ru-RU" sz="2000">
                <a:latin typeface="Tahoma" pitchFamily="34" charset="0"/>
              </a:rPr>
              <a:t>периметр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V="1">
            <a:off x="847725" y="1982788"/>
            <a:ext cx="2741613" cy="2854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078413" y="4735513"/>
            <a:ext cx="2590800" cy="400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ru-RU" sz="2000">
                <a:latin typeface="Tahoma" pitchFamily="34" charset="0"/>
              </a:rPr>
              <a:t>АС,</a:t>
            </a:r>
            <a:r>
              <a:rPr lang="en-US" sz="2000">
                <a:latin typeface="Tahoma" pitchFamily="34" charset="0"/>
              </a:rPr>
              <a:t> AD</a:t>
            </a:r>
            <a:r>
              <a:rPr lang="ru-RU" sz="2000">
                <a:latin typeface="Tahoma" pitchFamily="34" charset="0"/>
              </a:rPr>
              <a:t>  </a:t>
            </a:r>
            <a:r>
              <a:rPr lang="en-US" sz="2000">
                <a:latin typeface="Tahoma" pitchFamily="34" charset="0"/>
              </a:rPr>
              <a:t>– </a:t>
            </a:r>
            <a:r>
              <a:rPr lang="ru-RU" sz="2000">
                <a:latin typeface="Tahoma" pitchFamily="34" charset="0"/>
              </a:rPr>
              <a:t>диагонали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847725" y="2909888"/>
            <a:ext cx="3965575" cy="1927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34030" y="4755806"/>
            <a:ext cx="98425" cy="131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416087" y="2859069"/>
            <a:ext cx="98425" cy="131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51523" y="1931816"/>
            <a:ext cx="98425" cy="131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750526" y="2844380"/>
            <a:ext cx="98425" cy="131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065644" y="3823044"/>
            <a:ext cx="98425" cy="131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735837" y="5352553"/>
            <a:ext cx="98425" cy="131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682328" y="5604105"/>
            <a:ext cx="98425" cy="131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7" grpId="0" animBg="1"/>
      <p:bldP spid="56338" grpId="0" animBg="1"/>
      <p:bldP spid="56340" grpId="0" animBg="1"/>
      <p:bldP spid="56341" grpId="0" animBg="1"/>
      <p:bldP spid="56345" grpId="0" animBg="1"/>
      <p:bldP spid="25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Многоугольник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3394075" y="5583238"/>
            <a:ext cx="428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А</a:t>
            </a:r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2314575" y="3717925"/>
            <a:ext cx="423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В</a:t>
            </a:r>
          </a:p>
        </p:txBody>
      </p:sp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5249863" y="1157288"/>
            <a:ext cx="428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ahoma" pitchFamily="34" charset="0"/>
              </a:rPr>
              <a:t>С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7002463" y="4713288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ahoma" pitchFamily="34" charset="0"/>
              </a:rPr>
              <a:t>D</a:t>
            </a:r>
            <a:endParaRPr lang="ru-RU" sz="3200">
              <a:latin typeface="Tahoma" pitchFamily="34" charset="0"/>
            </a:endParaRPr>
          </a:p>
        </p:txBody>
      </p:sp>
      <p:sp>
        <p:nvSpPr>
          <p:cNvPr id="9224" name="AutoShape 17"/>
          <p:cNvSpPr>
            <a:spLocks noChangeArrowheads="1"/>
          </p:cNvSpPr>
          <p:nvPr/>
        </p:nvSpPr>
        <p:spPr bwMode="auto">
          <a:xfrm rot="3651211">
            <a:off x="2865438" y="2332038"/>
            <a:ext cx="3675062" cy="33512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3" name="AutoShape 19"/>
          <p:cNvSpPr>
            <a:spLocks noChangeArrowheads="1"/>
          </p:cNvSpPr>
          <p:nvPr/>
        </p:nvSpPr>
        <p:spPr bwMode="auto">
          <a:xfrm rot="3651211">
            <a:off x="2867025" y="2330450"/>
            <a:ext cx="3675063" cy="33512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4" name="WordArt 20"/>
          <p:cNvSpPr>
            <a:spLocks noChangeArrowheads="1" noChangeShapeType="1" noTextEdit="1"/>
          </p:cNvSpPr>
          <p:nvPr/>
        </p:nvSpPr>
        <p:spPr bwMode="auto">
          <a:xfrm>
            <a:off x="3417888" y="3838575"/>
            <a:ext cx="2903537" cy="9556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Внутренняя область</a:t>
            </a:r>
          </a:p>
        </p:txBody>
      </p:sp>
      <p:sp>
        <p:nvSpPr>
          <p:cNvPr id="42006" name="WordArt 22"/>
          <p:cNvSpPr>
            <a:spLocks noChangeArrowheads="1" noChangeShapeType="1" noTextEdit="1"/>
          </p:cNvSpPr>
          <p:nvPr/>
        </p:nvSpPr>
        <p:spPr bwMode="auto">
          <a:xfrm>
            <a:off x="839788" y="6102350"/>
            <a:ext cx="7435850" cy="4953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Внешняя область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5" grpId="0" animBg="1"/>
      <p:bldP spid="42003" grpId="0" animBg="1"/>
      <p:bldP spid="42004" grpId="0" animBg="1"/>
      <p:bldP spid="420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Выпуклый многоугольник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182688" y="3190875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ahoma" pitchFamily="34" charset="0"/>
              </a:rPr>
              <a:t>А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678238" y="1570038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ahoma" pitchFamily="34" charset="0"/>
              </a:rPr>
              <a:t>В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6321425" y="3282950"/>
            <a:ext cx="425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ahoma" pitchFamily="34" charset="0"/>
              </a:rPr>
              <a:t>С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5559425" y="5988050"/>
            <a:ext cx="457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ahoma" pitchFamily="34" charset="0"/>
              </a:rPr>
              <a:t>D</a:t>
            </a:r>
            <a:endParaRPr lang="ru-RU" sz="2800" b="1">
              <a:latin typeface="Tahoma" pitchFamily="34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111375" y="5976938"/>
            <a:ext cx="406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ahoma" pitchFamily="34" charset="0"/>
              </a:rPr>
              <a:t>Е</a:t>
            </a:r>
          </a:p>
        </p:txBody>
      </p:sp>
      <p:sp>
        <p:nvSpPr>
          <p:cNvPr id="18" name="Правильный пятиугольник 17"/>
          <p:cNvSpPr/>
          <p:nvPr/>
        </p:nvSpPr>
        <p:spPr>
          <a:xfrm>
            <a:off x="1851025" y="2236788"/>
            <a:ext cx="4076700" cy="359092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539750" y="1168400"/>
            <a:ext cx="4913313" cy="330517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765425" y="1431925"/>
            <a:ext cx="4021138" cy="272097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-70835" y="3453129"/>
            <a:ext cx="4273550" cy="157638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22375" y="5816600"/>
            <a:ext cx="5189538" cy="111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597275" y="3838575"/>
            <a:ext cx="3998913" cy="13446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Невыпуклый многоугольник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073275" y="3297238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А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567363" y="1938338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В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48375" y="3703638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С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273550" y="4284663"/>
            <a:ext cx="35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D</a:t>
            </a:r>
            <a:endParaRPr lang="ru-RU" sz="2000">
              <a:latin typeface="Tahoma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056188" y="5705475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Е</a:t>
            </a:r>
          </a:p>
        </p:txBody>
      </p:sp>
      <p:grpSp>
        <p:nvGrpSpPr>
          <p:cNvPr id="11274" name="Group 20"/>
          <p:cNvGrpSpPr>
            <a:grpSpLocks/>
          </p:cNvGrpSpPr>
          <p:nvPr/>
        </p:nvGrpSpPr>
        <p:grpSpPr bwMode="auto">
          <a:xfrm>
            <a:off x="1800225" y="2276475"/>
            <a:ext cx="4284663" cy="3398838"/>
            <a:chOff x="1134" y="1434"/>
            <a:chExt cx="2699" cy="2141"/>
          </a:xfrm>
        </p:grpSpPr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V="1">
              <a:off x="1591" y="1434"/>
              <a:ext cx="1879" cy="71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3470" y="1434"/>
              <a:ext cx="363" cy="118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H="1">
              <a:off x="2744" y="2614"/>
              <a:ext cx="1089" cy="36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2744" y="2976"/>
              <a:ext cx="566" cy="59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H="1" flipV="1">
              <a:off x="1143" y="3392"/>
              <a:ext cx="2185" cy="18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V="1">
              <a:off x="1134" y="2148"/>
              <a:ext cx="457" cy="12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0" y="3141663"/>
            <a:ext cx="9144000" cy="30257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0" y="214313"/>
            <a:ext cx="6429375" cy="664368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Text Box 22"/>
          <p:cNvSpPr txBox="1">
            <a:spLocks noChangeArrowheads="1"/>
          </p:cNvSpPr>
          <p:nvPr/>
        </p:nvSpPr>
        <p:spPr bwMode="auto">
          <a:xfrm>
            <a:off x="1425575" y="5151438"/>
            <a:ext cx="31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F</a:t>
            </a:r>
            <a:endParaRPr lang="ru-RU" sz="2000"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0" grpId="1" animBg="1"/>
      <p:bldP spid="45077" grpId="0" animBg="1"/>
      <p:bldP spid="4507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Сумма углов выпуклого </a:t>
            </a:r>
            <a:br>
              <a:rPr lang="ru-RU" sz="3400" smtClean="0"/>
            </a:br>
            <a:r>
              <a:rPr lang="en-US" sz="3400" smtClean="0"/>
              <a:t>n-</a:t>
            </a:r>
            <a:r>
              <a:rPr lang="ru-RU" sz="3400" smtClean="0"/>
              <a:t>угольника</a:t>
            </a:r>
          </a:p>
        </p:txBody>
      </p:sp>
      <p:graphicFrame>
        <p:nvGraphicFramePr>
          <p:cNvPr id="46147" name="Group 67"/>
          <p:cNvGraphicFramePr>
            <a:graphicFrameLocks noGrp="1"/>
          </p:cNvGraphicFramePr>
          <p:nvPr>
            <p:ph type="tbl" idx="1"/>
          </p:nvPr>
        </p:nvGraphicFramePr>
        <p:xfrm>
          <a:off x="1776279" y="5101115"/>
          <a:ext cx="6959600" cy="914400"/>
        </p:xfrm>
        <a:graphic>
          <a:graphicData uri="http://schemas.openxmlformats.org/drawingml/2006/table">
            <a:tbl>
              <a:tblPr/>
              <a:tblGrid>
                <a:gridCol w="3327400"/>
                <a:gridCol w="885825"/>
                <a:gridCol w="900113"/>
                <a:gridCol w="928687"/>
                <a:gridCol w="91757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сторон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Треугольников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89" name="AutoShape 9"/>
          <p:cNvSpPr>
            <a:spLocks noChangeArrowheads="1"/>
          </p:cNvSpPr>
          <p:nvPr/>
        </p:nvSpPr>
        <p:spPr bwMode="auto">
          <a:xfrm rot="1608401">
            <a:off x="1008063" y="2038350"/>
            <a:ext cx="2201862" cy="1289050"/>
          </a:xfrm>
          <a:prstGeom prst="parallelogram">
            <a:avLst>
              <a:gd name="adj" fmla="val 42703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23" name="Line 43"/>
          <p:cNvSpPr>
            <a:spLocks noChangeShapeType="1"/>
          </p:cNvSpPr>
          <p:nvPr/>
        </p:nvSpPr>
        <p:spPr bwMode="auto">
          <a:xfrm flipV="1">
            <a:off x="831850" y="2605088"/>
            <a:ext cx="2509838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5374759" y="5145088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4</a:t>
            </a:r>
            <a:endParaRPr lang="ru-RU" sz="2800" dirty="0">
              <a:latin typeface="Tahoma" pitchFamily="34" charset="0"/>
            </a:endParaRP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5393618" y="5580923"/>
            <a:ext cx="377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2</a:t>
            </a:r>
            <a:endParaRPr lang="ru-RU" sz="2800" dirty="0">
              <a:latin typeface="Tahoma" pitchFamily="34" charset="0"/>
            </a:endParaRPr>
          </a:p>
        </p:txBody>
      </p:sp>
      <p:sp>
        <p:nvSpPr>
          <p:cNvPr id="46126" name="AutoShape 46"/>
          <p:cNvSpPr>
            <a:spLocks noChangeArrowheads="1"/>
          </p:cNvSpPr>
          <p:nvPr/>
        </p:nvSpPr>
        <p:spPr bwMode="auto">
          <a:xfrm rot="1446808">
            <a:off x="4022725" y="1552575"/>
            <a:ext cx="2065338" cy="1814513"/>
          </a:xfrm>
          <a:prstGeom prst="pentagon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flipV="1">
            <a:off x="4125913" y="1627188"/>
            <a:ext cx="1320800" cy="139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 flipV="1">
            <a:off x="4110038" y="2686050"/>
            <a:ext cx="1973262" cy="347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6172449" y="5124737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5</a:t>
            </a:r>
            <a:endParaRPr lang="ru-RU" sz="2800" dirty="0">
              <a:latin typeface="Tahoma" pitchFamily="34" charset="0"/>
            </a:endParaRPr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6186736" y="5599687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3</a:t>
            </a:r>
            <a:endParaRPr lang="ru-RU" sz="2800" dirty="0">
              <a:latin typeface="Tahoma" pitchFamily="34" charset="0"/>
            </a:endParaRPr>
          </a:p>
        </p:txBody>
      </p:sp>
      <p:sp>
        <p:nvSpPr>
          <p:cNvPr id="46131" name="AutoShape 51"/>
          <p:cNvSpPr>
            <a:spLocks noChangeArrowheads="1"/>
          </p:cNvSpPr>
          <p:nvPr/>
        </p:nvSpPr>
        <p:spPr bwMode="auto">
          <a:xfrm rot="1248477">
            <a:off x="6518275" y="1600200"/>
            <a:ext cx="1946275" cy="1665288"/>
          </a:xfrm>
          <a:prstGeom prst="hexagon">
            <a:avLst>
              <a:gd name="adj" fmla="val 37778"/>
              <a:gd name="vf" fmla="val 115470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32" name="Line 52"/>
          <p:cNvSpPr>
            <a:spLocks noChangeShapeType="1"/>
          </p:cNvSpPr>
          <p:nvPr/>
        </p:nvSpPr>
        <p:spPr bwMode="auto">
          <a:xfrm flipV="1">
            <a:off x="6888163" y="2754313"/>
            <a:ext cx="1524000" cy="319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 flipV="1">
            <a:off x="6861175" y="1768475"/>
            <a:ext cx="1233488" cy="1306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4" name="Line 54"/>
          <p:cNvSpPr>
            <a:spLocks noChangeShapeType="1"/>
          </p:cNvSpPr>
          <p:nvPr/>
        </p:nvSpPr>
        <p:spPr bwMode="auto">
          <a:xfrm flipV="1">
            <a:off x="6861175" y="1508125"/>
            <a:ext cx="609600" cy="1597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5" name="Text Box 55"/>
          <p:cNvSpPr txBox="1">
            <a:spLocks noChangeArrowheads="1"/>
          </p:cNvSpPr>
          <p:nvPr/>
        </p:nvSpPr>
        <p:spPr bwMode="auto">
          <a:xfrm>
            <a:off x="7063227" y="5146771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6</a:t>
            </a:r>
            <a:endParaRPr lang="ru-RU" sz="2800" dirty="0">
              <a:latin typeface="Tahoma" pitchFamily="34" charset="0"/>
            </a:endParaRPr>
          </a:p>
        </p:txBody>
      </p:sp>
      <p:sp>
        <p:nvSpPr>
          <p:cNvPr id="46136" name="Text Box 56"/>
          <p:cNvSpPr txBox="1">
            <a:spLocks noChangeArrowheads="1"/>
          </p:cNvSpPr>
          <p:nvPr/>
        </p:nvSpPr>
        <p:spPr bwMode="auto">
          <a:xfrm>
            <a:off x="7099549" y="5558890"/>
            <a:ext cx="377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ahoma" pitchFamily="34" charset="0"/>
              </a:rPr>
              <a:t>4</a:t>
            </a:r>
            <a:endParaRPr lang="ru-RU" sz="2800">
              <a:latin typeface="Tahoma" pitchFamily="34" charset="0"/>
            </a:endParaRPr>
          </a:p>
        </p:txBody>
      </p:sp>
      <p:sp>
        <p:nvSpPr>
          <p:cNvPr id="46137" name="Text Box 57"/>
          <p:cNvSpPr txBox="1">
            <a:spLocks noChangeArrowheads="1"/>
          </p:cNvSpPr>
          <p:nvPr/>
        </p:nvSpPr>
        <p:spPr bwMode="auto">
          <a:xfrm>
            <a:off x="8031029" y="5134072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n</a:t>
            </a:r>
            <a:endParaRPr lang="ru-RU" sz="2800" dirty="0">
              <a:latin typeface="Tahoma" pitchFamily="34" charset="0"/>
            </a:endParaRPr>
          </a:p>
        </p:txBody>
      </p:sp>
      <p:sp>
        <p:nvSpPr>
          <p:cNvPr id="46138" name="Text Box 58"/>
          <p:cNvSpPr txBox="1">
            <a:spLocks noChangeArrowheads="1"/>
          </p:cNvSpPr>
          <p:nvPr/>
        </p:nvSpPr>
        <p:spPr bwMode="auto">
          <a:xfrm>
            <a:off x="7873962" y="5591940"/>
            <a:ext cx="704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n-2</a:t>
            </a:r>
            <a:endParaRPr lang="ru-RU" sz="2800" dirty="0">
              <a:latin typeface="Tahoma" pitchFamily="34" charset="0"/>
            </a:endParaRPr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885596" y="3719608"/>
            <a:ext cx="4740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  <a:latin typeface="Tahoma" pitchFamily="34" charset="0"/>
              </a:rPr>
              <a:t>Сумма углов выпуклого </a:t>
            </a:r>
            <a:br>
              <a:rPr lang="ru-RU" sz="32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n-US" sz="3200" dirty="0">
                <a:solidFill>
                  <a:schemeClr val="tx2"/>
                </a:solidFill>
                <a:latin typeface="Tahoma" pitchFamily="34" charset="0"/>
              </a:rPr>
              <a:t>n-</a:t>
            </a:r>
            <a:r>
              <a:rPr lang="ru-RU" sz="3200" dirty="0">
                <a:solidFill>
                  <a:schemeClr val="tx2"/>
                </a:solidFill>
                <a:latin typeface="Tahoma" pitchFamily="34" charset="0"/>
              </a:rPr>
              <a:t>угольника</a:t>
            </a:r>
            <a:r>
              <a:rPr lang="en-US" sz="3200" dirty="0">
                <a:solidFill>
                  <a:schemeClr val="tx2"/>
                </a:solidFill>
                <a:latin typeface="Tahoma" pitchFamily="34" charset="0"/>
              </a:rPr>
              <a:t>:</a:t>
            </a:r>
            <a:endParaRPr lang="ru-RU" sz="3200" dirty="0">
              <a:solidFill>
                <a:schemeClr val="tx2"/>
              </a:solidFill>
              <a:latin typeface="Tahoma" pitchFamily="34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595938" y="3848100"/>
            <a:ext cx="2751137" cy="823913"/>
            <a:chOff x="3525" y="2424"/>
            <a:chExt cx="1733" cy="519"/>
          </a:xfrm>
        </p:grpSpPr>
        <p:grpSp>
          <p:nvGrpSpPr>
            <p:cNvPr id="12334" name="Group 62"/>
            <p:cNvGrpSpPr>
              <a:grpSpLocks/>
            </p:cNvGrpSpPr>
            <p:nvPr/>
          </p:nvGrpSpPr>
          <p:grpSpPr bwMode="auto">
            <a:xfrm>
              <a:off x="3525" y="2424"/>
              <a:ext cx="1733" cy="519"/>
              <a:chOff x="3525" y="2424"/>
              <a:chExt cx="1733" cy="519"/>
            </a:xfrm>
          </p:grpSpPr>
          <p:sp>
            <p:nvSpPr>
              <p:cNvPr id="12336" name="Text Box 60"/>
              <p:cNvSpPr txBox="1">
                <a:spLocks noChangeArrowheads="1"/>
              </p:cNvSpPr>
              <p:nvPr/>
            </p:nvSpPr>
            <p:spPr bwMode="auto">
              <a:xfrm>
                <a:off x="3525" y="2463"/>
                <a:ext cx="1633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>
                    <a:latin typeface="Tahoma" pitchFamily="34" charset="0"/>
                  </a:rPr>
                  <a:t>(n-2)</a:t>
                </a:r>
                <a:r>
                  <a:rPr lang="en-US" sz="4400">
                    <a:latin typeface="Tahoma" pitchFamily="34" charset="0"/>
                    <a:cs typeface="Tahoma" pitchFamily="34" charset="0"/>
                  </a:rPr>
                  <a:t> 180</a:t>
                </a:r>
                <a:r>
                  <a:rPr lang="en-US">
                    <a:latin typeface="Tahoma" pitchFamily="34" charset="0"/>
                    <a:cs typeface="Tahoma" pitchFamily="34" charset="0"/>
                  </a:rPr>
                  <a:t> </a:t>
                </a:r>
              </a:p>
            </p:txBody>
          </p:sp>
          <p:sp>
            <p:nvSpPr>
              <p:cNvPr id="12337" name="Text Box 61"/>
              <p:cNvSpPr txBox="1">
                <a:spLocks noChangeArrowheads="1"/>
              </p:cNvSpPr>
              <p:nvPr/>
            </p:nvSpPr>
            <p:spPr bwMode="auto">
              <a:xfrm>
                <a:off x="5053" y="2424"/>
                <a:ext cx="2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o</a:t>
                </a:r>
                <a:endParaRPr lang="ru-RU" b="1">
                  <a:latin typeface="Tahoma" pitchFamily="34" charset="0"/>
                </a:endParaRPr>
              </a:p>
            </p:txBody>
          </p:sp>
        </p:grpSp>
        <p:sp>
          <p:nvSpPr>
            <p:cNvPr id="12335" name="Oval 63"/>
            <p:cNvSpPr>
              <a:spLocks noChangeArrowheads="1"/>
            </p:cNvSpPr>
            <p:nvPr/>
          </p:nvSpPr>
          <p:spPr bwMode="auto">
            <a:xfrm>
              <a:off x="4426" y="2706"/>
              <a:ext cx="54" cy="55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6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6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6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animBg="1"/>
      <p:bldP spid="46123" grpId="0" animBg="1"/>
      <p:bldP spid="46124" grpId="0"/>
      <p:bldP spid="46125" grpId="0"/>
      <p:bldP spid="46126" grpId="0" animBg="1"/>
      <p:bldP spid="46127" grpId="0" animBg="1"/>
      <p:bldP spid="46128" grpId="0" animBg="1"/>
      <p:bldP spid="46129" grpId="0"/>
      <p:bldP spid="46130" grpId="0"/>
      <p:bldP spid="46131" grpId="0" animBg="1"/>
      <p:bldP spid="46132" grpId="0" animBg="1"/>
      <p:bldP spid="46133" grpId="0" animBg="1"/>
      <p:bldP spid="46134" grpId="0" animBg="1"/>
      <p:bldP spid="46135" grpId="0"/>
      <p:bldP spid="46136" grpId="0"/>
      <p:bldP spid="46137" grpId="0"/>
      <p:bldP spid="46138" grpId="0"/>
      <p:bldP spid="461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ЧЕТЫРЕХУГОЛЬНИКИ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404152" y="1903700"/>
            <a:ext cx="3600450" cy="1800225"/>
          </a:xfrm>
          <a:prstGeom prst="parallelogram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72343" y="1166277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4 стороны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40642" y="3259713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А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11765" y="1521113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В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904363" y="1444187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С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30668" y="3558983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516409" y="2044432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4 вершины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1426284" y="1903796"/>
            <a:ext cx="3598862" cy="18002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350303" y="1903605"/>
            <a:ext cx="1728788" cy="18002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537047" y="2892520"/>
            <a:ext cx="2036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2 диагонали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381166" y="3857625"/>
            <a:ext cx="286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Р=АВ+ВС+С</a:t>
            </a:r>
            <a:r>
              <a:rPr lang="en-US" sz="2400" b="1" dirty="0"/>
              <a:t>D+DA</a:t>
            </a:r>
            <a:endParaRPr lang="ru-RU" sz="2400" b="1" dirty="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074393" y="4607863"/>
            <a:ext cx="78962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Сумма углов выпуклого четырехугольника равна </a:t>
            </a:r>
          </a:p>
          <a:p>
            <a:endParaRPr lang="ru-RU" sz="2400" b="1" dirty="0">
              <a:solidFill>
                <a:srgbClr val="0000FF"/>
              </a:solidFill>
            </a:endParaRPr>
          </a:p>
          <a:p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042" name="Rectangle 18" descr="2"/>
          <p:cNvSpPr>
            <a:spLocks noChangeArrowheads="1"/>
          </p:cNvSpPr>
          <p:nvPr/>
        </p:nvSpPr>
        <p:spPr bwMode="gray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5036" y="1619480"/>
            <a:ext cx="2343150" cy="476250"/>
          </a:xfrm>
          <a:prstGeom prst="rect">
            <a:avLst/>
          </a:prstGeom>
          <a:noFill/>
        </p:spPr>
      </p:pic>
      <p:sp>
        <p:nvSpPr>
          <p:cNvPr id="1044" name="Rectangle 20" descr="2"/>
          <p:cNvSpPr>
            <a:spLocks noChangeArrowheads="1"/>
          </p:cNvSpPr>
          <p:nvPr/>
        </p:nvSpPr>
        <p:spPr bwMode="gray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9103" y="2467778"/>
            <a:ext cx="1419225" cy="476250"/>
          </a:xfrm>
          <a:prstGeom prst="rect">
            <a:avLst/>
          </a:prstGeom>
          <a:noFill/>
        </p:spPr>
      </p:pic>
      <p:sp>
        <p:nvSpPr>
          <p:cNvPr id="1046" name="Rectangle 22" descr="2"/>
          <p:cNvSpPr>
            <a:spLocks noChangeArrowheads="1"/>
          </p:cNvSpPr>
          <p:nvPr/>
        </p:nvSpPr>
        <p:spPr bwMode="gray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7069" y="3349128"/>
            <a:ext cx="1095375" cy="476250"/>
          </a:xfrm>
          <a:prstGeom prst="rect">
            <a:avLst/>
          </a:prstGeom>
          <a:noFill/>
        </p:spPr>
      </p:pic>
      <p:sp>
        <p:nvSpPr>
          <p:cNvPr id="1049" name="Rectangle 25" descr="2"/>
          <p:cNvSpPr>
            <a:spLocks noChangeArrowheads="1"/>
          </p:cNvSpPr>
          <p:nvPr/>
        </p:nvSpPr>
        <p:spPr bwMode="gray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 descr="2"/>
          <p:cNvSpPr>
            <a:spLocks noChangeArrowheads="1"/>
          </p:cNvSpPr>
          <p:nvPr/>
        </p:nvSpPr>
        <p:spPr bwMode="gray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2193" y="5398265"/>
            <a:ext cx="6038850" cy="4762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nimBg="1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3" grpId="0" animBg="1" autoUpdateAnimBg="0"/>
      <p:bldP spid="5134" grpId="0" animBg="1" autoUpdateAnimBg="0"/>
      <p:bldP spid="5135" grpId="0" autoUpdateAnimBg="0"/>
      <p:bldP spid="5136" grpId="0" autoUpdateAnimBg="0"/>
      <p:bldP spid="5137" grpId="0" autoUpdateAnimBg="0"/>
    </p:bldLst>
  </p:timing>
</p:sld>
</file>

<file path=ppt/theme/theme1.xml><?xml version="1.0" encoding="utf-8"?>
<a:theme xmlns:a="http://schemas.openxmlformats.org/drawingml/2006/main" name="блокнот синий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блокнот синий</Template>
  <TotalTime>196</TotalTime>
  <Words>201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блокнот синий</vt:lpstr>
      <vt:lpstr>Формула</vt:lpstr>
      <vt:lpstr>Многоугольники 8 класс </vt:lpstr>
      <vt:lpstr>Многоугольник</vt:lpstr>
      <vt:lpstr>Многоугольник</vt:lpstr>
      <vt:lpstr>Многоугольник</vt:lpstr>
      <vt:lpstr>Многоугольник</vt:lpstr>
      <vt:lpstr>Выпуклый многоугольник</vt:lpstr>
      <vt:lpstr>Невыпуклый многоугольник</vt:lpstr>
      <vt:lpstr>Сумма углов выпуклого  n-угольника</vt:lpstr>
      <vt:lpstr>ЧЕТЫРЕХУГОЛЬНИКИ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Многоугольники</dc:title>
  <dc:subject>Геометрия 8 класс</dc:subject>
  <dc:creator>вчителка</dc:creator>
  <cp:lastModifiedBy>VON</cp:lastModifiedBy>
  <cp:revision>25</cp:revision>
  <dcterms:created xsi:type="dcterms:W3CDTF">2011-11-06T05:55:05Z</dcterms:created>
  <dcterms:modified xsi:type="dcterms:W3CDTF">2014-09-03T17:02:50Z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TC010689871049</vt:lpwstr>
  </property>
</Properties>
</file>