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2"/>
  </p:notesMasterIdLst>
  <p:sldIdLst>
    <p:sldId id="270" r:id="rId2"/>
    <p:sldId id="265" r:id="rId3"/>
    <p:sldId id="258" r:id="rId4"/>
    <p:sldId id="259" r:id="rId5"/>
    <p:sldId id="266" r:id="rId6"/>
    <p:sldId id="267" r:id="rId7"/>
    <p:sldId id="268" r:id="rId8"/>
    <p:sldId id="256" r:id="rId9"/>
    <p:sldId id="261" r:id="rId10"/>
    <p:sldId id="269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93167" autoAdjust="0"/>
  </p:normalViewPr>
  <p:slideViewPr>
    <p:cSldViewPr>
      <p:cViewPr>
        <p:scale>
          <a:sx n="70" d="100"/>
          <a:sy n="70" d="100"/>
        </p:scale>
        <p:origin x="-13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0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3BAE329-42B4-40F6-A9B5-498BE4692D97}" type="datetimeFigureOut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en-US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3DFDBC6-B50B-4386-9921-09EC7A8B7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lang="en-US" sz="2400">
              <a:latin typeface="Times New Roman" pitchFamily="18" charset="0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  <p:sp>
        <p:nvSpPr>
          <p:cNvPr id="1433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A55A015E-8F35-4814-89F3-9D85031154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45500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5D09C-DC02-4F29-B825-70312ACAEA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71326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14598A-5BC5-43B3-BEEE-AD783B05DA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20399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90A6B-0606-4F76-AEC4-B99AF4C8B1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32427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1F507B-A4ED-4D88-87AF-2A66526FC3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5968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B5103-33CB-443A-B25E-7AC31B560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428667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6266A2-B5F0-4AAA-A585-DDC40F647A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455137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6DF7B3-133E-4621-8120-EF9EDCAEA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3955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C6B5D-D884-49F5-BAB0-329B45C19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8656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D284E8-5335-45A9-9ECA-680A06002C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1695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22610-CA73-41D3-BCE8-92779F1BD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838480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D87B7-D636-40F2-9B66-7B9112217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73571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E3FAF30-D712-461A-978B-B661DD7782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1032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5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6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40" r:id="rId2"/>
    <p:sldLayoutId id="2147483841" r:id="rId3"/>
    <p:sldLayoutId id="2147483842" r:id="rId4"/>
    <p:sldLayoutId id="2147483843" r:id="rId5"/>
    <p:sldLayoutId id="2147483844" r:id="rId6"/>
    <p:sldLayoutId id="2147483845" r:id="rId7"/>
    <p:sldLayoutId id="2147483846" r:id="rId8"/>
    <p:sldLayoutId id="2147483847" r:id="rId9"/>
    <p:sldLayoutId id="2147483848" r:id="rId10"/>
    <p:sldLayoutId id="2147483849" r:id="rId11"/>
    <p:sldLayoutId id="2147483850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7/73/Frans_Hals_-_Portret_van_Ren%C3%A9_Descarte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</a:rPr>
              <a:t>МО РФ  СОШ   № 21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19130" y="1844824"/>
            <a:ext cx="7429552" cy="314327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prstTxWarp prst="textDeflateIn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Декартовая система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+mn-lt"/>
              </a:rPr>
              <a:t>координат </a:t>
            </a:r>
          </a:p>
        </p:txBody>
      </p:sp>
      <p:sp>
        <p:nvSpPr>
          <p:cNvPr id="6" name="Дата 4"/>
          <p:cNvSpPr>
            <a:spLocks noGrp="1"/>
          </p:cNvSpPr>
          <p:nvPr>
            <p:ph type="dt" sz="quarter" idx="10"/>
          </p:nvPr>
        </p:nvSpPr>
        <p:spPr>
          <a:xfrm>
            <a:off x="2195736" y="5229200"/>
            <a:ext cx="4464496" cy="6016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sz="1800" b="1" dirty="0" smtClean="0">
                <a:solidFill>
                  <a:srgbClr val="002060"/>
                </a:solidFill>
              </a:rPr>
              <a:t>Подготовил: Учитель </a:t>
            </a:r>
            <a:r>
              <a:rPr lang="ru-RU" sz="1800" b="1" dirty="0" smtClean="0">
                <a:solidFill>
                  <a:srgbClr val="002060"/>
                </a:solidFill>
              </a:rPr>
              <a:t>математики  </a:t>
            </a:r>
          </a:p>
          <a:p>
            <a:pPr algn="ctr" eaLnBrk="1" hangingPunct="1"/>
            <a:r>
              <a:rPr lang="ru-RU" sz="1800" b="1" dirty="0" err="1" smtClean="0">
                <a:solidFill>
                  <a:srgbClr val="002060"/>
                </a:solidFill>
              </a:rPr>
              <a:t>Дарбинян</a:t>
            </a:r>
            <a:r>
              <a:rPr lang="ru-RU" sz="1800" b="1" dirty="0" smtClean="0">
                <a:solidFill>
                  <a:srgbClr val="002060"/>
                </a:solidFill>
              </a:rPr>
              <a:t> А.Г</a:t>
            </a:r>
            <a:r>
              <a:rPr lang="ru-RU" sz="1800" b="1" dirty="0" smtClean="0">
                <a:solidFill>
                  <a:srgbClr val="002060"/>
                </a:solidFill>
              </a:rPr>
              <a:t>.</a:t>
            </a:r>
            <a:endParaRPr lang="en-US" sz="1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0265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0000"/>
            </a:gs>
            <a:gs pos="0">
              <a:schemeClr val="tx2">
                <a:lumMod val="50000"/>
                <a:lumOff val="50000"/>
              </a:schemeClr>
            </a:gs>
            <a:gs pos="0">
              <a:schemeClr val="tx2">
                <a:lumMod val="50000"/>
                <a:lumOff val="5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J0335112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8275" y="549275"/>
            <a:ext cx="6267450" cy="6335713"/>
          </a:xfrm>
          <a:prstGeom prst="rect">
            <a:avLst/>
          </a:prstGeo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467544" y="1791056"/>
            <a:ext cx="8229600" cy="2286016"/>
          </a:xfrm>
          <a:prstGeom prst="rect">
            <a:avLst/>
          </a:prstGeom>
        </p:spPr>
        <p:txBody>
          <a:bodyPr>
            <a:prstTxWarp prst="textInflateTop">
              <a:avLst/>
            </a:prstTxWarp>
            <a:normAutofit/>
          </a:bodyPr>
          <a:lstStyle/>
          <a:p>
            <a:pPr eaLnBrk="0" fontAlgn="auto" hangingPunct="0">
              <a:spcAft>
                <a:spcPts val="0"/>
              </a:spcAft>
              <a:defRPr/>
            </a:pPr>
            <a:r>
              <a:rPr lang="ru-RU" sz="6600" kern="0" dirty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Давайте вспомним что же называется системой координат?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314825" y="2071688"/>
            <a:ext cx="4829175" cy="3340100"/>
          </a:xfrm>
        </p:spPr>
        <p:txBody>
          <a:bodyPr rtlCol="0">
            <a:normAutofit fontScale="850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Системой координат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i="1" dirty="0" smtClean="0"/>
              <a:t>называется совокупность двух перпендикулярных </a:t>
            </a:r>
            <a:r>
              <a:rPr lang="ru-RU" i="1" dirty="0" err="1" smtClean="0"/>
              <a:t>кординатных</a:t>
            </a:r>
            <a:r>
              <a:rPr lang="ru-RU" i="1" dirty="0" smtClean="0"/>
              <a:t>  прямых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X</a:t>
            </a:r>
            <a:r>
              <a:rPr lang="en-US" i="1" dirty="0" smtClean="0"/>
              <a:t> </a:t>
            </a:r>
            <a:r>
              <a:rPr lang="ru-RU" i="1" dirty="0" smtClean="0"/>
              <a:t>и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Y</a:t>
            </a:r>
            <a:r>
              <a:rPr lang="ru-RU" i="1" dirty="0" smtClean="0"/>
              <a:t>.</a:t>
            </a:r>
          </a:p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i="1" dirty="0" smtClean="0"/>
              <a:t> Точки, в которой эти оси пересекаются</a:t>
            </a:r>
            <a:r>
              <a:rPr lang="ru-RU" dirty="0" smtClean="0"/>
              <a:t>– </a:t>
            </a:r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начала координат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 .</a:t>
            </a:r>
            <a:endParaRPr lang="ru-RU" i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Рисунок 4" descr="http://www.mathematics.ru/courses/function/content/grapher/screensh/01020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000250"/>
            <a:ext cx="3929063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95263" y="620713"/>
            <a:ext cx="7329487" cy="1152525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 smtClean="0"/>
              <a:t>Если на плоскости дается точка М, то в данной координатной системе можно найти пару чисел </a:t>
            </a:r>
            <a:r>
              <a:rPr lang="ru-RU" sz="2800" b="1" i="1" dirty="0" err="1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х</a:t>
            </a:r>
            <a:r>
              <a:rPr lang="ru-RU" sz="2800" dirty="0" smtClean="0"/>
              <a:t> и </a:t>
            </a:r>
            <a:r>
              <a:rPr lang="ru-RU" sz="2800" b="1" i="1" dirty="0" smtClean="0">
                <a:solidFill>
                  <a:schemeClr val="tx2">
                    <a:lumMod val="50000"/>
                    <a:lumOff val="50000"/>
                  </a:schemeClr>
                </a:solidFill>
              </a:rPr>
              <a:t>у</a:t>
            </a:r>
            <a:r>
              <a:rPr lang="ru-RU" sz="2800" i="1" dirty="0" smtClean="0"/>
              <a:t>, </a:t>
            </a:r>
            <a:r>
              <a:rPr lang="ru-RU" sz="2800" dirty="0" smtClean="0"/>
              <a:t>соответствующей этой точке.</a:t>
            </a:r>
            <a:endParaRPr lang="ru-RU" sz="2800" i="1" dirty="0" smtClean="0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4284663" y="2851150"/>
            <a:ext cx="0" cy="3241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1692275" y="4508500"/>
            <a:ext cx="5759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580063" y="2565400"/>
            <a:ext cx="4810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М</a:t>
            </a:r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 flipH="1">
            <a:off x="4211638" y="29972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5795963" y="2997200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5651500" y="4581525"/>
            <a:ext cx="5953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М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867400" y="4673600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3708400" y="2816225"/>
            <a:ext cx="3952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М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3924300" y="2917825"/>
            <a:ext cx="311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2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7288213" y="4529138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х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4264025" y="2557463"/>
            <a:ext cx="298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у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3995738" y="45196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0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011863" y="2701925"/>
            <a:ext cx="6286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(х,у)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1187450" y="1844675"/>
            <a:ext cx="7488238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Число х - называется </a:t>
            </a:r>
            <a:r>
              <a:rPr lang="ru-RU" sz="2000" i="1">
                <a:solidFill>
                  <a:srgbClr val="990099"/>
                </a:solidFill>
              </a:rPr>
              <a:t>абсциссой </a:t>
            </a:r>
            <a:r>
              <a:rPr lang="ru-RU" sz="2000"/>
              <a:t>точки М, а число у- </a:t>
            </a:r>
            <a:r>
              <a:rPr lang="ru-RU" sz="2000" i="1"/>
              <a:t>ее </a:t>
            </a:r>
            <a:r>
              <a:rPr lang="ru-RU" sz="2000" i="1">
                <a:solidFill>
                  <a:srgbClr val="990099"/>
                </a:solidFill>
              </a:rPr>
              <a:t>ординатой</a:t>
            </a:r>
            <a:r>
              <a:rPr lang="ru-RU" sz="2000" i="1"/>
              <a:t>, </a:t>
            </a:r>
            <a:r>
              <a:rPr lang="ru-RU" sz="2000"/>
              <a:t> </a:t>
            </a:r>
            <a:r>
              <a:rPr lang="ru-RU" sz="2000">
                <a:solidFill>
                  <a:srgbClr val="3333CC"/>
                </a:solidFill>
              </a:rPr>
              <a:t>х и у – координаты точки М</a:t>
            </a:r>
          </a:p>
          <a:p>
            <a:pPr eaLnBrk="1" hangingPunct="1"/>
            <a:endParaRPr lang="ru-RU" sz="2000">
              <a:solidFill>
                <a:srgbClr val="3333CC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9" grpId="0" animBg="1"/>
      <p:bldP spid="11270" grpId="0" animBg="1"/>
      <p:bldP spid="11271" grpId="0"/>
      <p:bldP spid="11272" grpId="0" animBg="1"/>
      <p:bldP spid="11273" grpId="0" animBg="1"/>
      <p:bldP spid="11274" grpId="0"/>
      <p:bldP spid="11275" grpId="0"/>
      <p:bldP spid="11276" grpId="0"/>
      <p:bldP spid="11277" grpId="0"/>
      <p:bldP spid="11278" grpId="0"/>
      <p:bldP spid="11279" grpId="0"/>
      <p:bldP spid="11280" grpId="0"/>
      <p:bldP spid="11281" grpId="0"/>
      <p:bldP spid="1128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C000">
                <a:alpha val="68000"/>
              </a:srgb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Координатные оси разбивают плоскость на четыре части-четверти </a:t>
            </a:r>
            <a:r>
              <a:rPr lang="en-US" sz="3200" smtClean="0"/>
              <a:t>I, II, III, IV</a:t>
            </a:r>
            <a:r>
              <a:rPr lang="en-US" sz="4000" smtClean="0"/>
              <a:t> </a:t>
            </a:r>
            <a:endParaRPr lang="ru-RU" sz="400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z="4800" smtClean="0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 flipV="1">
            <a:off x="4427538" y="2492375"/>
            <a:ext cx="0" cy="3095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3" name="Line 5"/>
          <p:cNvSpPr>
            <a:spLocks noChangeShapeType="1"/>
          </p:cNvSpPr>
          <p:nvPr/>
        </p:nvSpPr>
        <p:spPr bwMode="auto">
          <a:xfrm>
            <a:off x="2555875" y="3933825"/>
            <a:ext cx="41036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6424613" y="3998913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х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479925" y="2559050"/>
            <a:ext cx="3111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000"/>
              <a:t>у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395913" y="2644775"/>
            <a:ext cx="9366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/>
              <a:t>I</a:t>
            </a:r>
            <a:endParaRPr lang="ru-RU" sz="4800"/>
          </a:p>
          <a:p>
            <a:pPr algn="ctr" eaLnBrk="1" hangingPunct="1"/>
            <a:r>
              <a:rPr lang="ru-RU" sz="2800"/>
              <a:t>(+;+)</a:t>
            </a:r>
          </a:p>
        </p:txBody>
      </p:sp>
      <p:sp>
        <p:nvSpPr>
          <p:cNvPr id="6153" name="Text Box 11"/>
          <p:cNvSpPr txBox="1">
            <a:spLocks noChangeArrowheads="1"/>
          </p:cNvSpPr>
          <p:nvPr/>
        </p:nvSpPr>
        <p:spPr bwMode="auto">
          <a:xfrm>
            <a:off x="3543300" y="3089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3492500" y="2636838"/>
            <a:ext cx="8477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/>
              <a:t>II</a:t>
            </a:r>
            <a:endParaRPr lang="ru-RU" sz="4800"/>
          </a:p>
          <a:p>
            <a:pPr algn="ctr" eaLnBrk="1" hangingPunct="1"/>
            <a:r>
              <a:rPr lang="ru-RU" sz="2800"/>
              <a:t>(-;+)</a:t>
            </a:r>
          </a:p>
        </p:txBody>
      </p:sp>
      <p:sp>
        <p:nvSpPr>
          <p:cNvPr id="12302" name="Text Box 14"/>
          <p:cNvSpPr txBox="1">
            <a:spLocks noChangeArrowheads="1"/>
          </p:cNvSpPr>
          <p:nvPr/>
        </p:nvSpPr>
        <p:spPr bwMode="auto">
          <a:xfrm>
            <a:off x="3348038" y="4221163"/>
            <a:ext cx="7588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/>
              <a:t>III</a:t>
            </a:r>
            <a:endParaRPr lang="ru-RU" sz="4800"/>
          </a:p>
          <a:p>
            <a:pPr algn="ctr" eaLnBrk="1" hangingPunct="1"/>
            <a:r>
              <a:rPr lang="ru-RU" sz="2800"/>
              <a:t>(-;-)</a:t>
            </a:r>
          </a:p>
        </p:txBody>
      </p:sp>
      <p:sp>
        <p:nvSpPr>
          <p:cNvPr id="12303" name="Text Box 15"/>
          <p:cNvSpPr txBox="1">
            <a:spLocks noChangeArrowheads="1"/>
          </p:cNvSpPr>
          <p:nvPr/>
        </p:nvSpPr>
        <p:spPr bwMode="auto">
          <a:xfrm>
            <a:off x="5076825" y="4292600"/>
            <a:ext cx="847725" cy="125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4800"/>
              <a:t>IV</a:t>
            </a:r>
            <a:endParaRPr lang="ru-RU" sz="4800"/>
          </a:p>
          <a:p>
            <a:pPr algn="ctr" eaLnBrk="1" hangingPunct="1"/>
            <a:r>
              <a:rPr lang="ru-RU" sz="2800"/>
              <a:t>(+;-)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2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2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animBg="1"/>
      <p:bldP spid="12293" grpId="0" animBg="1"/>
      <p:bldP spid="12294" grpId="0"/>
      <p:bldP spid="12295" grpId="0"/>
      <p:bldP spid="12296" grpId="0"/>
      <p:bldP spid="12300" grpId="0"/>
      <p:bldP spid="12302" grpId="0"/>
      <p:bldP spid="1230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www.mathematics.ru/courses/function/content/grapher/screensh/0102010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952625"/>
            <a:ext cx="5233987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miter lim="800000"/>
            <a:headEnd/>
            <a:tailEnd/>
          </a:ln>
          <a:extLst/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i="1" dirty="0" smtClean="0">
                <a:ln>
                  <a:solidFill>
                    <a:schemeClr val="tx1"/>
                  </a:solidFill>
                </a:ln>
                <a:solidFill>
                  <a:schemeClr val="accent6">
                    <a:lumMod val="75000"/>
                  </a:schemeClr>
                </a:solidFill>
              </a:rPr>
              <a:t>Координаты точки в декартовой системе координат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629275" y="1844675"/>
            <a:ext cx="3514725" cy="5114925"/>
          </a:xfrm>
        </p:spPr>
        <p:txBody>
          <a:bodyPr rtlCol="0">
            <a:normAutofit fontScale="92500" lnSpcReduction="10000"/>
          </a:bodyPr>
          <a:lstStyle/>
          <a:p>
            <a:pPr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Важно отметить, что порядок записи координат существенен; так, например, точки </a:t>
            </a:r>
            <a:r>
              <a:rPr lang="ru-RU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 (–3; 2) 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 </a:t>
            </a:r>
            <a:r>
              <a:rPr lang="ru-RU" b="1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 (2; –3)</a:t>
            </a:r>
            <a:r>
              <a:rPr lang="ru-RU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это две совершенно различные точки.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www.mathematics.ru/courses/function/content/grapher/screensh/010201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8643937" cy="642937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28596" y="571480"/>
            <a:ext cx="8358246" cy="5500726"/>
          </a:xfrm>
          <a:prstGeom prst="rect">
            <a:avLst/>
          </a:prstGeom>
          <a:solidFill>
            <a:srgbClr val="FFFF00">
              <a:alpha val="46000"/>
            </a:srgbClr>
          </a:solidFill>
          <a:ln>
            <a:solidFill>
              <a:schemeClr val="tx1">
                <a:lumMod val="95000"/>
                <a:lumOff val="5000"/>
              </a:schemeClr>
            </a:solidFill>
          </a:ln>
          <a:effectLst>
            <a:outerShdw blurRad="50800" dist="50800" dir="5400000" algn="ctr" rotWithShape="0">
              <a:schemeClr val="bg1"/>
            </a:outerShdw>
          </a:effectLst>
        </p:spPr>
        <p:txBody>
          <a:bodyPr>
            <a:prstTxWarp prst="textDeflateInflateDeflate">
              <a:avLst/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Почему прямоугольную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систему координат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00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+mn-lt"/>
              </a:rPr>
              <a:t> называют -декартовой?</a:t>
            </a:r>
          </a:p>
        </p:txBody>
      </p:sp>
      <p:sp>
        <p:nvSpPr>
          <p:cNvPr id="8196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айл:Frans Hals - Portret van René Descartes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0238" y="0"/>
            <a:ext cx="5600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4571984"/>
            <a:ext cx="5114932" cy="2286016"/>
          </a:xfrm>
          <a:ln>
            <a:miter lim="800000"/>
            <a:headEnd/>
            <a:tailEnd/>
          </a:ln>
          <a:extLst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Дворянин, философ, воин</a:t>
            </a:r>
            <a:b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Нашей памяти достоин.</a:t>
            </a:r>
            <a:b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До сих пор координаты </a:t>
            </a:r>
            <a:b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</a:br>
            <a:r>
              <a:rPr lang="ru-RU" sz="3200" b="1" i="1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Зовут именем Декарта.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1700213"/>
            <a:ext cx="4013200" cy="1822450"/>
          </a:xfrm>
        </p:spPr>
        <p:txBody>
          <a:bodyPr/>
          <a:lstStyle/>
          <a:p>
            <a:pPr eaLnBrk="1" hangingPunct="1"/>
            <a:r>
              <a:rPr lang="ru-RU" sz="3600" b="1" smtClean="0"/>
              <a:t>Координаты середины отрезка.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0">
              <a:schemeClr val="accent1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549275"/>
            <a:ext cx="8229600" cy="1127125"/>
          </a:xfrm>
        </p:spPr>
        <p:txBody>
          <a:bodyPr/>
          <a:lstStyle/>
          <a:p>
            <a:pPr eaLnBrk="1" hangingPunct="1"/>
            <a:r>
              <a:rPr lang="ru-RU" sz="2400" smtClean="0"/>
              <a:t>Если даны две точки А</a:t>
            </a:r>
            <a:r>
              <a:rPr lang="en-US" sz="2400" smtClean="0"/>
              <a:t> </a:t>
            </a:r>
            <a:r>
              <a:rPr lang="ru-RU" sz="2400" smtClean="0"/>
              <a:t>и</a:t>
            </a:r>
            <a:r>
              <a:rPr lang="en-US" sz="2400" smtClean="0"/>
              <a:t> </a:t>
            </a:r>
            <a:r>
              <a:rPr lang="ru-RU" sz="2400" smtClean="0"/>
              <a:t>В , то можно найти координаты точки С , находящейся на середине отрезка АВ</a:t>
            </a:r>
          </a:p>
        </p:txBody>
      </p:sp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84213" y="2205038"/>
          <a:ext cx="15113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9" name="Формула" r:id="rId3" imgW="596641" imgH="215806" progId="Equation.3">
                  <p:embed/>
                </p:oleObj>
              </mc:Choice>
              <mc:Fallback>
                <p:oleObj name="Формула" r:id="rId3" imgW="596641" imgH="215806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205038"/>
                        <a:ext cx="1511300" cy="55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Rectangle 8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/>
        </p:nvGraphicFramePr>
        <p:xfrm>
          <a:off x="684213" y="2781300"/>
          <a:ext cx="1582737" cy="577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0" name="Формула" r:id="rId5" imgW="596641" imgH="215806" progId="Equation.3">
                  <p:embed/>
                </p:oleObj>
              </mc:Choice>
              <mc:Fallback>
                <p:oleObj name="Формула" r:id="rId5" imgW="596641" imgH="215806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2781300"/>
                        <a:ext cx="1582737" cy="577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8" name="Line 10"/>
          <p:cNvSpPr>
            <a:spLocks noChangeShapeType="1"/>
          </p:cNvSpPr>
          <p:nvPr/>
        </p:nvSpPr>
        <p:spPr bwMode="auto">
          <a:xfrm flipV="1">
            <a:off x="5580063" y="2205038"/>
            <a:ext cx="0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19" name="Line 11"/>
          <p:cNvSpPr>
            <a:spLocks noChangeShapeType="1"/>
          </p:cNvSpPr>
          <p:nvPr/>
        </p:nvSpPr>
        <p:spPr bwMode="auto">
          <a:xfrm>
            <a:off x="4572000" y="3933825"/>
            <a:ext cx="3455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0" name="Line 12"/>
          <p:cNvSpPr>
            <a:spLocks noChangeShapeType="1"/>
          </p:cNvSpPr>
          <p:nvPr/>
        </p:nvSpPr>
        <p:spPr bwMode="auto">
          <a:xfrm rot="663714">
            <a:off x="6011863" y="2636838"/>
            <a:ext cx="1295400" cy="863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1" name="Line 13"/>
          <p:cNvSpPr>
            <a:spLocks noChangeShapeType="1"/>
          </p:cNvSpPr>
          <p:nvPr/>
        </p:nvSpPr>
        <p:spPr bwMode="auto">
          <a:xfrm flipH="1">
            <a:off x="5589588" y="2527300"/>
            <a:ext cx="504825" cy="0"/>
          </a:xfrm>
          <a:prstGeom prst="line">
            <a:avLst/>
          </a:prstGeom>
          <a:noFill/>
          <a:ln w="222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22" name="Line 14"/>
          <p:cNvSpPr>
            <a:spLocks noChangeShapeType="1"/>
          </p:cNvSpPr>
          <p:nvPr/>
        </p:nvSpPr>
        <p:spPr bwMode="auto">
          <a:xfrm>
            <a:off x="7216775" y="3635375"/>
            <a:ext cx="0" cy="2889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276" name="Text Box 16"/>
          <p:cNvSpPr txBox="1">
            <a:spLocks noChangeArrowheads="1"/>
          </p:cNvSpPr>
          <p:nvPr/>
        </p:nvSpPr>
        <p:spPr bwMode="auto">
          <a:xfrm>
            <a:off x="6064250" y="215265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7426" name="Text Box 18"/>
          <p:cNvSpPr txBox="1">
            <a:spLocks noChangeArrowheads="1"/>
          </p:cNvSpPr>
          <p:nvPr/>
        </p:nvSpPr>
        <p:spPr bwMode="auto">
          <a:xfrm>
            <a:off x="6064250" y="2152650"/>
            <a:ext cx="7794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А</a:t>
            </a:r>
            <a:r>
              <a:rPr lang="ru-RU" sz="1400"/>
              <a:t>(х ;у )</a:t>
            </a:r>
            <a:endParaRPr lang="ru-RU"/>
          </a:p>
        </p:txBody>
      </p:sp>
      <p:sp>
        <p:nvSpPr>
          <p:cNvPr id="17427" name="Text Box 19"/>
          <p:cNvSpPr txBox="1">
            <a:spLocks noChangeArrowheads="1"/>
          </p:cNvSpPr>
          <p:nvPr/>
        </p:nvSpPr>
        <p:spPr bwMode="auto">
          <a:xfrm>
            <a:off x="7216775" y="3376613"/>
            <a:ext cx="82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В</a:t>
            </a:r>
            <a:r>
              <a:rPr lang="ru-RU" sz="1400"/>
              <a:t>(х ; у )</a:t>
            </a:r>
            <a:endParaRPr lang="ru-RU"/>
          </a:p>
        </p:txBody>
      </p:sp>
      <p:sp>
        <p:nvSpPr>
          <p:cNvPr id="17428" name="Text Box 20"/>
          <p:cNvSpPr txBox="1">
            <a:spLocks noChangeArrowheads="1"/>
          </p:cNvSpPr>
          <p:nvPr/>
        </p:nvSpPr>
        <p:spPr bwMode="auto">
          <a:xfrm>
            <a:off x="6351588" y="2322513"/>
            <a:ext cx="463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000"/>
              <a:t>1   1 </a:t>
            </a:r>
          </a:p>
        </p:txBody>
      </p:sp>
      <p:sp>
        <p:nvSpPr>
          <p:cNvPr id="17430" name="Text Box 22"/>
          <p:cNvSpPr txBox="1">
            <a:spLocks noChangeArrowheads="1"/>
          </p:cNvSpPr>
          <p:nvPr/>
        </p:nvSpPr>
        <p:spPr bwMode="auto">
          <a:xfrm>
            <a:off x="7515225" y="3567113"/>
            <a:ext cx="46355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000"/>
              <a:t>2    2</a:t>
            </a:r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6084888" y="2555875"/>
            <a:ext cx="0" cy="1368425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2" name="Line 24"/>
          <p:cNvSpPr>
            <a:spLocks noChangeShapeType="1"/>
          </p:cNvSpPr>
          <p:nvPr/>
        </p:nvSpPr>
        <p:spPr bwMode="auto">
          <a:xfrm flipH="1">
            <a:off x="5580063" y="3644900"/>
            <a:ext cx="1655762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33" name="Text Box 25"/>
          <p:cNvSpPr txBox="1">
            <a:spLocks noChangeArrowheads="1"/>
          </p:cNvSpPr>
          <p:nvPr/>
        </p:nvSpPr>
        <p:spPr bwMode="auto">
          <a:xfrm>
            <a:off x="5343525" y="3808413"/>
            <a:ext cx="311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0</a:t>
            </a:r>
          </a:p>
        </p:txBody>
      </p:sp>
      <p:sp>
        <p:nvSpPr>
          <p:cNvPr id="17434" name="Text Box 26"/>
          <p:cNvSpPr txBox="1">
            <a:spLocks noChangeArrowheads="1"/>
          </p:cNvSpPr>
          <p:nvPr/>
        </p:nvSpPr>
        <p:spPr bwMode="auto">
          <a:xfrm>
            <a:off x="5867400" y="3933825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17435" name="Text Box 27"/>
          <p:cNvSpPr txBox="1">
            <a:spLocks noChangeArrowheads="1"/>
          </p:cNvSpPr>
          <p:nvPr/>
        </p:nvSpPr>
        <p:spPr bwMode="auto">
          <a:xfrm>
            <a:off x="5992813" y="4075113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/>
              <a:t>1</a:t>
            </a:r>
          </a:p>
        </p:txBody>
      </p:sp>
      <p:sp>
        <p:nvSpPr>
          <p:cNvPr id="17436" name="Text Box 28"/>
          <p:cNvSpPr txBox="1">
            <a:spLocks noChangeArrowheads="1"/>
          </p:cNvSpPr>
          <p:nvPr/>
        </p:nvSpPr>
        <p:spPr bwMode="auto">
          <a:xfrm>
            <a:off x="7072313" y="388143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17437" name="Text Box 29"/>
          <p:cNvSpPr txBox="1">
            <a:spLocks noChangeArrowheads="1"/>
          </p:cNvSpPr>
          <p:nvPr/>
        </p:nvSpPr>
        <p:spPr bwMode="auto">
          <a:xfrm>
            <a:off x="7216775" y="40036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/>
              <a:t>1</a:t>
            </a:r>
          </a:p>
        </p:txBody>
      </p:sp>
      <p:sp>
        <p:nvSpPr>
          <p:cNvPr id="17438" name="Text Box 30"/>
          <p:cNvSpPr txBox="1">
            <a:spLocks noChangeArrowheads="1"/>
          </p:cNvSpPr>
          <p:nvPr/>
        </p:nvSpPr>
        <p:spPr bwMode="auto">
          <a:xfrm>
            <a:off x="5148263" y="23495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А</a:t>
            </a:r>
          </a:p>
        </p:txBody>
      </p:sp>
      <p:sp>
        <p:nvSpPr>
          <p:cNvPr id="17439" name="Text Box 31"/>
          <p:cNvSpPr txBox="1">
            <a:spLocks noChangeArrowheads="1"/>
          </p:cNvSpPr>
          <p:nvPr/>
        </p:nvSpPr>
        <p:spPr bwMode="auto">
          <a:xfrm>
            <a:off x="5272088" y="2419350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/>
              <a:t>2</a:t>
            </a:r>
          </a:p>
        </p:txBody>
      </p:sp>
      <p:sp>
        <p:nvSpPr>
          <p:cNvPr id="17440" name="Text Box 32"/>
          <p:cNvSpPr txBox="1">
            <a:spLocks noChangeArrowheads="1"/>
          </p:cNvSpPr>
          <p:nvPr/>
        </p:nvSpPr>
        <p:spPr bwMode="auto">
          <a:xfrm>
            <a:off x="5219700" y="3429000"/>
            <a:ext cx="336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В</a:t>
            </a:r>
          </a:p>
        </p:txBody>
      </p:sp>
      <p:sp>
        <p:nvSpPr>
          <p:cNvPr id="17441" name="Text Box 33"/>
          <p:cNvSpPr txBox="1">
            <a:spLocks noChangeArrowheads="1"/>
          </p:cNvSpPr>
          <p:nvPr/>
        </p:nvSpPr>
        <p:spPr bwMode="auto">
          <a:xfrm>
            <a:off x="5368925" y="3554413"/>
            <a:ext cx="282575" cy="30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/>
              <a:t>2</a:t>
            </a:r>
          </a:p>
        </p:txBody>
      </p:sp>
      <p:sp>
        <p:nvSpPr>
          <p:cNvPr id="17442" name="Line 34"/>
          <p:cNvSpPr>
            <a:spLocks noChangeShapeType="1"/>
          </p:cNvSpPr>
          <p:nvPr/>
        </p:nvSpPr>
        <p:spPr bwMode="auto">
          <a:xfrm>
            <a:off x="5580063" y="3065463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3" name="Line 35"/>
          <p:cNvSpPr>
            <a:spLocks noChangeShapeType="1"/>
          </p:cNvSpPr>
          <p:nvPr/>
        </p:nvSpPr>
        <p:spPr bwMode="auto">
          <a:xfrm flipH="1">
            <a:off x="6659563" y="3084513"/>
            <a:ext cx="15875" cy="8826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444" name="Text Box 36"/>
          <p:cNvSpPr txBox="1">
            <a:spLocks noChangeArrowheads="1"/>
          </p:cNvSpPr>
          <p:nvPr/>
        </p:nvSpPr>
        <p:spPr bwMode="auto">
          <a:xfrm>
            <a:off x="6640513" y="2728913"/>
            <a:ext cx="920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С(х ; у)</a:t>
            </a:r>
          </a:p>
        </p:txBody>
      </p:sp>
      <p:sp>
        <p:nvSpPr>
          <p:cNvPr id="17445" name="Text Box 37"/>
          <p:cNvSpPr txBox="1">
            <a:spLocks noChangeArrowheads="1"/>
          </p:cNvSpPr>
          <p:nvPr/>
        </p:nvSpPr>
        <p:spPr bwMode="auto">
          <a:xfrm>
            <a:off x="6567488" y="388143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17446" name="Text Box 38"/>
          <p:cNvSpPr txBox="1">
            <a:spLocks noChangeArrowheads="1"/>
          </p:cNvSpPr>
          <p:nvPr/>
        </p:nvSpPr>
        <p:spPr bwMode="auto">
          <a:xfrm>
            <a:off x="6711950" y="40036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/>
              <a:t>1</a:t>
            </a:r>
          </a:p>
        </p:txBody>
      </p:sp>
      <p:sp>
        <p:nvSpPr>
          <p:cNvPr id="17447" name="Text Box 39"/>
          <p:cNvSpPr txBox="1">
            <a:spLocks noChangeArrowheads="1"/>
          </p:cNvSpPr>
          <p:nvPr/>
        </p:nvSpPr>
        <p:spPr bwMode="auto">
          <a:xfrm>
            <a:off x="5200650" y="2800350"/>
            <a:ext cx="34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/>
              <a:t>С</a:t>
            </a:r>
          </a:p>
        </p:txBody>
      </p:sp>
      <p:sp>
        <p:nvSpPr>
          <p:cNvPr id="17448" name="Text Box 40"/>
          <p:cNvSpPr txBox="1">
            <a:spLocks noChangeArrowheads="1"/>
          </p:cNvSpPr>
          <p:nvPr/>
        </p:nvSpPr>
        <p:spPr bwMode="auto">
          <a:xfrm>
            <a:off x="5343525" y="2924175"/>
            <a:ext cx="2825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1400"/>
              <a:t>2</a:t>
            </a:r>
          </a:p>
        </p:txBody>
      </p:sp>
      <p:sp>
        <p:nvSpPr>
          <p:cNvPr id="11299" name="Rectangle 42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49" name="Object 41"/>
          <p:cNvGraphicFramePr>
            <a:graphicFrameLocks noChangeAspect="1"/>
          </p:cNvGraphicFramePr>
          <p:nvPr/>
        </p:nvGraphicFramePr>
        <p:xfrm>
          <a:off x="661988" y="4119563"/>
          <a:ext cx="33543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1" name="Формула" r:id="rId7" imgW="1562100" imgH="215900" progId="Equation.3">
                  <p:embed/>
                </p:oleObj>
              </mc:Choice>
              <mc:Fallback>
                <p:oleObj name="Формула" r:id="rId7" imgW="1562100" imgH="215900" progId="Equation.3">
                  <p:embed/>
                  <p:pic>
                    <p:nvPicPr>
                      <p:cNvPr id="0" name="Object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988" y="4119563"/>
                        <a:ext cx="33543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1" name="Rectangle 44"/>
          <p:cNvSpPr>
            <a:spLocks noChangeArrowheads="1"/>
          </p:cNvSpPr>
          <p:nvPr/>
        </p:nvSpPr>
        <p:spPr bwMode="auto">
          <a:xfrm>
            <a:off x="0" y="33099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51" name="Object 43"/>
          <p:cNvGraphicFramePr>
            <a:graphicFrameLocks noChangeAspect="1"/>
          </p:cNvGraphicFramePr>
          <p:nvPr/>
        </p:nvGraphicFramePr>
        <p:xfrm>
          <a:off x="760413" y="4749800"/>
          <a:ext cx="32289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2" name="Формула" r:id="rId9" imgW="1600200" imgH="215640" progId="Equation.3">
                  <p:embed/>
                </p:oleObj>
              </mc:Choice>
              <mc:Fallback>
                <p:oleObj name="Формула" r:id="rId9" imgW="1600200" imgH="215640" progId="Equation.3">
                  <p:embed/>
                  <p:pic>
                    <p:nvPicPr>
                      <p:cNvPr id="0" name="Object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413" y="4749800"/>
                        <a:ext cx="32289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303" name="Rectangle 46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453" name="Object 45"/>
          <p:cNvGraphicFramePr>
            <a:graphicFrameLocks noChangeAspect="1"/>
          </p:cNvGraphicFramePr>
          <p:nvPr/>
        </p:nvGraphicFramePr>
        <p:xfrm>
          <a:off x="1476375" y="5373688"/>
          <a:ext cx="201612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3" name="Формула" r:id="rId11" imgW="748975" imgH="406224" progId="Equation.3">
                  <p:embed/>
                </p:oleObj>
              </mc:Choice>
              <mc:Fallback>
                <p:oleObj name="Формула" r:id="rId11" imgW="748975" imgH="406224" progId="Equation.3">
                  <p:embed/>
                  <p:pic>
                    <p:nvPicPr>
                      <p:cNvPr id="0" name="Object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5373688"/>
                        <a:ext cx="2016125" cy="1098550"/>
                      </a:xfrm>
                      <a:prstGeom prst="rect">
                        <a:avLst/>
                      </a:prstGeom>
                      <a:solidFill>
                        <a:schemeClr val="folHlink">
                          <a:alpha val="54117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55" name="Object 47"/>
          <p:cNvGraphicFramePr>
            <a:graphicFrameLocks noChangeAspect="1"/>
          </p:cNvGraphicFramePr>
          <p:nvPr/>
        </p:nvGraphicFramePr>
        <p:xfrm>
          <a:off x="3924300" y="5373688"/>
          <a:ext cx="1944688" cy="106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4" name="Формула" r:id="rId13" imgW="723586" imgH="393529" progId="Equation.3">
                  <p:embed/>
                </p:oleObj>
              </mc:Choice>
              <mc:Fallback>
                <p:oleObj name="Формула" r:id="rId13" imgW="723586" imgH="393529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5373688"/>
                        <a:ext cx="1944688" cy="1060450"/>
                      </a:xfrm>
                      <a:prstGeom prst="rect">
                        <a:avLst/>
                      </a:prstGeom>
                      <a:solidFill>
                        <a:schemeClr val="folHlink">
                          <a:alpha val="54117"/>
                        </a:scheme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56" name="Text Box 48"/>
          <p:cNvSpPr txBox="1">
            <a:spLocks noChangeArrowheads="1"/>
          </p:cNvSpPr>
          <p:nvPr/>
        </p:nvSpPr>
        <p:spPr bwMode="auto">
          <a:xfrm>
            <a:off x="6372225" y="5516563"/>
            <a:ext cx="2555875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>
                <a:solidFill>
                  <a:srgbClr val="3333CC"/>
                </a:solidFill>
              </a:rPr>
              <a:t>Формула вычисления </a:t>
            </a:r>
          </a:p>
          <a:p>
            <a:pPr eaLnBrk="1" hangingPunct="1"/>
            <a:r>
              <a:rPr lang="ru-RU">
                <a:solidFill>
                  <a:srgbClr val="3333CC"/>
                </a:solidFill>
              </a:rPr>
              <a:t>координат середины </a:t>
            </a:r>
          </a:p>
          <a:p>
            <a:pPr eaLnBrk="1" hangingPunct="1"/>
            <a:r>
              <a:rPr lang="ru-RU">
                <a:solidFill>
                  <a:srgbClr val="3333CC"/>
                </a:solidFill>
              </a:rPr>
              <a:t>Отрезка.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7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7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7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7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7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7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7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7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17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7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7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17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7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7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7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7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7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7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500"/>
                                        <p:tgtEl>
                                          <p:spTgt spid="17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17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6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17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74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174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18" grpId="0" animBg="1"/>
      <p:bldP spid="17419" grpId="0" animBg="1"/>
      <p:bldP spid="17420" grpId="0" animBg="1"/>
      <p:bldP spid="17421" grpId="0" animBg="1"/>
      <p:bldP spid="17422" grpId="0" animBg="1"/>
      <p:bldP spid="17426" grpId="0"/>
      <p:bldP spid="17427" grpId="0"/>
      <p:bldP spid="17428" grpId="0"/>
      <p:bldP spid="17430" grpId="0"/>
      <p:bldP spid="17431" grpId="0" animBg="1"/>
      <p:bldP spid="17432" grpId="0" animBg="1"/>
      <p:bldP spid="17433" grpId="0"/>
      <p:bldP spid="17434" grpId="0"/>
      <p:bldP spid="17435" grpId="0"/>
      <p:bldP spid="17436" grpId="0"/>
      <p:bldP spid="17437" grpId="0"/>
      <p:bldP spid="17438" grpId="0"/>
      <p:bldP spid="17439" grpId="0"/>
      <p:bldP spid="17440" grpId="0"/>
      <p:bldP spid="17441" grpId="0"/>
      <p:bldP spid="17442" grpId="0" animBg="1"/>
      <p:bldP spid="17443" grpId="0" animBg="1"/>
      <p:bldP spid="17444" grpId="0"/>
      <p:bldP spid="17445" grpId="0"/>
      <p:bldP spid="17446" grpId="0"/>
      <p:bldP spid="17447" grpId="0"/>
      <p:bldP spid="17448" grpId="0"/>
      <p:bldP spid="17456" grpId="0"/>
    </p:bld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225</Words>
  <Application>Microsoft Office PowerPoint</Application>
  <PresentationFormat>Экран (4:3)</PresentationFormat>
  <Paragraphs>60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Квадрант</vt:lpstr>
      <vt:lpstr>Формула</vt:lpstr>
      <vt:lpstr>МО РФ  СОШ   № 21</vt:lpstr>
      <vt:lpstr>Давайте вспомним что же называется системой координат?</vt:lpstr>
      <vt:lpstr>Если на плоскости дается точка М, то в данной координатной системе можно найти пару чисел х и у, соответствующей этой точке.</vt:lpstr>
      <vt:lpstr>Координатные оси разбивают плоскость на четыре части-четверти I, II, III, IV </vt:lpstr>
      <vt:lpstr>Координаты точки в декартовой системе координат</vt:lpstr>
      <vt:lpstr>Презентация PowerPoint</vt:lpstr>
      <vt:lpstr>Дворянин, философ, воин Нашей памяти достоин. До сих пор координаты  Зовут именем Декарта.</vt:lpstr>
      <vt:lpstr>Презентация PowerPoint</vt:lpstr>
      <vt:lpstr>Если даны две точки А и В , то можно найти координаты точки С , находящейся на середине отрезка АВ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Координаты точки на плоскости.</dc:title>
  <dc:creator>муси</dc:creator>
  <cp:lastModifiedBy>Acer</cp:lastModifiedBy>
  <cp:revision>55</cp:revision>
  <dcterms:created xsi:type="dcterms:W3CDTF">2010-02-23T12:29:44Z</dcterms:created>
  <dcterms:modified xsi:type="dcterms:W3CDTF">2014-08-11T13:56:50Z</dcterms:modified>
</cp:coreProperties>
</file>