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2" r:id="rId6"/>
    <p:sldId id="272" r:id="rId7"/>
    <p:sldId id="270" r:id="rId8"/>
    <p:sldId id="271" r:id="rId9"/>
    <p:sldId id="273" r:id="rId10"/>
    <p:sldId id="267"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24" y="-120"/>
      </p:cViewPr>
      <p:guideLst>
        <p:guide orient="horz" pos="2160"/>
        <p:guide pos="2880"/>
      </p:guideLst>
    </p:cSldViewPr>
  </p:slideViewPr>
  <p:outlineViewPr>
    <p:cViewPr>
      <p:scale>
        <a:sx n="33" d="100"/>
        <a:sy n="33" d="100"/>
      </p:scale>
      <p:origin x="0" y="1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7C9A3E3-967C-684F-8551-F5009C6EC951}" type="datetimeFigureOut">
              <a:rPr lang="ru-RU"/>
              <a:pPr>
                <a:defRPr/>
              </a:pPr>
              <a:t>19.10.14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8C478D-4A2E-F346-8D02-47F91DD470A1}" type="slidenum">
              <a:rPr lang="ru-RU"/>
              <a:pPr>
                <a:defRPr/>
              </a:pPr>
              <a:t>‹#›</a:t>
            </a:fld>
            <a:endParaRPr lang="ru-RU"/>
          </a:p>
        </p:txBody>
      </p:sp>
    </p:spTree>
    <p:extLst>
      <p:ext uri="{BB962C8B-B14F-4D97-AF65-F5344CB8AC3E}">
        <p14:creationId xmlns:p14="http://schemas.microsoft.com/office/powerpoint/2010/main" val="203908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75219D3-7D7B-C247-9814-4718EB512D47}" type="datetimeFigureOut">
              <a:rPr lang="ru-RU"/>
              <a:pPr>
                <a:defRPr/>
              </a:pPr>
              <a:t>19.10.14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20D71F-B5F2-054E-A997-24BF81615204}" type="slidenum">
              <a:rPr lang="ru-RU"/>
              <a:pPr>
                <a:defRPr/>
              </a:pPr>
              <a:t>‹#›</a:t>
            </a:fld>
            <a:endParaRPr lang="ru-RU"/>
          </a:p>
        </p:txBody>
      </p:sp>
    </p:spTree>
    <p:extLst>
      <p:ext uri="{BB962C8B-B14F-4D97-AF65-F5344CB8AC3E}">
        <p14:creationId xmlns:p14="http://schemas.microsoft.com/office/powerpoint/2010/main" val="377630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B7D8C1-7CAB-B148-B78B-FC10CD7A982F}" type="datetimeFigureOut">
              <a:rPr lang="ru-RU"/>
              <a:pPr>
                <a:defRPr/>
              </a:pPr>
              <a:t>19.10.14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153178-F37E-B344-A8B2-B8A049C87CDF}" type="slidenum">
              <a:rPr lang="ru-RU"/>
              <a:pPr>
                <a:defRPr/>
              </a:pPr>
              <a:t>‹#›</a:t>
            </a:fld>
            <a:endParaRPr lang="ru-RU"/>
          </a:p>
        </p:txBody>
      </p:sp>
    </p:spTree>
    <p:extLst>
      <p:ext uri="{BB962C8B-B14F-4D97-AF65-F5344CB8AC3E}">
        <p14:creationId xmlns:p14="http://schemas.microsoft.com/office/powerpoint/2010/main" val="318753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FD17C5F-112B-A744-BBB3-8CA0AAA35D95}" type="datetimeFigureOut">
              <a:rPr lang="ru-RU"/>
              <a:pPr>
                <a:defRPr/>
              </a:pPr>
              <a:t>19.10.14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B8D109-A954-894D-BABF-320D787FCCC8}" type="slidenum">
              <a:rPr lang="ru-RU"/>
              <a:pPr>
                <a:defRPr/>
              </a:pPr>
              <a:t>‹#›</a:t>
            </a:fld>
            <a:endParaRPr lang="ru-RU"/>
          </a:p>
        </p:txBody>
      </p:sp>
    </p:spTree>
    <p:extLst>
      <p:ext uri="{BB962C8B-B14F-4D97-AF65-F5344CB8AC3E}">
        <p14:creationId xmlns:p14="http://schemas.microsoft.com/office/powerpoint/2010/main" val="265307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EC538DC-DFCA-DA4C-9705-D16F6234CE42}" type="datetimeFigureOut">
              <a:rPr lang="ru-RU"/>
              <a:pPr>
                <a:defRPr/>
              </a:pPr>
              <a:t>19.10.14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5C7C70-64A3-0746-AB73-BFA238FCECA2}" type="slidenum">
              <a:rPr lang="ru-RU"/>
              <a:pPr>
                <a:defRPr/>
              </a:pPr>
              <a:t>‹#›</a:t>
            </a:fld>
            <a:endParaRPr lang="ru-RU"/>
          </a:p>
        </p:txBody>
      </p:sp>
    </p:spTree>
    <p:extLst>
      <p:ext uri="{BB962C8B-B14F-4D97-AF65-F5344CB8AC3E}">
        <p14:creationId xmlns:p14="http://schemas.microsoft.com/office/powerpoint/2010/main" val="260880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7117856-DFC8-5740-9AE0-AAE4D885F59D}" type="datetimeFigureOut">
              <a:rPr lang="ru-RU"/>
              <a:pPr>
                <a:defRPr/>
              </a:pPr>
              <a:t>19.10.14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0CCAB0-5D7D-D048-9D3F-78B7A6CFF745}" type="slidenum">
              <a:rPr lang="ru-RU"/>
              <a:pPr>
                <a:defRPr/>
              </a:pPr>
              <a:t>‹#›</a:t>
            </a:fld>
            <a:endParaRPr lang="ru-RU"/>
          </a:p>
        </p:txBody>
      </p:sp>
    </p:spTree>
    <p:extLst>
      <p:ext uri="{BB962C8B-B14F-4D97-AF65-F5344CB8AC3E}">
        <p14:creationId xmlns:p14="http://schemas.microsoft.com/office/powerpoint/2010/main" val="82064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EAE4B46-9D92-7044-B413-1804B7D90888}" type="datetimeFigureOut">
              <a:rPr lang="ru-RU"/>
              <a:pPr>
                <a:defRPr/>
              </a:pPr>
              <a:t>19.10.14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9119169-96BE-764C-A802-74A1887080B3}" type="slidenum">
              <a:rPr lang="ru-RU"/>
              <a:pPr>
                <a:defRPr/>
              </a:pPr>
              <a:t>‹#›</a:t>
            </a:fld>
            <a:endParaRPr lang="ru-RU"/>
          </a:p>
        </p:txBody>
      </p:sp>
    </p:spTree>
    <p:extLst>
      <p:ext uri="{BB962C8B-B14F-4D97-AF65-F5344CB8AC3E}">
        <p14:creationId xmlns:p14="http://schemas.microsoft.com/office/powerpoint/2010/main" val="117557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A36AAFE-D7F8-C341-9008-F9B6B8D4F47E}" type="datetimeFigureOut">
              <a:rPr lang="ru-RU"/>
              <a:pPr>
                <a:defRPr/>
              </a:pPr>
              <a:t>19.10.14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4091D74-D345-534E-A333-4AE5BA6D9C98}" type="slidenum">
              <a:rPr lang="ru-RU"/>
              <a:pPr>
                <a:defRPr/>
              </a:pPr>
              <a:t>‹#›</a:t>
            </a:fld>
            <a:endParaRPr lang="ru-RU"/>
          </a:p>
        </p:txBody>
      </p:sp>
    </p:spTree>
    <p:extLst>
      <p:ext uri="{BB962C8B-B14F-4D97-AF65-F5344CB8AC3E}">
        <p14:creationId xmlns:p14="http://schemas.microsoft.com/office/powerpoint/2010/main" val="147006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9C4EECF-30DA-BC48-9551-9C102A35B2E0}" type="datetimeFigureOut">
              <a:rPr lang="ru-RU"/>
              <a:pPr>
                <a:defRPr/>
              </a:pPr>
              <a:t>19.10.14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56AE644-844F-EA43-884F-F135E880A059}" type="slidenum">
              <a:rPr lang="ru-RU"/>
              <a:pPr>
                <a:defRPr/>
              </a:pPr>
              <a:t>‹#›</a:t>
            </a:fld>
            <a:endParaRPr lang="ru-RU"/>
          </a:p>
        </p:txBody>
      </p:sp>
    </p:spTree>
    <p:extLst>
      <p:ext uri="{BB962C8B-B14F-4D97-AF65-F5344CB8AC3E}">
        <p14:creationId xmlns:p14="http://schemas.microsoft.com/office/powerpoint/2010/main" val="69973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25F04B4-BA39-3F46-BE76-FBE99CAA7131}" type="datetimeFigureOut">
              <a:rPr lang="ru-RU"/>
              <a:pPr>
                <a:defRPr/>
              </a:pPr>
              <a:t>19.10.14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8C41B8-3220-E845-8B6C-5CB389BF3DF4}" type="slidenum">
              <a:rPr lang="ru-RU"/>
              <a:pPr>
                <a:defRPr/>
              </a:pPr>
              <a:t>‹#›</a:t>
            </a:fld>
            <a:endParaRPr lang="ru-RU"/>
          </a:p>
        </p:txBody>
      </p:sp>
    </p:spTree>
    <p:extLst>
      <p:ext uri="{BB962C8B-B14F-4D97-AF65-F5344CB8AC3E}">
        <p14:creationId xmlns:p14="http://schemas.microsoft.com/office/powerpoint/2010/main" val="337228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B63EEDD-CC42-E94A-8D90-6A8FF6DD1AD5}" type="datetimeFigureOut">
              <a:rPr lang="ru-RU"/>
              <a:pPr>
                <a:defRPr/>
              </a:pPr>
              <a:t>19.10.14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D8769B-51A0-2342-B4E0-FC49A6FA1BCB}" type="slidenum">
              <a:rPr lang="ru-RU"/>
              <a:pPr>
                <a:defRPr/>
              </a:pPr>
              <a:t>‹#›</a:t>
            </a:fld>
            <a:endParaRPr lang="ru-RU"/>
          </a:p>
        </p:txBody>
      </p:sp>
    </p:spTree>
    <p:extLst>
      <p:ext uri="{BB962C8B-B14F-4D97-AF65-F5344CB8AC3E}">
        <p14:creationId xmlns:p14="http://schemas.microsoft.com/office/powerpoint/2010/main" val="1578367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7917ECAE-D290-4B4F-AB26-790FA0F0E0AE}" type="datetimeFigureOut">
              <a:rPr lang="ru-RU"/>
              <a:pPr>
                <a:defRPr/>
              </a:pPr>
              <a:t>19.10.14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601362C4-7D07-FC4E-86C3-D0DCC3E22FF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Arial" charset="0"/>
          <a:cs typeface="Arial"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A1%D1%82%D0%B0%D0%BB%D0%B8%D0%BD%D0%B3%D1%80%D0%B0%D0%B4%D1%81%D0%BA%D0%B0%D1%8F_%D0%B1%D0%B8%D1%82%D0%B2%D0%B0" TargetMode="External"/><Relationship Id="rId4" Type="http://schemas.openxmlformats.org/officeDocument/2006/relationships/hyperlink" Target="http://ru.wikipedia.org/wiki/18_%D0%B0%D0%BF%D1%80%D0%B5%D0%BB%D1%8F" TargetMode="External"/><Relationship Id="rId5" Type="http://schemas.openxmlformats.org/officeDocument/2006/relationships/hyperlink" Target="http://ru.wikipedia.org/wiki/%D0%90%D0%BB%D0%B5%D0%BA%D1%81%D0%B0%D0%BD%D0%B4%D1%80_%D0%9D%D0%B5%D0%B2%D1%81%D0%BA%D0%B8%D0%B9" TargetMode="External"/><Relationship Id="rId6" Type="http://schemas.openxmlformats.org/officeDocument/2006/relationships/hyperlink" Target="http://ru.wikipedia.org/wiki/%D0%A7%D1%83%D0%B4%D1%81%D0%BA%D0%BE%D0%B5_%D0%BE%D0%B7%D0%B5%D1%80%D0%BE" TargetMode="External"/><Relationship Id="rId7" Type="http://schemas.openxmlformats.org/officeDocument/2006/relationships/hyperlink" Target="http://ru.wikipedia.org/wiki/%D0%9B%D0%B5%D0%B4%D0%BE%D0%B2%D0%BE%D0%B5_%D0%BF%D0%BE%D0%B1%D0%BE%D0%B8%D1%89%D0%B5" TargetMode="External"/><Relationship Id="rId8" Type="http://schemas.openxmlformats.org/officeDocument/2006/relationships/hyperlink" Target="http://ru.wikipedia.org/wiki/1242" TargetMode="External"/><Relationship Id="rId1" Type="http://schemas.openxmlformats.org/officeDocument/2006/relationships/slideLayout" Target="../slideLayouts/slideLayout2.xml"/><Relationship Id="rId2" Type="http://schemas.openxmlformats.org/officeDocument/2006/relationships/hyperlink" Target="http://ru.wikipedia.org/wiki/2_%D1%84%D0%B5%D0%B2%D1%80%D0%B0%D0%BB%D1%8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files.pobeda.ru/images/kalendar/mamaev_kurgan-1.jpg" TargetMode="External"/><Relationship Id="rId8"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www.pobeda.ru/content/view/5009/1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0%D0%BB%D0%B5%D0%BA%D1%81%D0%B0%D0%BD%D0%B4%D1%80_%D0%9D%D0%B5%D0%B2%D1%81%D0%BA%D0%B8%D0%B9" TargetMode="External"/><Relationship Id="rId4" Type="http://schemas.openxmlformats.org/officeDocument/2006/relationships/hyperlink" Target="http://ru.wikipedia.org/wiki/%D0%A7%D1%83%D0%B4%D1%81%D0%BA%D0%BE%D0%B5_%D0%BE%D0%B7%D0%B5%D1%80%D0%BE" TargetMode="External"/><Relationship Id="rId5" Type="http://schemas.openxmlformats.org/officeDocument/2006/relationships/hyperlink" Target="http://ru.wikipedia.org/wiki/%D0%9B%D0%B5%D0%B4%D0%BE%D0%B2%D0%BE%D0%B5_%D0%BF%D0%BE%D0%B1%D0%BE%D0%B8%D1%89%D0%B5" TargetMode="External"/><Relationship Id="rId6" Type="http://schemas.openxmlformats.org/officeDocument/2006/relationships/hyperlink" Target="http://ru.wikipedia.org/wiki/1242" TargetMode="External"/><Relationship Id="rId1" Type="http://schemas.openxmlformats.org/officeDocument/2006/relationships/slideLayout" Target="../slideLayouts/slideLayout6.xml"/><Relationship Id="rId2" Type="http://schemas.openxmlformats.org/officeDocument/2006/relationships/hyperlink" Target="http://ru.wikipedia.org/wiki/18_%D0%B0%D0%BF%D1%80%D0%B5%D0%BB%D1%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685800" y="1500188"/>
            <a:ext cx="7772400" cy="1470025"/>
          </a:xfrm>
        </p:spPr>
        <p:txBody>
          <a:bodyPr/>
          <a:lstStyle/>
          <a:p>
            <a:pPr eaLnBrk="1" hangingPunct="1"/>
            <a:r>
              <a:rPr kumimoji="0" lang="ru-RU">
                <a:latin typeface="Calibri" charset="0"/>
              </a:rPr>
              <a:t>Дни воинской славы России.</a:t>
            </a:r>
          </a:p>
        </p:txBody>
      </p:sp>
      <p:sp>
        <p:nvSpPr>
          <p:cNvPr id="13314" name="Подзаголовок 2"/>
          <p:cNvSpPr>
            <a:spLocks noGrp="1"/>
          </p:cNvSpPr>
          <p:nvPr>
            <p:ph type="subTitle" idx="1"/>
          </p:nvPr>
        </p:nvSpPr>
        <p:spPr>
          <a:xfrm>
            <a:off x="1371600" y="3886200"/>
            <a:ext cx="6400800" cy="1042988"/>
          </a:xfrm>
        </p:spPr>
        <p:txBody>
          <a:bodyPr/>
          <a:lstStyle/>
          <a:p>
            <a:pPr eaLnBrk="1" hangingPunct="1"/>
            <a:r>
              <a:rPr kumimoji="0" lang="ru-RU" sz="4000">
                <a:solidFill>
                  <a:srgbClr val="002060"/>
                </a:solidFill>
                <a:latin typeface="Calibri" charset="0"/>
              </a:rPr>
              <a:t>Ледовое побоище.</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ледовое_0.t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57188"/>
            <a:ext cx="838993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250825" y="274638"/>
            <a:ext cx="8435975" cy="1858962"/>
          </a:xfrm>
        </p:spPr>
        <p:txBody>
          <a:bodyPr/>
          <a:lstStyle/>
          <a:p>
            <a:pPr algn="just" eaLnBrk="1" hangingPunct="1"/>
            <a:r>
              <a:rPr kumimoji="0" lang="ru-RU" sz="2000">
                <a:latin typeface="Calibri" charset="0"/>
              </a:rPr>
              <a:t>В феврале 1995 года был принят Федеральный закон Российской Федерации «О днях воинской славы (победных днях) России», где был установлен перечень этих дат. Днями воинской славы России являются дни побед русского оружия, сыгравших решающую роль в истории России.</a:t>
            </a:r>
            <a:br>
              <a:rPr kumimoji="0" lang="ru-RU" sz="2000">
                <a:latin typeface="Calibri" charset="0"/>
              </a:rPr>
            </a:br>
            <a:endParaRPr kumimoji="0" lang="ru-RU" sz="2000">
              <a:latin typeface="Calibri" charset="0"/>
            </a:endParaRPr>
          </a:p>
        </p:txBody>
      </p:sp>
      <p:sp>
        <p:nvSpPr>
          <p:cNvPr id="14338" name="Содержимое 2"/>
          <p:cNvSpPr>
            <a:spLocks noGrp="1"/>
          </p:cNvSpPr>
          <p:nvPr>
            <p:ph idx="1"/>
          </p:nvPr>
        </p:nvSpPr>
        <p:spPr>
          <a:xfrm>
            <a:off x="457200" y="1773238"/>
            <a:ext cx="8229600" cy="3816350"/>
          </a:xfrm>
        </p:spPr>
        <p:txBody>
          <a:bodyPr/>
          <a:lstStyle/>
          <a:p>
            <a:pPr eaLnBrk="1" hangingPunct="1">
              <a:buFont typeface="Arial" charset="0"/>
              <a:buNone/>
            </a:pPr>
            <a:r>
              <a:rPr kumimoji="0" lang="ru-RU">
                <a:latin typeface="Calibri" charset="0"/>
                <a:hlinkClick r:id="rId2" tooltip="2 февраля"/>
              </a:rPr>
              <a:t>2 февраля</a:t>
            </a:r>
            <a:r>
              <a:rPr kumimoji="0" lang="ru-RU">
                <a:latin typeface="Calibri" charset="0"/>
              </a:rPr>
              <a:t> — День разгрома советскими войсками немецко-фашистских войск в </a:t>
            </a:r>
            <a:r>
              <a:rPr kumimoji="0" lang="ru-RU">
                <a:latin typeface="Calibri" charset="0"/>
                <a:hlinkClick r:id="rId3" tooltip="Сталинградская битва"/>
              </a:rPr>
              <a:t>Сталинградской битве</a:t>
            </a:r>
            <a:r>
              <a:rPr kumimoji="0" lang="ru-RU">
                <a:latin typeface="Calibri" charset="0"/>
              </a:rPr>
              <a:t> (1943 год); </a:t>
            </a:r>
          </a:p>
          <a:p>
            <a:pPr eaLnBrk="1" hangingPunct="1">
              <a:buFont typeface="Arial" charset="0"/>
              <a:buNone/>
            </a:pPr>
            <a:r>
              <a:rPr kumimoji="0" lang="ru-RU">
                <a:latin typeface="Calibri" charset="0"/>
                <a:hlinkClick r:id="rId4" tooltip="18 апреля"/>
              </a:rPr>
              <a:t>5  апреля</a:t>
            </a:r>
            <a:r>
              <a:rPr kumimoji="0" lang="ru-RU">
                <a:latin typeface="Calibri" charset="0"/>
              </a:rPr>
              <a:t> — День победы русских воинов князя </a:t>
            </a:r>
            <a:r>
              <a:rPr kumimoji="0" lang="ru-RU">
                <a:latin typeface="Calibri" charset="0"/>
                <a:hlinkClick r:id="rId5" tooltip="Александр Невский"/>
              </a:rPr>
              <a:t>Александра Невского</a:t>
            </a:r>
            <a:r>
              <a:rPr kumimoji="0" lang="ru-RU">
                <a:latin typeface="Calibri" charset="0"/>
              </a:rPr>
              <a:t> над немецкими рыцарями на </a:t>
            </a:r>
            <a:r>
              <a:rPr kumimoji="0" lang="ru-RU">
                <a:latin typeface="Calibri" charset="0"/>
                <a:hlinkClick r:id="rId6" tooltip="Чудское озеро"/>
              </a:rPr>
              <a:t>Чудском озере</a:t>
            </a:r>
            <a:r>
              <a:rPr kumimoji="0" lang="ru-RU">
                <a:latin typeface="Calibri" charset="0"/>
              </a:rPr>
              <a:t>               (</a:t>
            </a:r>
            <a:r>
              <a:rPr kumimoji="0" lang="ru-RU">
                <a:latin typeface="Calibri" charset="0"/>
                <a:hlinkClick r:id="rId7" tooltip="Ледовое побоище"/>
              </a:rPr>
              <a:t>Ледовое побоище</a:t>
            </a:r>
            <a:r>
              <a:rPr kumimoji="0" lang="ru-RU">
                <a:latin typeface="Calibri" charset="0"/>
              </a:rPr>
              <a:t>, </a:t>
            </a:r>
            <a:r>
              <a:rPr kumimoji="0" lang="ru-RU">
                <a:latin typeface="Calibri" charset="0"/>
                <a:hlinkClick r:id="rId8" tooltip="1242"/>
              </a:rPr>
              <a:t>1242</a:t>
            </a:r>
            <a:r>
              <a:rPr kumimoji="0" lang="ru-RU">
                <a:latin typeface="Calibri" charset="0"/>
              </a:rPr>
              <a:t> год;)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900"/>
          </a:xfrm>
        </p:spPr>
        <p:txBody>
          <a:bodyPr>
            <a:normAutofit fontScale="90000"/>
          </a:bodyPr>
          <a:lstStyle/>
          <a:p>
            <a:pPr eaLnBrk="1" hangingPunct="1">
              <a:defRPr/>
            </a:pPr>
            <a:r>
              <a:rPr kumimoji="0" lang="ru-RU" sz="2400" b="1" u="sng">
                <a:latin typeface="Calibri" charset="0"/>
                <a:cs typeface="+mj-cs"/>
                <a:hlinkClick r:id="rId2"/>
              </a:rPr>
              <a:t>2 ФЕВРАЛЯ - ДЕНЬ РАЗГРОМА СОВЕТСКИМИ ВОЙСКАМИ НЕМЕЦКО-ФАШИСТСКИХ ВОЙСК В СТАЛИНГРАДСКОЙ БИТВЕ (1943)</a:t>
            </a:r>
            <a:r>
              <a:rPr kumimoji="0" lang="ru-RU" sz="2400">
                <a:latin typeface="Calibri" charset="0"/>
                <a:cs typeface="+mj-cs"/>
              </a:rPr>
              <a:t> </a:t>
            </a:r>
          </a:p>
        </p:txBody>
      </p:sp>
      <p:pic>
        <p:nvPicPr>
          <p:cNvPr id="5" name="Picture 4" descr="C:\Users\Лидия\Documents\11 класс\ВОВ\коренной перелом\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3863" y="1428750"/>
            <a:ext cx="3068637" cy="2000250"/>
          </a:xfrm>
          <a:prstGeom prst="rect">
            <a:avLst/>
          </a:prstGeom>
          <a:noFill/>
          <a:ln>
            <a:solidFill>
              <a:schemeClr val="bg2">
                <a:lumMod val="50000"/>
              </a:schemeClr>
            </a:solidFill>
          </a:ln>
        </p:spPr>
      </p:pic>
      <p:pic>
        <p:nvPicPr>
          <p:cNvPr id="15363" name="Picture 2" descr="C:\Users\Лидия\Documents\11 класс\ВОВ\коренной перелом\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4900"/>
            <a:ext cx="4140200" cy="2428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3" descr="C:\Users\Лидия\Documents\11 класс\ВОВ\коренной перелом\дом Павлова.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41438"/>
            <a:ext cx="3305175" cy="2143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descr="C:\Users\Лидия\Documents\11 класс\ВОВ\коренной перелом\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788" y="3357563"/>
            <a:ext cx="4551362" cy="2374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0" y="5876925"/>
            <a:ext cx="9144000" cy="98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a:solidFill>
                  <a:srgbClr val="FF0000"/>
                </a:solidFill>
                <a:latin typeface="Calibri" charset="0"/>
                <a:ea typeface="Arial" charset="0"/>
                <a:cs typeface="Arial" charset="0"/>
              </a:rPr>
              <a:t>Победа под Сталинградом стала началом массового изгнания противника с советской земли</a:t>
            </a:r>
            <a:r>
              <a:rPr lang="ru-RU" sz="2800" b="1">
                <a:solidFill>
                  <a:srgbClr val="FFFFFF"/>
                </a:solidFill>
                <a:latin typeface="Calibri" charset="0"/>
                <a:ea typeface="Arial" charset="0"/>
                <a:cs typeface="Arial" charset="0"/>
              </a:rPr>
              <a:t> </a:t>
            </a:r>
          </a:p>
        </p:txBody>
      </p:sp>
      <p:pic>
        <p:nvPicPr>
          <p:cNvPr id="15367" name="Содержимое 3" descr="http://files.pobeda.ru/images/kalendar/mamaev_kurgan.jpg">
            <a:hlinkClick r:id="rId7"/>
          </p:cNvPr>
          <p:cNvPicPr>
            <a:picLocks noGrp="1"/>
          </p:cNvPicPr>
          <p:nvPr>
            <p:ph idx="1"/>
          </p:nvPr>
        </p:nvPicPr>
        <p:blipFill>
          <a:blip r:embed="rId8">
            <a:extLst>
              <a:ext uri="{28A0092B-C50C-407E-A947-70E740481C1C}">
                <a14:useLocalDpi xmlns:a14="http://schemas.microsoft.com/office/drawing/2010/main" val="0"/>
              </a:ext>
            </a:extLst>
          </a:blip>
          <a:srcRect/>
          <a:stretch>
            <a:fillRect/>
          </a:stretch>
        </p:blipFill>
        <p:spPr>
          <a:xfrm>
            <a:off x="3419475" y="1412875"/>
            <a:ext cx="2016125" cy="3816350"/>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kumimoji="0" lang="ru-RU">
              <a:latin typeface="Calibri" charset="0"/>
            </a:endParaRPr>
          </a:p>
        </p:txBody>
      </p:sp>
      <p:pic>
        <p:nvPicPr>
          <p:cNvPr id="4"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8913"/>
            <a:ext cx="9144000" cy="6408737"/>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85794"/>
            <a:ext cx="7858180" cy="5357850"/>
          </a:xfrm>
          <a:solidFill>
            <a:schemeClr val="tx2">
              <a:lumMod val="20000"/>
              <a:lumOff val="80000"/>
            </a:schemeClr>
          </a:solidFill>
          <a:ln w="76200">
            <a:solidFill>
              <a:srgbClr val="00B0F0"/>
            </a:solidFill>
            <a:miter lim="800000"/>
            <a:headEnd/>
            <a:tailEnd/>
          </a:ln>
          <a:effectLst>
            <a:innerShdw blurRad="63500" dist="50800" dir="18900000">
              <a:prstClr val="black">
                <a:alpha val="50000"/>
              </a:prstClr>
            </a:innerShdw>
          </a:effectLst>
          <a:extLst/>
        </p:spPr>
        <p:txBody>
          <a:bodyPr>
            <a:norm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eaLnBrk="1" hangingPunct="1">
              <a:defRPr/>
            </a:pPr>
            <a:r>
              <a:rPr kumimoji="0" lang="ru-RU" dirty="0">
                <a:solidFill>
                  <a:srgbClr val="C00000"/>
                </a:solidFill>
                <a:latin typeface="Calibri" charset="0"/>
                <a:hlinkClick r:id="rId2" tooltip="18 апреля"/>
              </a:rPr>
              <a:t>5 апреля</a:t>
            </a:r>
            <a:r>
              <a:rPr kumimoji="0" lang="ru-RU" dirty="0">
                <a:solidFill>
                  <a:srgbClr val="C00000"/>
                </a:solidFill>
                <a:latin typeface="Calibri" charset="0"/>
              </a:rPr>
              <a:t> — День победы русских воинов князя </a:t>
            </a:r>
            <a:r>
              <a:rPr kumimoji="0" lang="ru-RU" dirty="0">
                <a:solidFill>
                  <a:srgbClr val="C00000"/>
                </a:solidFill>
                <a:latin typeface="Calibri" charset="0"/>
                <a:hlinkClick r:id="rId3" tooltip="Александр Невский"/>
              </a:rPr>
              <a:t>Александра Невского</a:t>
            </a:r>
            <a:r>
              <a:rPr kumimoji="0" lang="ru-RU" dirty="0">
                <a:solidFill>
                  <a:srgbClr val="C00000"/>
                </a:solidFill>
                <a:latin typeface="Calibri" charset="0"/>
              </a:rPr>
              <a:t> над немецкими рыцарями на </a:t>
            </a:r>
            <a:r>
              <a:rPr kumimoji="0" lang="ru-RU" dirty="0">
                <a:solidFill>
                  <a:srgbClr val="C00000"/>
                </a:solidFill>
                <a:latin typeface="Calibri" charset="0"/>
                <a:hlinkClick r:id="rId4" tooltip="Чудское озеро"/>
              </a:rPr>
              <a:t>Чудском озере</a:t>
            </a:r>
            <a:r>
              <a:rPr kumimoji="0" lang="ru-RU" dirty="0">
                <a:solidFill>
                  <a:srgbClr val="C00000"/>
                </a:solidFill>
                <a:latin typeface="Calibri" charset="0"/>
              </a:rPr>
              <a:t> </a:t>
            </a:r>
            <a:r>
              <a:rPr kumimoji="0" lang="ru-RU" dirty="0" smtClean="0">
                <a:solidFill>
                  <a:srgbClr val="C00000"/>
                </a:solidFill>
                <a:latin typeface="Calibri" charset="0"/>
              </a:rPr>
              <a:t>              (</a:t>
            </a:r>
            <a:r>
              <a:rPr kumimoji="0" lang="ru-RU" dirty="0">
                <a:solidFill>
                  <a:srgbClr val="C00000"/>
                </a:solidFill>
                <a:latin typeface="Calibri" charset="0"/>
                <a:hlinkClick r:id="rId5" tooltip="Ледовое побоище"/>
              </a:rPr>
              <a:t>Ледовое побоище</a:t>
            </a:r>
            <a:r>
              <a:rPr kumimoji="0" lang="ru-RU" dirty="0">
                <a:solidFill>
                  <a:srgbClr val="C00000"/>
                </a:solidFill>
                <a:latin typeface="Calibri" charset="0"/>
              </a:rPr>
              <a:t>, </a:t>
            </a:r>
            <a:r>
              <a:rPr kumimoji="0" lang="ru-RU" dirty="0">
                <a:solidFill>
                  <a:srgbClr val="C00000"/>
                </a:solidFill>
                <a:latin typeface="Calibri" charset="0"/>
                <a:hlinkClick r:id="rId6" tooltip="1242"/>
              </a:rPr>
              <a:t>1242</a:t>
            </a:r>
            <a:r>
              <a:rPr kumimoji="0" lang="ru-RU" dirty="0">
                <a:solidFill>
                  <a:srgbClr val="C00000"/>
                </a:solidFill>
                <a:latin typeface="Calibri" charset="0"/>
              </a:rPr>
              <a:t> год) </a:t>
            </a:r>
            <a:br>
              <a:rPr kumimoji="0" lang="ru-RU" dirty="0">
                <a:solidFill>
                  <a:srgbClr val="C00000"/>
                </a:solidFill>
                <a:latin typeface="Calibri" charset="0"/>
              </a:rPr>
            </a:br>
            <a:endParaRPr kumimoji="0" lang="ru-RU" dirty="0">
              <a:solidFill>
                <a:srgbClr val="C00000"/>
              </a:solidFill>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4"/>
          <p:cNvSpPr>
            <a:spLocks noGrp="1"/>
          </p:cNvSpPr>
          <p:nvPr>
            <p:ph type="title"/>
          </p:nvPr>
        </p:nvSpPr>
        <p:spPr/>
        <p:txBody>
          <a:bodyPr/>
          <a:lstStyle/>
          <a:p>
            <a:r>
              <a:rPr kumimoji="0" lang="ru-RU" sz="3600">
                <a:latin typeface="Calibri" charset="0"/>
              </a:rPr>
              <a:t>Стр. 129 (5 абзац) – стр. 132</a:t>
            </a:r>
          </a:p>
        </p:txBody>
      </p:sp>
      <p:sp>
        <p:nvSpPr>
          <p:cNvPr id="18434" name="Содержимое 3"/>
          <p:cNvSpPr>
            <a:spLocks noGrp="1"/>
          </p:cNvSpPr>
          <p:nvPr>
            <p:ph idx="1"/>
          </p:nvPr>
        </p:nvSpPr>
        <p:spPr/>
        <p:txBody>
          <a:bodyPr/>
          <a:lstStyle/>
          <a:p>
            <a:pPr marL="514350" indent="-514350" algn="just">
              <a:buFont typeface="Arial" charset="0"/>
              <a:buAutoNum type="arabicPeriod"/>
            </a:pPr>
            <a:r>
              <a:rPr kumimoji="0" lang="ru-RU" sz="3600" b="1">
                <a:solidFill>
                  <a:srgbClr val="10253F"/>
                </a:solidFill>
                <a:latin typeface="Calibri" charset="0"/>
              </a:rPr>
              <a:t>С какой целью западно-европейские рыцари вели Крестовые походы?</a:t>
            </a:r>
          </a:p>
          <a:p>
            <a:pPr marL="514350" indent="-514350">
              <a:buFont typeface="Arial" charset="0"/>
              <a:buAutoNum type="arabicPeriod"/>
            </a:pPr>
            <a:endParaRPr kumimoji="0" lang="ru-RU" sz="3600" b="1">
              <a:solidFill>
                <a:srgbClr val="10253F"/>
              </a:solidFill>
              <a:latin typeface="Calibri" charset="0"/>
            </a:endParaRPr>
          </a:p>
          <a:p>
            <a:pPr marL="514350" indent="-514350" algn="just">
              <a:buFont typeface="Arial" charset="0"/>
              <a:buAutoNum type="arabicPeriod"/>
            </a:pPr>
            <a:r>
              <a:rPr kumimoji="0" lang="ru-RU" sz="3600" b="1">
                <a:solidFill>
                  <a:srgbClr val="10253F"/>
                </a:solidFill>
                <a:latin typeface="Calibri" charset="0"/>
              </a:rPr>
              <a:t>Почему именно в 1240 году они напали на русские земли?</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kumimoji="0" lang="ru-RU">
              <a:latin typeface="Calibri" charset="0"/>
            </a:endParaRPr>
          </a:p>
        </p:txBody>
      </p:sp>
      <p:pic>
        <p:nvPicPr>
          <p:cNvPr id="19458" name="Picture 2"/>
          <p:cNvPicPr>
            <a:picLocks noChangeAspect="1" noChangeArrowheads="1"/>
          </p:cNvPicPr>
          <p:nvPr/>
        </p:nvPicPr>
        <p:blipFill>
          <a:blip r:embed="rId2">
            <a:lum bright="-24000" contrast="48000"/>
            <a:extLst>
              <a:ext uri="{28A0092B-C50C-407E-A947-70E740481C1C}">
                <a14:useLocalDpi xmlns:a14="http://schemas.microsoft.com/office/drawing/2010/main" val="0"/>
              </a:ext>
            </a:extLst>
          </a:blip>
          <a:srcRect t="-11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lum bright="-24000" contrast="48000"/>
            <a:extLst>
              <a:ext uri="{28A0092B-C50C-407E-A947-70E740481C1C}">
                <a14:useLocalDpi xmlns:a14="http://schemas.microsoft.com/office/drawing/2010/main" val="0"/>
              </a:ext>
            </a:extLst>
          </a:blip>
          <a:srcRect b="-8"/>
          <a:stretch>
            <a:fillRect/>
          </a:stretch>
        </p:blipFill>
        <p:spPr bwMode="auto">
          <a:xfrm>
            <a:off x="23813" y="6350"/>
            <a:ext cx="9120187"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3"/>
          <p:cNvSpPr>
            <a:spLocks noGrp="1"/>
          </p:cNvSpPr>
          <p:nvPr>
            <p:ph idx="1"/>
          </p:nvPr>
        </p:nvSpPr>
        <p:spPr>
          <a:xfrm>
            <a:off x="457200" y="1071563"/>
            <a:ext cx="8229600" cy="4071937"/>
          </a:xfrm>
        </p:spPr>
        <p:txBody>
          <a:bodyPr/>
          <a:lstStyle/>
          <a:p>
            <a:pPr marL="742950" indent="-742950" algn="just">
              <a:buFont typeface="Arial" charset="0"/>
              <a:buAutoNum type="arabicPeriod"/>
            </a:pPr>
            <a:r>
              <a:rPr kumimoji="0" lang="ru-RU" sz="3600" b="1">
                <a:solidFill>
                  <a:srgbClr val="17375E"/>
                </a:solidFill>
                <a:latin typeface="Calibri" charset="0"/>
              </a:rPr>
              <a:t>Какое, на ваш взгляд, имела значение Ледовое побоище?</a:t>
            </a:r>
          </a:p>
          <a:p>
            <a:pPr marL="742950" indent="-742950" algn="just">
              <a:buFont typeface="Arial" charset="0"/>
              <a:buAutoNum type="arabicPeriod"/>
            </a:pPr>
            <a:endParaRPr kumimoji="0" lang="ru-RU" sz="3600" b="1">
              <a:solidFill>
                <a:srgbClr val="17375E"/>
              </a:solidFill>
              <a:latin typeface="Calibri" charset="0"/>
            </a:endParaRPr>
          </a:p>
          <a:p>
            <a:pPr marL="742950" indent="-742950" algn="just">
              <a:buFont typeface="Arial" charset="0"/>
              <a:buAutoNum type="arabicPeriod"/>
            </a:pPr>
            <a:r>
              <a:rPr kumimoji="0" lang="ru-RU" sz="3600" b="1">
                <a:solidFill>
                  <a:srgbClr val="17375E"/>
                </a:solidFill>
                <a:latin typeface="Calibri" charset="0"/>
              </a:rPr>
              <a:t>Что объединяет Невскую битву и Ледовое побоище?</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200</Words>
  <Application>Microsoft Macintosh PowerPoint</Application>
  <PresentationFormat>Экран (4:3)</PresentationFormat>
  <Paragraphs>15</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Calibri</vt:lpstr>
      <vt:lpstr>Тема Office</vt:lpstr>
      <vt:lpstr>Дни воинской славы России.</vt:lpstr>
      <vt:lpstr>В феврале 1995 года был принят Федеральный закон Российской Федерации «О днях воинской славы (победных днях) России», где был установлен перечень этих дат. Днями воинской славы России являются дни побед русского оружия, сыгравших решающую роль в истории России. </vt:lpstr>
      <vt:lpstr>2 ФЕВРАЛЯ - ДЕНЬ РАЗГРОМА СОВЕТСКИМИ ВОЙСКАМИ НЕМЕЦКО-ФАШИСТСКИХ ВОЙСК В СТАЛИНГРАДСКОЙ БИТВЕ (1943) </vt:lpstr>
      <vt:lpstr>Презентация PowerPoint</vt:lpstr>
      <vt:lpstr>5 апреля — День победы русских воинов князя Александра Невского над немецкими рыцарями на Чудском озере               (Ледовое побоище, 1242 год)  </vt:lpstr>
      <vt:lpstr>Стр. 129 (5 абзац) – стр. 132</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Гузель Фанд</dc:creator>
  <cp:lastModifiedBy>Ильсияр</cp:lastModifiedBy>
  <cp:revision>35</cp:revision>
  <dcterms:created xsi:type="dcterms:W3CDTF">2013-02-26T17:40:50Z</dcterms:created>
  <dcterms:modified xsi:type="dcterms:W3CDTF">2014-10-19T17:02:28Z</dcterms:modified>
</cp:coreProperties>
</file>