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2" r:id="rId7"/>
    <p:sldId id="264" r:id="rId8"/>
    <p:sldId id="265" r:id="rId9"/>
    <p:sldId id="266" r:id="rId10"/>
    <p:sldId id="267" r:id="rId11"/>
    <p:sldId id="270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0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11.03.2013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11.03.2013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11.03.2013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5B106E36-FD25-4E2D-B0AA-010F637433A0}" type="datetimeFigureOut">
              <a:rPr lang="ru-RU" smtClean="0"/>
              <a:pPr/>
              <a:t>11.03.2013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7.jpeg"/><Relationship Id="rId7" Type="http://schemas.openxmlformats.org/officeDocument/2006/relationships/hyperlink" Target="http://img-fotki.yandex.ru/get/5607/auslandische.0/0_661fe_3142ac33_XL" TargetMode="External"/><Relationship Id="rId12" Type="http://schemas.openxmlformats.org/officeDocument/2006/relationships/image" Target="../media/image12.jpeg"/><Relationship Id="rId2" Type="http://schemas.openxmlformats.org/officeDocument/2006/relationships/hyperlink" Target="http://img-fotki.yandex.ru/get/5812/132594935.0/0_75b44_fe12c01d_XL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jpeg"/><Relationship Id="rId11" Type="http://schemas.openxmlformats.org/officeDocument/2006/relationships/hyperlink" Target="http://img0.liveinternet.ru/images/attach/c/2/73/843/73843202_6.jpg" TargetMode="External"/><Relationship Id="rId5" Type="http://schemas.openxmlformats.org/officeDocument/2006/relationships/image" Target="../media/image8.jpeg"/><Relationship Id="rId10" Type="http://schemas.openxmlformats.org/officeDocument/2006/relationships/image" Target="../media/image11.jpeg"/><Relationship Id="rId4" Type="http://schemas.openxmlformats.org/officeDocument/2006/relationships/hyperlink" Target="http://img1.liveinternet.ru/images/foto/b/3/883/894883/f_17886787.jpg" TargetMode="External"/><Relationship Id="rId9" Type="http://schemas.openxmlformats.org/officeDocument/2006/relationships/hyperlink" Target="http://www.kursiv.kz/uploads/posts/2012-01/1327999368_berlin-vizit-nazarbaev.jp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Некоторые сходства и различия лексики английского и немецкого языков</a:t>
            </a:r>
            <a:endParaRPr lang="ru-RU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Англичане\Desktop\немец\Fahnedeutsc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385921"/>
            <a:ext cx="2333625" cy="1822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Англичане\Desktop\немец\yandsearc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365104"/>
            <a:ext cx="2520280" cy="1783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989034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7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Лексические единицы, имеющие похожее написание и незначительные отличия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5661461"/>
              </p:ext>
            </p:extLst>
          </p:nvPr>
        </p:nvGraphicFramePr>
        <p:xfrm>
          <a:off x="1475656" y="2420888"/>
          <a:ext cx="6196012" cy="160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8006"/>
                <a:gridCol w="309800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Английское слово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845" marR="688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Немецкое слово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845" marR="68845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tomato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3" marR="516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Times New Roman"/>
                          <a:ea typeface="Times New Roman"/>
                          <a:cs typeface="Times New Roman"/>
                        </a:rPr>
                        <a:t>Tomate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3" marR="51633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flame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3" marR="516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Times New Roman"/>
                          <a:ea typeface="Times New Roman"/>
                          <a:cs typeface="Times New Roman"/>
                        </a:rPr>
                        <a:t>Flamme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3" marR="51633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hello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3" marR="516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hallo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3" marR="51633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нгличане\Desktop\немец\89620510__Internetrepetitor_angliyskogo_yazuyk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1028"/>
            <a:ext cx="1896443" cy="189644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161385" y="620688"/>
            <a:ext cx="6965245" cy="576064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выводы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65238" y="836712"/>
            <a:ext cx="756084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ходе работы выяснилось, что немецкий и английский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языки</a:t>
            </a:r>
          </a:p>
          <a:p>
            <a:pPr algn="just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имеют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много общего. </a:t>
            </a:r>
            <a:endParaRPr lang="ru-RU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Слова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немецкого языка, имеющие сходство с английскими </a:t>
            </a:r>
            <a:endParaRPr lang="ru-RU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словами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запоминаются быстрее, так как срабатывают ассоциации на то, как звучат слова, как они пишутся, а это способствует более быстрому овладению немецкими лексическими единицами.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Рассматриваемая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тема исследования была для нас актуальна, так как </a:t>
            </a:r>
            <a:endParaRPr lang="ru-RU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больше школьников изучают второй иностранный язык,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 так же знание английского языка становится неотъемлемой частью жизни современного человека. 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Приведенные 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собранные примеры могут быть полезны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</a:p>
          <a:p>
            <a:pPr algn="just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практическом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использовании.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Мы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сделали первые шаги в сравнении лексических единиц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</a:p>
          <a:p>
            <a:pPr algn="just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английском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немецком языках и научились  замечать сходства и различия в языковых явлениях  двух языков.</a:t>
            </a:r>
          </a:p>
          <a:p>
            <a:endParaRPr lang="ru-RU" dirty="0"/>
          </a:p>
        </p:txBody>
      </p:sp>
      <p:pic>
        <p:nvPicPr>
          <p:cNvPr id="2051" name="Picture 3" descr="C:\Users\Англичане\Desktop\немец\ad_71156_ima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5278656"/>
            <a:ext cx="1512168" cy="1478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127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нгличане\Desktop\немец\ff2420c6e025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348880"/>
            <a:ext cx="3528392" cy="2212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Англичане\Desktop\немец\danke00076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725144"/>
            <a:ext cx="4981575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effectLst>
            <a:reflection blurRad="6350" stA="52000" endA="300" endPos="35000" dir="5400000" sy="-100000" algn="bl" rotWithShape="0"/>
          </a:effectLst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Благодарим за внимание!</a:t>
            </a:r>
            <a:endParaRPr lang="ru-RU" sz="36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87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rot="60000">
            <a:off x="1840634" y="1115754"/>
            <a:ext cx="2370567" cy="586544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6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English</a:t>
            </a: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://img-fotki.yandex.ru/get/5812/132594935.0/0_75b44_fe12c01d_XL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01320" y="3246390"/>
            <a:ext cx="1571636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img1.liveinternet.ru/images/foto/b/3/883/894883/f_17886787.jpg">
            <a:hlinkClick r:id="rId4" tgtFrame="_blank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2124517"/>
            <a:ext cx="1571636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im2-tub-ru.yandex.net/i?id=347856328-54-72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86808" y="4712134"/>
            <a:ext cx="1714512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img-fotki.yandex.ru/get/5607/auslandische.0/0_661fe_3142ac33_XL">
            <a:hlinkClick r:id="rId7" tgtFrame="_blank"/>
          </p:cNvPr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10048" y="1821597"/>
            <a:ext cx="1571636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www.kursiv.kz/uploads/posts/2012-01/1327999368_berlin-vizit-nazarbaev.jpg">
            <a:hlinkClick r:id="rId9" tgtFrame="_blank"/>
          </p:cNvPr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166038" y="4509120"/>
            <a:ext cx="1785950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img0.liveinternet.ru/images/attach/c/2/73/843/73843202_6.jpg">
            <a:hlinkClick r:id="rId11" tgtFrame="_blank"/>
          </p:cNvPr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505723" y="2860330"/>
            <a:ext cx="1566864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5166038" y="836712"/>
            <a:ext cx="2431292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Deutsch</a:t>
            </a:r>
          </a:p>
          <a:p>
            <a:pPr algn="just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Выноска-облако 1"/>
          <p:cNvSpPr/>
          <p:nvPr/>
        </p:nvSpPr>
        <p:spPr>
          <a:xfrm>
            <a:off x="2987824" y="1700808"/>
            <a:ext cx="1296144" cy="936104"/>
          </a:xfrm>
          <a:prstGeom prst="cloudCallout">
            <a:avLst>
              <a:gd name="adj1" fmla="val -66986"/>
              <a:gd name="adj2" fmla="val 92626"/>
            </a:avLst>
          </a:prstGeom>
          <a:solidFill>
            <a:schemeClr val="bg2">
              <a:lumMod val="9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602B"/>
                </a:solidFill>
              </a:rPr>
              <a:t>Hello</a:t>
            </a:r>
            <a:r>
              <a:rPr lang="en-US" dirty="0" smtClean="0">
                <a:solidFill>
                  <a:srgbClr val="00602B"/>
                </a:solidFill>
              </a:rPr>
              <a:t>!</a:t>
            </a:r>
            <a:endParaRPr lang="ru-RU" dirty="0">
              <a:solidFill>
                <a:srgbClr val="00602B"/>
              </a:solidFill>
            </a:endParaRPr>
          </a:p>
        </p:txBody>
      </p:sp>
      <p:sp>
        <p:nvSpPr>
          <p:cNvPr id="12" name="Выноска-облако 11"/>
          <p:cNvSpPr/>
          <p:nvPr/>
        </p:nvSpPr>
        <p:spPr>
          <a:xfrm>
            <a:off x="6776443" y="1385156"/>
            <a:ext cx="1296144" cy="936104"/>
          </a:xfrm>
          <a:prstGeom prst="cloudCallout">
            <a:avLst>
              <a:gd name="adj1" fmla="val -66986"/>
              <a:gd name="adj2" fmla="val 92626"/>
            </a:avLst>
          </a:prstGeom>
          <a:solidFill>
            <a:schemeClr val="bg2">
              <a:lumMod val="9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602B"/>
                </a:solidFill>
              </a:rPr>
              <a:t>Hallo</a:t>
            </a:r>
            <a:r>
              <a:rPr lang="en-US" dirty="0">
                <a:solidFill>
                  <a:srgbClr val="00602B"/>
                </a:solidFill>
              </a:rPr>
              <a:t>!</a:t>
            </a:r>
            <a:endParaRPr lang="ru-RU" dirty="0">
              <a:solidFill>
                <a:srgbClr val="00602B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620688"/>
            <a:ext cx="7128792" cy="4464496"/>
          </a:xfrm>
        </p:spPr>
        <p:txBody>
          <a:bodyPr/>
          <a:lstStyle/>
          <a:p>
            <a:pPr marL="185738" indent="-77788" algn="just">
              <a:buNone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провести сравнительный анализ английских и немецких слов и выражений.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85738" indent="-77788" algn="just"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1844824"/>
            <a:ext cx="7416823" cy="3914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Расширить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углубить знания в области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немецкого 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английского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языков;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20000"/>
              </a:lnSpc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Выявить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связь английского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немецкого языков; 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Проанализировать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написания отдельных слов  немецкого и английского языков для выявления сходств при написании;   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пределить сходства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различия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 произнесении слов и выражений немецкого и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английского</a:t>
            </a:r>
          </a:p>
          <a:p>
            <a:pPr algn="just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языков. </a:t>
            </a:r>
          </a:p>
          <a:p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074" name="Picture 2" descr="C:\Users\Англичане\Desktop\немец\image0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2855" y="4869159"/>
            <a:ext cx="1873725" cy="1913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Германская группа языков</a:t>
            </a:r>
            <a:endParaRPr lang="ru-RU" sz="32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1844824"/>
            <a:ext cx="7056784" cy="3878245"/>
          </a:xfrm>
        </p:spPr>
        <p:txBody>
          <a:bodyPr>
            <a:noAutofit/>
          </a:bodyPr>
          <a:lstStyle/>
          <a:p>
            <a:pPr marL="0" indent="0" algn="just">
              <a:spcBef>
                <a:spcPct val="0"/>
              </a:spcBef>
              <a:buNone/>
            </a:pP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   </a:t>
            </a:r>
          </a:p>
          <a:p>
            <a:pPr marL="0" indent="0" algn="just">
              <a:spcBef>
                <a:spcPct val="0"/>
              </a:spcBef>
              <a:buNone/>
            </a:pP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    </a:t>
            </a:r>
          </a:p>
          <a:p>
            <a:pPr marL="0" indent="0" algn="just">
              <a:spcBef>
                <a:spcPct val="0"/>
              </a:spcBef>
              <a:buNone/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Английский 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и немецкий очень близкие по происхождению и развитию языки. Они имеют общие корни, так как относятся к западногерманской семье индоевропейских языков и англо-саксонской группе. Их близость подтверждается наличием  большого количества родственных слов, то есть  таких слов, которые в большей или меньшей степени похожи. Как видим, это определено исторически. </a:t>
            </a:r>
          </a:p>
          <a:p>
            <a:pPr marL="0" indent="0" algn="just">
              <a:spcBef>
                <a:spcPct val="0"/>
              </a:spcBef>
              <a:buNone/>
            </a:pPr>
            <a:endParaRPr lang="ru-RU" sz="18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026" name="Picture 2" descr="C:\Users\Англичане\Desktop\немец\x_881d237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92696"/>
            <a:ext cx="2246838" cy="1465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Англичане\Desktop\немец\austria2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437112"/>
            <a:ext cx="2520280" cy="1760259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803" y="1556792"/>
            <a:ext cx="8229600" cy="1284174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Некоторые особенности чтения в двух языках</a:t>
            </a:r>
            <a:r>
              <a:rPr lang="ru-RU" sz="4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> 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английском языке  гласная  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конце слова, как правило, не читается;</a:t>
            </a:r>
            <a:b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немецком языке такой непроизносимой гласной в конце слова нет:</a:t>
            </a:r>
            <a:b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8188118"/>
              </p:ext>
            </p:extLst>
          </p:nvPr>
        </p:nvGraphicFramePr>
        <p:xfrm>
          <a:off x="251519" y="2494185"/>
          <a:ext cx="8463884" cy="160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31942"/>
                <a:gridCol w="423194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Английское слово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Немецкое слово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407160" algn="ctr"/>
                          <a:tab pos="1914525" algn="l"/>
                        </a:tabLst>
                      </a:pPr>
                      <a:r>
                        <a:rPr lang="ru-RU" sz="12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    </a:t>
                      </a:r>
                      <a:r>
                        <a:rPr lang="en-US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machine</a:t>
                      </a: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	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Times New Roman"/>
                          <a:ea typeface="Times New Roman"/>
                          <a:cs typeface="Times New Roman"/>
                        </a:rPr>
                        <a:t>Maschine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en-US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cigarette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Times New Roman"/>
                          <a:ea typeface="Times New Roman"/>
                          <a:cs typeface="Times New Roman"/>
                        </a:rPr>
                        <a:t>Zigarette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   </a:t>
                      </a:r>
                      <a:r>
                        <a:rPr lang="en-US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tribune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Times New Roman"/>
                          <a:ea typeface="Times New Roman"/>
                          <a:cs typeface="Times New Roman"/>
                        </a:rPr>
                        <a:t>Tribüne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827585" y="4293096"/>
            <a:ext cx="75608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 английском языке долгий гласный звук показывает удвоенная гласная буква  или сочетание гласных, а в немецком языке кроме удвоенной гласной, долгота обозначается также буквой 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h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, стоящей после гласной 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6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5299031"/>
              </p:ext>
            </p:extLst>
          </p:nvPr>
        </p:nvGraphicFramePr>
        <p:xfrm>
          <a:off x="412067" y="5373216"/>
          <a:ext cx="8391876" cy="1193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5938"/>
                <a:gridCol w="419593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Английское слово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Немецкое слово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see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Times New Roman"/>
                          <a:ea typeface="Times New Roman"/>
                          <a:cs typeface="Times New Roman"/>
                        </a:rPr>
                        <a:t>sehen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sheep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Times New Roman"/>
                          <a:ea typeface="Times New Roman"/>
                          <a:cs typeface="Times New Roman"/>
                        </a:rPr>
                        <a:t>geschehen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2167080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Звучание / Произнесение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Лексические единицы, одинаковые по звучанию, если не принимать во внимание особенности артикуляции звуков в двух языках</a:t>
            </a:r>
            <a:b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2.Лексические единицы, похожие  по звучанию и отличающиеся одним / двумя звуками (соответственно одной / двумя буквами) </a:t>
            </a:r>
            <a:b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5199112"/>
              </p:ext>
            </p:extLst>
          </p:nvPr>
        </p:nvGraphicFramePr>
        <p:xfrm>
          <a:off x="467544" y="2132856"/>
          <a:ext cx="8229600" cy="160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Английское слово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Немецкое слово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antenna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Times New Roman"/>
                          <a:ea typeface="Times New Roman"/>
                          <a:cs typeface="Times New Roman"/>
                        </a:rPr>
                        <a:t>Antenne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wine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Times New Roman"/>
                          <a:ea typeface="Times New Roman"/>
                          <a:cs typeface="Times New Roman"/>
                        </a:rPr>
                        <a:t>Wein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doctor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Times New Roman"/>
                          <a:ea typeface="Times New Roman"/>
                          <a:cs typeface="Times New Roman"/>
                        </a:rPr>
                        <a:t>Doktor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4313723"/>
              </p:ext>
            </p:extLst>
          </p:nvPr>
        </p:nvGraphicFramePr>
        <p:xfrm>
          <a:off x="539552" y="4509120"/>
          <a:ext cx="8229600" cy="242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Английское слово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Немецкое слово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machine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Times New Roman"/>
                          <a:ea typeface="Times New Roman"/>
                          <a:cs typeface="Times New Roman"/>
                        </a:rPr>
                        <a:t>Maschine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tribune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Times New Roman"/>
                          <a:ea typeface="Times New Roman"/>
                          <a:cs typeface="Times New Roman"/>
                        </a:rPr>
                        <a:t>Tribüne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cigarette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Times New Roman"/>
                          <a:ea typeface="Times New Roman"/>
                          <a:cs typeface="Times New Roman"/>
                        </a:rPr>
                        <a:t>Zigarette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can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Times New Roman"/>
                          <a:ea typeface="Times New Roman"/>
                          <a:cs typeface="Times New Roman"/>
                        </a:rPr>
                        <a:t>kann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lamp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Lampe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7077377" cy="1202485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Лексические единицы, имеющие аналогичные способы образования в двух языках.</a:t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2119257"/>
            <a:ext cx="7920880" cy="3603812"/>
          </a:xfrm>
        </p:spPr>
        <p:txBody>
          <a:bodyPr/>
          <a:lstStyle/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Лексические единицы, отличающиеся  чтением ударной гласной или буквосочетаний гласных</a:t>
            </a: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8872448"/>
              </p:ext>
            </p:extLst>
          </p:nvPr>
        </p:nvGraphicFramePr>
        <p:xfrm>
          <a:off x="1403648" y="1484784"/>
          <a:ext cx="6119834" cy="2024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9917"/>
                <a:gridCol w="3059917"/>
              </a:tblGrid>
              <a:tr h="37878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Английское слов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Немецкое слово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87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forget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me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not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Times New Roman"/>
                          <a:ea typeface="Times New Roman"/>
                          <a:cs typeface="Times New Roman"/>
                        </a:rPr>
                        <a:t>Vergi</a:t>
                      </a:r>
                      <a:r>
                        <a:rPr lang="ru-RU" sz="1800" dirty="0" err="1">
                          <a:latin typeface="Times New Roman"/>
                          <a:ea typeface="Times New Roman"/>
                          <a:cs typeface="Times New Roman"/>
                        </a:rPr>
                        <a:t>ß</a:t>
                      </a:r>
                      <a:r>
                        <a:rPr lang="en-US" sz="1800" dirty="0" err="1">
                          <a:latin typeface="Times New Roman"/>
                          <a:ea typeface="Times New Roman"/>
                          <a:cs typeface="Times New Roman"/>
                        </a:rPr>
                        <a:t>meinnicht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87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thirteen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Times New Roman"/>
                          <a:ea typeface="Times New Roman"/>
                          <a:cs typeface="Times New Roman"/>
                        </a:rPr>
                        <a:t>dreizehn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87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nineteen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Times New Roman"/>
                          <a:ea typeface="Times New Roman"/>
                          <a:cs typeface="Times New Roman"/>
                        </a:rPr>
                        <a:t>Neunzehn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87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Monday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Times New Roman"/>
                          <a:ea typeface="Times New Roman"/>
                          <a:cs typeface="Times New Roman"/>
                        </a:rPr>
                        <a:t>Montag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8639198"/>
              </p:ext>
            </p:extLst>
          </p:nvPr>
        </p:nvGraphicFramePr>
        <p:xfrm>
          <a:off x="1331640" y="4293096"/>
          <a:ext cx="6096000" cy="242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Английское слово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Немецкое слово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name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Name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so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So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pause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Pause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friend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Freund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gymnastics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Times New Roman"/>
                          <a:ea typeface="Times New Roman"/>
                          <a:cs typeface="Times New Roman"/>
                        </a:rPr>
                        <a:t>Gymnastik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2286016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27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Лексические единицы, отличающиеся смещением ударения</a:t>
            </a:r>
            <a:br>
              <a:rPr lang="ru-RU" sz="27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2132856"/>
            <a:ext cx="7200800" cy="2088232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Глаголы, оканчивающиеся в английском языке на согласную или непроизносимую гласную и всегда имеющие  окончание   - (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в немецком языке</a:t>
            </a:r>
          </a:p>
          <a:p>
            <a:pPr algn="just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524000" y="1397000"/>
          <a:ext cx="6096000" cy="160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Английское слово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Немецкое слово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Intensive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Times New Roman"/>
                          <a:ea typeface="Times New Roman"/>
                          <a:cs typeface="Times New Roman"/>
                        </a:rPr>
                        <a:t>intensiv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43025" algn="l"/>
                          <a:tab pos="1581150" algn="l"/>
                        </a:tabLs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mineral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43025" algn="l"/>
                          <a:tab pos="1581150" algn="l"/>
                        </a:tabLs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Mineral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communicative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Times New Roman"/>
                          <a:ea typeface="Times New Roman"/>
                          <a:cs typeface="Times New Roman"/>
                        </a:rPr>
                        <a:t>kommunikativ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6337051"/>
              </p:ext>
            </p:extLst>
          </p:nvPr>
        </p:nvGraphicFramePr>
        <p:xfrm>
          <a:off x="1619672" y="4077072"/>
          <a:ext cx="6096000" cy="242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Английское слово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Немецкое слово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come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Times New Roman"/>
                          <a:ea typeface="Times New Roman"/>
                          <a:cs typeface="Times New Roman"/>
                        </a:rPr>
                        <a:t>kommen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go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Times New Roman"/>
                          <a:ea typeface="Times New Roman"/>
                          <a:cs typeface="Times New Roman"/>
                        </a:rPr>
                        <a:t>gehen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bring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Times New Roman"/>
                          <a:ea typeface="Times New Roman"/>
                          <a:cs typeface="Times New Roman"/>
                        </a:rPr>
                        <a:t>bringen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find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Times New Roman"/>
                          <a:ea typeface="Times New Roman"/>
                          <a:cs typeface="Times New Roman"/>
                        </a:rPr>
                        <a:t>finden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learn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Times New Roman"/>
                          <a:ea typeface="Times New Roman"/>
                          <a:cs typeface="Times New Roman"/>
                        </a:rPr>
                        <a:t>lernen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274786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Написание /орфография</a:t>
            </a:r>
            <a:r>
              <a:rPr lang="ru-RU" sz="27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Лексические единицы, одинаковые по написанию</a:t>
            </a:r>
            <a:r>
              <a:rPr lang="ru-RU" sz="27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4512810"/>
              </p:ext>
            </p:extLst>
          </p:nvPr>
        </p:nvGraphicFramePr>
        <p:xfrm>
          <a:off x="1475656" y="1988840"/>
          <a:ext cx="6096000" cy="325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Английское слово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Немецкое слово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43025" algn="l"/>
                          <a:tab pos="1581150" algn="l"/>
                        </a:tabLs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museum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43025" algn="l"/>
                          <a:tab pos="1581150" algn="l"/>
                        </a:tabLs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Museum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43025" algn="l"/>
                          <a:tab pos="1581150" algn="l"/>
                        </a:tabLs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job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43025" algn="l"/>
                          <a:tab pos="1581150" algn="l"/>
                        </a:tabLs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Job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43025" algn="l"/>
                          <a:tab pos="1581150" algn="l"/>
                        </a:tabLs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figure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43025" algn="l"/>
                          <a:tab pos="1581150" algn="l"/>
                        </a:tabLs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Figure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43025" algn="l"/>
                          <a:tab pos="1581150" algn="l"/>
                        </a:tabLs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ball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43025" algn="l"/>
                          <a:tab pos="1581150" algn="l"/>
                        </a:tabLs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Ball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43025" algn="l"/>
                          <a:tab pos="1581150" algn="l"/>
                        </a:tabLs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name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43025" algn="l"/>
                          <a:tab pos="1581150" algn="l"/>
                        </a:tabLs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Name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43025" algn="l"/>
                          <a:tab pos="1581150" algn="l"/>
                        </a:tabLs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mineral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43025" algn="l"/>
                          <a:tab pos="1581150" algn="l"/>
                        </a:tabLs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Mineral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76275" algn="l"/>
                          <a:tab pos="733425" algn="l"/>
                        </a:tabLs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pause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76275" algn="l"/>
                          <a:tab pos="733425" algn="l"/>
                        </a:tabLs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Pause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218</TotalTime>
  <Words>483</Words>
  <Application>Microsoft Office PowerPoint</Application>
  <PresentationFormat>Экран (4:3)</PresentationFormat>
  <Paragraphs>147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Кнопка</vt:lpstr>
      <vt:lpstr>Некоторые сходства и различия лексики английского и немецкого языков</vt:lpstr>
      <vt:lpstr>Презентация PowerPoint</vt:lpstr>
      <vt:lpstr>Презентация PowerPoint</vt:lpstr>
      <vt:lpstr>                   Германская группа языков</vt:lpstr>
      <vt:lpstr>  Некоторые особенности чтения в двух языках  В английском языке  гласная  е в конце слова, как правило, не читается;  в немецком языке такой непроизносимой гласной в конце слова нет:       </vt:lpstr>
      <vt:lpstr>     Звучание / Произнесение 1. Лексические единицы, одинаковые по звучанию, если не принимать во внимание особенности артикуляции звуков в двух языках        2.Лексические единицы, похожие  по звучанию и отличающиеся одним / двумя звуками (соответственно одной / двумя буквами)   </vt:lpstr>
      <vt:lpstr>3.  Лексические единицы, имеющие аналогичные способы образования в двух языках.  </vt:lpstr>
      <vt:lpstr>5. Лексические единицы, отличающиеся смещением ударения   </vt:lpstr>
      <vt:lpstr>      Написание /орфография 1. Лексические единицы, одинаковые по написанию     </vt:lpstr>
      <vt:lpstr> 2. Лексические единицы, имеющие похожее написание и незначительные отличия  </vt:lpstr>
      <vt:lpstr>выводы</vt:lpstr>
      <vt:lpstr>Благодарим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Некоторые сходства и различия лексики английского и немецкого языков</dc:title>
  <cp:lastModifiedBy>Англичане</cp:lastModifiedBy>
  <cp:revision>26</cp:revision>
  <dcterms:modified xsi:type="dcterms:W3CDTF">2013-03-11T07:10:39Z</dcterms:modified>
</cp:coreProperties>
</file>