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1"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19.10.2014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19.10.2014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Англия от Норманнского завоевания</a:t>
            </a:r>
            <a:br>
              <a:rPr lang="ru-RU" b="1" dirty="0" smtClean="0"/>
            </a:br>
            <a:r>
              <a:rPr lang="ru-RU" b="1" dirty="0" smtClean="0"/>
              <a:t>до парламента</a:t>
            </a:r>
            <a:endParaRPr lang="ru-RU" b="1" dirty="0"/>
          </a:p>
        </p:txBody>
      </p:sp>
      <p:pic>
        <p:nvPicPr>
          <p:cNvPr id="5" name="Объект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1975136"/>
            <a:ext cx="4038600" cy="3776091"/>
          </a:xfrm>
        </p:spPr>
      </p:pic>
      <p:pic>
        <p:nvPicPr>
          <p:cNvPr id="14" name="Объект 1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220072" y="2780928"/>
            <a:ext cx="2425902" cy="2880000"/>
          </a:xfrm>
        </p:spPr>
      </p:pic>
      <p:sp>
        <p:nvSpPr>
          <p:cNvPr id="16" name="TextBox 15"/>
          <p:cNvSpPr txBox="1"/>
          <p:nvPr/>
        </p:nvSpPr>
        <p:spPr>
          <a:xfrm>
            <a:off x="4283968" y="2276872"/>
            <a:ext cx="775533" cy="461665"/>
          </a:xfrm>
          <a:prstGeom prst="rect">
            <a:avLst/>
          </a:prstGeom>
          <a:noFill/>
        </p:spPr>
        <p:txBody>
          <a:bodyPr wrap="none" rtlCol="0">
            <a:spAutoFit/>
          </a:bodyPr>
          <a:lstStyle/>
          <a:p>
            <a:r>
              <a:rPr lang="ru-RU" sz="2400" b="1" dirty="0" smtClean="0"/>
              <a:t>Герб</a:t>
            </a:r>
            <a:endParaRPr lang="ru-RU" sz="2400" b="1" dirty="0"/>
          </a:p>
        </p:txBody>
      </p:sp>
      <p:pic>
        <p:nvPicPr>
          <p:cNvPr id="4" name="146674.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95536" y="291116"/>
            <a:ext cx="936104" cy="742427"/>
          </a:xfrm>
          <a:prstGeom prst="rect">
            <a:avLst/>
          </a:prstGeom>
        </p:spPr>
      </p:pic>
    </p:spTree>
    <p:extLst>
      <p:ext uri="{BB962C8B-B14F-4D97-AF65-F5344CB8AC3E}">
        <p14:creationId xmlns:p14="http://schemas.microsoft.com/office/powerpoint/2010/main" val="265852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rojectm80.com/libraries/phpmailer/king-john-1-magna-carta-i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5763" y="762963"/>
            <a:ext cx="6492682" cy="4248472"/>
          </a:xfrm>
          <a:prstGeom prst="rect">
            <a:avLst/>
          </a:prstGeom>
          <a:noFill/>
          <a:ln>
            <a:noFill/>
          </a:ln>
        </p:spPr>
      </p:pic>
      <p:sp>
        <p:nvSpPr>
          <p:cNvPr id="3" name="TextBox 2"/>
          <p:cNvSpPr txBox="1"/>
          <p:nvPr/>
        </p:nvSpPr>
        <p:spPr>
          <a:xfrm>
            <a:off x="1911653" y="5011435"/>
            <a:ext cx="5616624" cy="646331"/>
          </a:xfrm>
          <a:prstGeom prst="rect">
            <a:avLst/>
          </a:prstGeom>
          <a:noFill/>
        </p:spPr>
        <p:txBody>
          <a:bodyPr wrap="square" rtlCol="0">
            <a:spAutoFit/>
          </a:bodyPr>
          <a:lstStyle/>
          <a:p>
            <a:r>
              <a:rPr lang="ru-RU" b="1" dirty="0"/>
              <a:t>1215 г. </a:t>
            </a:r>
            <a:r>
              <a:rPr lang="ru-RU" b="1" dirty="0" smtClean="0"/>
              <a:t>Иоанн Безземельный подписал </a:t>
            </a:r>
            <a:r>
              <a:rPr lang="ru-RU" b="1" dirty="0"/>
              <a:t>Великую хартию вольностей</a:t>
            </a:r>
          </a:p>
        </p:txBody>
      </p:sp>
    </p:spTree>
    <p:extLst>
      <p:ext uri="{BB962C8B-B14F-4D97-AF65-F5344CB8AC3E}">
        <p14:creationId xmlns:p14="http://schemas.microsoft.com/office/powerpoint/2010/main" val="3723360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Dcy;&amp;iecy;&amp;kcy;&amp;lcy;&amp;acy;&amp;rcy;&amp;acy;&amp;tscy;&amp;icy;&amp;yacy; &amp;pcy;&amp;rcy;&amp;acy;&amp;vcy; &amp;chcy;&amp;iecy;&amp;lcy;&amp;ocy;&amp;vcy;&amp;iecy;&amp;kcy;&amp;acy; &amp;icy; &amp;gcy;&amp;rcy;&amp;acy;&amp;zhcy;&amp;dcy;&amp;acy;&amp;ncy;&amp;icy;&amp;ncy;&amp;acy; 1789 &amp;gcy;. &amp;vcy;&amp;ocy; &amp;Fcy;&amp;rcy;&amp;acy;&amp;ncy;&amp;tscy;&amp;icy;&amp;icy;. &amp;Vcy;&amp;iec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32656"/>
            <a:ext cx="3228950" cy="4262214"/>
          </a:xfrm>
          <a:prstGeom prst="rect">
            <a:avLst/>
          </a:prstGeom>
          <a:noFill/>
          <a:ln>
            <a:noFill/>
          </a:ln>
        </p:spPr>
      </p:pic>
      <p:sp>
        <p:nvSpPr>
          <p:cNvPr id="3" name="TextBox 2"/>
          <p:cNvSpPr txBox="1"/>
          <p:nvPr/>
        </p:nvSpPr>
        <p:spPr>
          <a:xfrm>
            <a:off x="2267744" y="4797152"/>
            <a:ext cx="5112568" cy="923330"/>
          </a:xfrm>
          <a:prstGeom prst="rect">
            <a:avLst/>
          </a:prstGeom>
          <a:noFill/>
        </p:spPr>
        <p:txBody>
          <a:bodyPr wrap="square" rtlCol="0">
            <a:spAutoFit/>
          </a:bodyPr>
          <a:lstStyle/>
          <a:p>
            <a:r>
              <a:rPr lang="ru-RU" b="1" dirty="0"/>
              <a:t>Этот документ был первым в истории средних веков, ограничивший власть короля в пользу крупных феодалов</a:t>
            </a:r>
          </a:p>
        </p:txBody>
      </p:sp>
    </p:spTree>
    <p:extLst>
      <p:ext uri="{BB962C8B-B14F-4D97-AF65-F5344CB8AC3E}">
        <p14:creationId xmlns:p14="http://schemas.microsoft.com/office/powerpoint/2010/main" val="453816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3ds4oy7g1wrqq.cloudfront.net/retratosdelahistoria/myfiles/Enrique-III,-rey-de-Francia_ob1589_by-Passaro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0648"/>
            <a:ext cx="4430179"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9872" y="5331053"/>
            <a:ext cx="2756011" cy="369332"/>
          </a:xfrm>
          <a:prstGeom prst="rect">
            <a:avLst/>
          </a:prstGeom>
          <a:noFill/>
        </p:spPr>
        <p:txBody>
          <a:bodyPr wrap="none" rtlCol="0">
            <a:spAutoFit/>
          </a:bodyPr>
          <a:lstStyle/>
          <a:p>
            <a:r>
              <a:rPr lang="ru-RU" b="1" dirty="0" smtClean="0"/>
              <a:t>Портрет Генриха</a:t>
            </a:r>
            <a:r>
              <a:rPr lang="en-US" b="1" dirty="0" smtClean="0"/>
              <a:t> </a:t>
            </a:r>
            <a:r>
              <a:rPr lang="ru-RU" b="1" dirty="0" smtClean="0"/>
              <a:t>Третьего</a:t>
            </a:r>
            <a:endParaRPr lang="ru-RU" b="1" dirty="0"/>
          </a:p>
        </p:txBody>
      </p:sp>
    </p:spTree>
    <p:extLst>
      <p:ext uri="{BB962C8B-B14F-4D97-AF65-F5344CB8AC3E}">
        <p14:creationId xmlns:p14="http://schemas.microsoft.com/office/powerpoint/2010/main" val="2755749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3845" y="980728"/>
            <a:ext cx="5832648" cy="2031325"/>
          </a:xfrm>
          <a:prstGeom prst="rect">
            <a:avLst/>
          </a:prstGeom>
          <a:noFill/>
        </p:spPr>
        <p:txBody>
          <a:bodyPr wrap="square" rtlCol="0">
            <a:spAutoFit/>
          </a:bodyPr>
          <a:lstStyle/>
          <a:p>
            <a:r>
              <a:rPr lang="ru-RU" b="1" dirty="0"/>
              <a:t>Сын </a:t>
            </a:r>
            <a:r>
              <a:rPr lang="ru-RU" b="1" dirty="0" smtClean="0"/>
              <a:t>Иоанна, </a:t>
            </a:r>
            <a:r>
              <a:rPr lang="ru-RU" b="1" dirty="0"/>
              <a:t>Генрих Третий  вызывал недовольство среди населения. И со временем недовольство баронов переросло в </a:t>
            </a:r>
            <a:r>
              <a:rPr lang="ru-RU" b="1" dirty="0" smtClean="0"/>
              <a:t>мятеж </a:t>
            </a:r>
            <a:r>
              <a:rPr lang="ru-RU" b="1" dirty="0"/>
              <a:t>который поддержали рыцари и горожане. Граф Симон де Монфор в 1265 году впервые собрал собрание на которое были приглашены кроме баронов и епископов, рыцари и горожане. Это собрание получило название «парламент».</a:t>
            </a:r>
          </a:p>
        </p:txBody>
      </p:sp>
      <p:pic>
        <p:nvPicPr>
          <p:cNvPr id="5" name="Рисунок 4" descr="&amp;Fcy;&amp;acy;&amp;jcy;&amp;lcy;:Simon de Montfort bas-relief in the U.S. House of Representatives chamb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068960"/>
            <a:ext cx="2736304" cy="3409725"/>
          </a:xfrm>
          <a:prstGeom prst="rect">
            <a:avLst/>
          </a:prstGeom>
          <a:noFill/>
          <a:ln>
            <a:noFill/>
          </a:ln>
        </p:spPr>
      </p:pic>
    </p:spTree>
    <p:extLst>
      <p:ext uri="{BB962C8B-B14F-4D97-AF65-F5344CB8AC3E}">
        <p14:creationId xmlns:p14="http://schemas.microsoft.com/office/powerpoint/2010/main" val="1753211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B:\!!!! ИСтория\12 октября 2014\Презентация картинки\Парлам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177" y="295665"/>
            <a:ext cx="4824536" cy="36097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97181" y="4119986"/>
            <a:ext cx="2304256" cy="369332"/>
          </a:xfrm>
          <a:prstGeom prst="rect">
            <a:avLst/>
          </a:prstGeom>
          <a:noFill/>
        </p:spPr>
        <p:txBody>
          <a:bodyPr wrap="square" rtlCol="0">
            <a:spAutoFit/>
          </a:bodyPr>
          <a:lstStyle/>
          <a:p>
            <a:r>
              <a:rPr lang="ru-RU" b="1" dirty="0"/>
              <a:t>1265 </a:t>
            </a:r>
            <a:r>
              <a:rPr lang="ru-RU" b="1" dirty="0" smtClean="0"/>
              <a:t>год. Парламент</a:t>
            </a:r>
            <a:endParaRPr lang="ru-RU" b="1" dirty="0"/>
          </a:p>
        </p:txBody>
      </p:sp>
      <p:cxnSp>
        <p:nvCxnSpPr>
          <p:cNvPr id="5" name="Прямая со стрелкой 4"/>
          <p:cNvCxnSpPr/>
          <p:nvPr/>
        </p:nvCxnSpPr>
        <p:spPr>
          <a:xfrm flipH="1">
            <a:off x="2699792" y="4581128"/>
            <a:ext cx="1839653"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76882" y="5310009"/>
            <a:ext cx="3168352" cy="646331"/>
          </a:xfrm>
          <a:prstGeom prst="rect">
            <a:avLst/>
          </a:prstGeom>
          <a:noFill/>
        </p:spPr>
        <p:txBody>
          <a:bodyPr wrap="square" rtlCol="0">
            <a:spAutoFit/>
          </a:bodyPr>
          <a:lstStyle/>
          <a:p>
            <a:r>
              <a:rPr lang="ru-RU" b="1" dirty="0"/>
              <a:t>Палата </a:t>
            </a:r>
            <a:r>
              <a:rPr lang="ru-RU" b="1" dirty="0" smtClean="0"/>
              <a:t>лордов</a:t>
            </a:r>
          </a:p>
          <a:p>
            <a:r>
              <a:rPr lang="ru-RU" b="1" dirty="0" smtClean="0"/>
              <a:t>Епископы, аббаты, бароны</a:t>
            </a:r>
            <a:endParaRPr lang="ru-RU" b="1" dirty="0"/>
          </a:p>
        </p:txBody>
      </p:sp>
      <p:cxnSp>
        <p:nvCxnSpPr>
          <p:cNvPr id="8" name="Прямая со стрелкой 7"/>
          <p:cNvCxnSpPr/>
          <p:nvPr/>
        </p:nvCxnSpPr>
        <p:spPr>
          <a:xfrm>
            <a:off x="4644008" y="4581128"/>
            <a:ext cx="1728192"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58062" y="5287197"/>
            <a:ext cx="2664296" cy="646331"/>
          </a:xfrm>
          <a:prstGeom prst="rect">
            <a:avLst/>
          </a:prstGeom>
          <a:noFill/>
        </p:spPr>
        <p:txBody>
          <a:bodyPr wrap="square" rtlCol="0">
            <a:spAutoFit/>
          </a:bodyPr>
          <a:lstStyle/>
          <a:p>
            <a:r>
              <a:rPr lang="ru-RU" b="1" dirty="0"/>
              <a:t>Палата </a:t>
            </a:r>
            <a:r>
              <a:rPr lang="ru-RU" b="1" dirty="0" smtClean="0"/>
              <a:t>общин</a:t>
            </a:r>
          </a:p>
          <a:p>
            <a:r>
              <a:rPr lang="ru-RU" b="1" dirty="0" smtClean="0"/>
              <a:t>Рыцари, горожане</a:t>
            </a:r>
            <a:endParaRPr lang="ru-RU" b="1" dirty="0"/>
          </a:p>
        </p:txBody>
      </p:sp>
      <p:sp>
        <p:nvSpPr>
          <p:cNvPr id="2" name="Прямоугольник 1"/>
          <p:cNvSpPr/>
          <p:nvPr/>
        </p:nvSpPr>
        <p:spPr>
          <a:xfrm>
            <a:off x="1676882" y="5278624"/>
            <a:ext cx="2862563" cy="6826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258062" y="5287197"/>
            <a:ext cx="2024107" cy="6826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323570" y="4077073"/>
            <a:ext cx="2431750" cy="444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78219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1052736"/>
            <a:ext cx="2808312" cy="400110"/>
          </a:xfrm>
          <a:prstGeom prst="rect">
            <a:avLst/>
          </a:prstGeom>
          <a:noFill/>
        </p:spPr>
        <p:txBody>
          <a:bodyPr wrap="square" rtlCol="0">
            <a:spAutoFit/>
          </a:bodyPr>
          <a:lstStyle/>
          <a:p>
            <a:r>
              <a:rPr lang="ru-RU" sz="2000" b="1" dirty="0" smtClean="0"/>
              <a:t>Функции парламента</a:t>
            </a:r>
            <a:endParaRPr lang="ru-RU" sz="2000" b="1" dirty="0"/>
          </a:p>
        </p:txBody>
      </p:sp>
      <p:sp>
        <p:nvSpPr>
          <p:cNvPr id="4" name="TextBox 3"/>
          <p:cNvSpPr txBox="1"/>
          <p:nvPr/>
        </p:nvSpPr>
        <p:spPr>
          <a:xfrm>
            <a:off x="1835696" y="1772816"/>
            <a:ext cx="5760640" cy="923330"/>
          </a:xfrm>
          <a:prstGeom prst="rect">
            <a:avLst/>
          </a:prstGeom>
          <a:noFill/>
        </p:spPr>
        <p:txBody>
          <a:bodyPr wrap="square" rtlCol="0">
            <a:spAutoFit/>
          </a:bodyPr>
          <a:lstStyle/>
          <a:p>
            <a:pPr marL="342900" indent="-342900">
              <a:buAutoNum type="arabicPeriod"/>
            </a:pPr>
            <a:r>
              <a:rPr lang="ru-RU" b="1" dirty="0" smtClean="0"/>
              <a:t>Участие в создании законов.</a:t>
            </a:r>
          </a:p>
          <a:p>
            <a:pPr marL="342900" indent="-342900">
              <a:buAutoNum type="arabicPeriod"/>
            </a:pPr>
            <a:r>
              <a:rPr lang="ru-RU" b="1" dirty="0" smtClean="0"/>
              <a:t>Разрешение налогов.</a:t>
            </a:r>
          </a:p>
          <a:p>
            <a:pPr marL="342900" indent="-342900">
              <a:buAutoNum type="arabicPeriod"/>
            </a:pPr>
            <a:r>
              <a:rPr lang="ru-RU" b="1" dirty="0" smtClean="0"/>
              <a:t>Использования налогов.</a:t>
            </a:r>
            <a:endParaRPr lang="ru-RU" b="1" dirty="0"/>
          </a:p>
        </p:txBody>
      </p:sp>
      <p:sp>
        <p:nvSpPr>
          <p:cNvPr id="5" name="TextBox 4"/>
          <p:cNvSpPr txBox="1"/>
          <p:nvPr/>
        </p:nvSpPr>
        <p:spPr>
          <a:xfrm>
            <a:off x="1475656" y="4005064"/>
            <a:ext cx="6480720" cy="646331"/>
          </a:xfrm>
          <a:prstGeom prst="rect">
            <a:avLst/>
          </a:prstGeom>
          <a:noFill/>
        </p:spPr>
        <p:txBody>
          <a:bodyPr wrap="square" rtlCol="0">
            <a:spAutoFit/>
          </a:bodyPr>
          <a:lstStyle/>
          <a:p>
            <a:r>
              <a:rPr lang="ru-RU" b="1" dirty="0"/>
              <a:t>Английский п</a:t>
            </a:r>
            <a:r>
              <a:rPr lang="ru-RU" b="1" dirty="0" smtClean="0"/>
              <a:t>арламент – сословно-представительный </a:t>
            </a:r>
            <a:r>
              <a:rPr lang="ru-RU" b="1" dirty="0"/>
              <a:t>орган,</a:t>
            </a:r>
          </a:p>
          <a:p>
            <a:r>
              <a:rPr lang="ru-RU" b="1" dirty="0"/>
              <a:t>ограничивающий власть короля.</a:t>
            </a:r>
          </a:p>
        </p:txBody>
      </p:sp>
    </p:spTree>
    <p:extLst>
      <p:ext uri="{BB962C8B-B14F-4D97-AF65-F5344CB8AC3E}">
        <p14:creationId xmlns:p14="http://schemas.microsoft.com/office/powerpoint/2010/main" val="381252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1124744"/>
            <a:ext cx="3312368" cy="369332"/>
          </a:xfrm>
          <a:prstGeom prst="rect">
            <a:avLst/>
          </a:prstGeom>
          <a:noFill/>
        </p:spPr>
        <p:txBody>
          <a:bodyPr wrap="square" rtlCol="0">
            <a:spAutoFit/>
          </a:bodyPr>
          <a:lstStyle/>
          <a:p>
            <a:r>
              <a:rPr lang="ru-RU" b="1" dirty="0"/>
              <a:t>Применяет свои </a:t>
            </a:r>
            <a:r>
              <a:rPr lang="ru-RU" b="1" dirty="0" smtClean="0"/>
              <a:t>знания</a:t>
            </a:r>
            <a:endParaRPr lang="ru-RU"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916832"/>
            <a:ext cx="3600400" cy="2776868"/>
          </a:xfrm>
          <a:prstGeom prst="rect">
            <a:avLst/>
          </a:prstGeom>
        </p:spPr>
      </p:pic>
      <p:sp>
        <p:nvSpPr>
          <p:cNvPr id="4" name="TextBox 3"/>
          <p:cNvSpPr txBox="1"/>
          <p:nvPr/>
        </p:nvSpPr>
        <p:spPr>
          <a:xfrm>
            <a:off x="2987824" y="5072154"/>
            <a:ext cx="2168139" cy="369332"/>
          </a:xfrm>
          <a:prstGeom prst="rect">
            <a:avLst/>
          </a:prstGeom>
          <a:noFill/>
        </p:spPr>
        <p:txBody>
          <a:bodyPr wrap="square" rtlCol="0">
            <a:spAutoFit/>
          </a:bodyPr>
          <a:lstStyle/>
          <a:p>
            <a:pPr algn="ctr"/>
            <a:r>
              <a:rPr lang="ru-RU" b="1" dirty="0"/>
              <a:t>Закрепляем </a:t>
            </a:r>
            <a:r>
              <a:rPr lang="ru-RU" b="1" dirty="0" smtClean="0"/>
              <a:t>знания</a:t>
            </a:r>
            <a:endParaRPr lang="ru-RU" b="1" dirty="0"/>
          </a:p>
        </p:txBody>
      </p:sp>
    </p:spTree>
    <p:extLst>
      <p:ext uri="{BB962C8B-B14F-4D97-AF65-F5344CB8AC3E}">
        <p14:creationId xmlns:p14="http://schemas.microsoft.com/office/powerpoint/2010/main" val="73219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836712"/>
            <a:ext cx="5976664" cy="5355312"/>
          </a:xfrm>
          <a:prstGeom prst="rect">
            <a:avLst/>
          </a:prstGeom>
          <a:noFill/>
        </p:spPr>
        <p:txBody>
          <a:bodyPr wrap="square" rtlCol="0">
            <a:spAutoFit/>
          </a:bodyPr>
          <a:lstStyle/>
          <a:p>
            <a:r>
              <a:rPr lang="ru-RU" dirty="0"/>
              <a:t> </a:t>
            </a:r>
            <a:r>
              <a:rPr lang="ru-RU" b="1" dirty="0"/>
              <a:t>Три красных леопарда на красном щите появились в английском гербе при Ричарде Львиное Сердце после 1195 года. Вопреки их геральдическом наименованию - "идущие леопарды" - в Англии они именуются "идущие львы настороже". До этого использовались разные вариации герба, где были изображены либо один, либо два льва.</a:t>
            </a:r>
          </a:p>
          <a:p>
            <a:r>
              <a:rPr lang="ru-RU" b="1" dirty="0"/>
              <a:t>Гербовой щит с тремя леопардами или львами долгое время оставался единственным символом Англии. Леопард стал эмблемой Плантагенетов - династии английских королей, правивших с 1154 по 1399 год. Основателем ее был граф Анжуйский, ставший королем под именем Генриха II. Название династии происходит от прозвища его отца, графа Анжуйского Жоффруа Красивого, украшавшего свой шлем веткой дрока — по-латински «Planta genista».</a:t>
            </a:r>
          </a:p>
          <a:p>
            <a:r>
              <a:rPr lang="ru-RU" b="1" dirty="0"/>
              <a:t>Герб Англии - один из старейших государственных гербов (наряду с датским). Многие </a:t>
            </a:r>
            <a:r>
              <a:rPr lang="ru-RU" b="1" dirty="0" smtClean="0"/>
              <a:t>европейские гербы </a:t>
            </a:r>
            <a:r>
              <a:rPr lang="ru-RU" b="1" dirty="0"/>
              <a:t>- производны от него.</a:t>
            </a:r>
          </a:p>
        </p:txBody>
      </p:sp>
    </p:spTree>
    <p:extLst>
      <p:ext uri="{BB962C8B-B14F-4D97-AF65-F5344CB8AC3E}">
        <p14:creationId xmlns:p14="http://schemas.microsoft.com/office/powerpoint/2010/main" val="3357091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6281659_tonnel"/>
          <p:cNvPicPr/>
          <p:nvPr/>
        </p:nvPicPr>
        <p:blipFill>
          <a:blip r:embed="rId2" cstate="print"/>
          <a:srcRect/>
          <a:stretch>
            <a:fillRect/>
          </a:stretch>
        </p:blipFill>
        <p:spPr bwMode="auto">
          <a:xfrm>
            <a:off x="3299914" y="332656"/>
            <a:ext cx="2552065" cy="3329940"/>
          </a:xfrm>
          <a:prstGeom prst="rect">
            <a:avLst/>
          </a:prstGeom>
          <a:noFill/>
          <a:ln w="9525">
            <a:noFill/>
            <a:miter lim="800000"/>
            <a:headEnd/>
            <a:tailEnd/>
          </a:ln>
        </p:spPr>
      </p:pic>
      <p:sp>
        <p:nvSpPr>
          <p:cNvPr id="3" name="TextBox 2"/>
          <p:cNvSpPr txBox="1"/>
          <p:nvPr/>
        </p:nvSpPr>
        <p:spPr>
          <a:xfrm>
            <a:off x="3038139" y="3779748"/>
            <a:ext cx="3602461" cy="369332"/>
          </a:xfrm>
          <a:prstGeom prst="rect">
            <a:avLst/>
          </a:prstGeom>
          <a:noFill/>
        </p:spPr>
        <p:txBody>
          <a:bodyPr wrap="none" rtlCol="0">
            <a:spAutoFit/>
          </a:bodyPr>
          <a:lstStyle/>
          <a:p>
            <a:r>
              <a:rPr lang="ru-RU" b="1" dirty="0"/>
              <a:t>Портрет Вильгельма </a:t>
            </a:r>
            <a:r>
              <a:rPr lang="ru-RU" b="1" dirty="0" smtClean="0"/>
              <a:t>Завоевателя</a:t>
            </a:r>
            <a:endParaRPr lang="ru-RU" b="1" dirty="0"/>
          </a:p>
        </p:txBody>
      </p:sp>
      <p:sp>
        <p:nvSpPr>
          <p:cNvPr id="4" name="TextBox 3"/>
          <p:cNvSpPr txBox="1"/>
          <p:nvPr/>
        </p:nvSpPr>
        <p:spPr>
          <a:xfrm>
            <a:off x="755576" y="4149080"/>
            <a:ext cx="7560840" cy="2585323"/>
          </a:xfrm>
          <a:prstGeom prst="rect">
            <a:avLst/>
          </a:prstGeom>
          <a:noFill/>
        </p:spPr>
        <p:txBody>
          <a:bodyPr wrap="square" rtlCol="0">
            <a:spAutoFit/>
          </a:bodyPr>
          <a:lstStyle/>
          <a:p>
            <a:r>
              <a:rPr lang="ru-RU" b="1" dirty="0"/>
              <a:t>В середине </a:t>
            </a:r>
            <a:r>
              <a:rPr lang="en-US" b="1" dirty="0"/>
              <a:t>XI</a:t>
            </a:r>
            <a:r>
              <a:rPr lang="ru-RU" b="1" dirty="0"/>
              <a:t> века Англия осталась без короля. Эдуард Исповедник не оставил наследника после себя, но пообещал английский трон своему кузену из Франции – Герцогу Нормандскому Вильгельму. Однако, такое положение не устраивало английское дворянство, и граф Вессекский Гарольд  был коронован в Йорке. Чувствуя себя обманутым, Вильгельм собрал армию, чтобы завоевать Англию.</a:t>
            </a:r>
          </a:p>
          <a:p>
            <a:r>
              <a:rPr lang="ru-RU" b="1" dirty="0"/>
              <a:t>Битва при Гастингсе была решающей для Англии. Гарольд был убит. Герцог Нормандский стал королем Англии и вошел в историю с прозвищем «Завоеватель».</a:t>
            </a:r>
          </a:p>
        </p:txBody>
      </p:sp>
    </p:spTree>
    <p:extLst>
      <p:ext uri="{BB962C8B-B14F-4D97-AF65-F5344CB8AC3E}">
        <p14:creationId xmlns:p14="http://schemas.microsoft.com/office/powerpoint/2010/main" val="856578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7632848" cy="2585323"/>
          </a:xfrm>
          <a:prstGeom prst="rect">
            <a:avLst/>
          </a:prstGeom>
          <a:noFill/>
        </p:spPr>
        <p:txBody>
          <a:bodyPr wrap="square" rtlCol="0">
            <a:spAutoFit/>
          </a:bodyPr>
          <a:lstStyle/>
          <a:p>
            <a:r>
              <a:rPr lang="ru-RU" b="1" dirty="0"/>
              <a:t>Усиление королевской власти привело к образованию централизованного государства. </a:t>
            </a:r>
          </a:p>
          <a:p>
            <a:r>
              <a:rPr lang="ru-RU" b="1" dirty="0"/>
              <a:t>По приказу Вильгельма была проведена перепись всех земель и населения Англии. Она была названа «Книгой страшного Суда».</a:t>
            </a:r>
          </a:p>
          <a:p>
            <a:r>
              <a:rPr lang="ru-RU" b="1" dirty="0"/>
              <a:t>Даже после смерти Вильгельма Завоевателя крестьяне не прекращали борьбу против феодалов. Бежали от своих господ в леса.</a:t>
            </a:r>
          </a:p>
          <a:p>
            <a:r>
              <a:rPr lang="ru-RU" b="1" dirty="0"/>
              <a:t>Их называли «вольными стрелками». </a:t>
            </a:r>
          </a:p>
          <a:p>
            <a:r>
              <a:rPr lang="ru-RU" b="1" dirty="0"/>
              <a:t>Одному из героев народного движения был поставлен памятник в г. Ноттингем.</a:t>
            </a:r>
          </a:p>
        </p:txBody>
      </p:sp>
      <p:pic>
        <p:nvPicPr>
          <p:cNvPr id="4" name="Рисунок 3" descr="http://gallery.nen.gov.uk/assets/0611/0000/0061/p1000052_mi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4"/>
            <a:ext cx="4410373" cy="3307662"/>
          </a:xfrm>
          <a:prstGeom prst="rect">
            <a:avLst/>
          </a:prstGeom>
          <a:noFill/>
          <a:ln>
            <a:noFill/>
          </a:ln>
        </p:spPr>
      </p:pic>
    </p:spTree>
    <p:extLst>
      <p:ext uri="{BB962C8B-B14F-4D97-AF65-F5344CB8AC3E}">
        <p14:creationId xmlns:p14="http://schemas.microsoft.com/office/powerpoint/2010/main" val="3060722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ic.academic.ru/pictures/wiki/files/72/HenryII-Casse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5" y="210586"/>
            <a:ext cx="3320300" cy="4154518"/>
          </a:xfrm>
          <a:prstGeom prst="rect">
            <a:avLst/>
          </a:prstGeom>
          <a:noFill/>
          <a:ln>
            <a:noFill/>
          </a:ln>
        </p:spPr>
      </p:pic>
      <p:sp>
        <p:nvSpPr>
          <p:cNvPr id="5" name="TextBox 4"/>
          <p:cNvSpPr txBox="1"/>
          <p:nvPr/>
        </p:nvSpPr>
        <p:spPr>
          <a:xfrm>
            <a:off x="683568" y="4869160"/>
            <a:ext cx="7488832" cy="1477328"/>
          </a:xfrm>
          <a:prstGeom prst="rect">
            <a:avLst/>
          </a:prstGeom>
          <a:noFill/>
        </p:spPr>
        <p:txBody>
          <a:bodyPr wrap="square" rtlCol="0">
            <a:spAutoFit/>
          </a:bodyPr>
          <a:lstStyle/>
          <a:p>
            <a:r>
              <a:rPr lang="ru-RU" b="1" dirty="0"/>
              <a:t>Правнук Вильгельма Завоевателя Генрих Второй Плантагенет провел несколько значимых </a:t>
            </a:r>
            <a:r>
              <a:rPr lang="ru-RU" b="1" dirty="0" smtClean="0"/>
              <a:t>реформ. Военная </a:t>
            </a:r>
            <a:r>
              <a:rPr lang="ru-RU" b="1" dirty="0"/>
              <a:t>реформа – «щитовые деньги».</a:t>
            </a:r>
          </a:p>
          <a:p>
            <a:r>
              <a:rPr lang="ru-RU" b="1" dirty="0"/>
              <a:t>Судебная реформа – начало становления суда 12 присяжных.</a:t>
            </a:r>
          </a:p>
          <a:p>
            <a:r>
              <a:rPr lang="ru-RU" b="1" dirty="0"/>
              <a:t>На местах была образованна власть шерифов. (Королевских чиновников).</a:t>
            </a:r>
          </a:p>
        </p:txBody>
      </p:sp>
      <p:sp>
        <p:nvSpPr>
          <p:cNvPr id="6" name="TextBox 5"/>
          <p:cNvSpPr txBox="1"/>
          <p:nvPr/>
        </p:nvSpPr>
        <p:spPr>
          <a:xfrm>
            <a:off x="2375756" y="4437112"/>
            <a:ext cx="4104456" cy="369332"/>
          </a:xfrm>
          <a:prstGeom prst="rect">
            <a:avLst/>
          </a:prstGeom>
          <a:noFill/>
        </p:spPr>
        <p:txBody>
          <a:bodyPr wrap="square" rtlCol="0">
            <a:spAutoFit/>
          </a:bodyPr>
          <a:lstStyle/>
          <a:p>
            <a:r>
              <a:rPr lang="ru-RU" b="1" dirty="0" smtClean="0"/>
              <a:t>Портрет Генриха Второго Плантагенета</a:t>
            </a:r>
            <a:r>
              <a:rPr lang="ru-RU" dirty="0" smtClean="0"/>
              <a:t> </a:t>
            </a:r>
            <a:endParaRPr lang="ru-RU" dirty="0"/>
          </a:p>
        </p:txBody>
      </p:sp>
    </p:spTree>
    <p:extLst>
      <p:ext uri="{BB962C8B-B14F-4D97-AF65-F5344CB8AC3E}">
        <p14:creationId xmlns:p14="http://schemas.microsoft.com/office/powerpoint/2010/main" val="419821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e.academic.ru/pictures/dewiki/70/Fontevraud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76599"/>
            <a:ext cx="5940425" cy="4064635"/>
          </a:xfrm>
          <a:prstGeom prst="rect">
            <a:avLst/>
          </a:prstGeom>
          <a:noFill/>
          <a:ln>
            <a:noFill/>
          </a:ln>
        </p:spPr>
      </p:pic>
      <p:sp>
        <p:nvSpPr>
          <p:cNvPr id="3" name="TextBox 2"/>
          <p:cNvSpPr txBox="1"/>
          <p:nvPr/>
        </p:nvSpPr>
        <p:spPr>
          <a:xfrm>
            <a:off x="1727449" y="5318325"/>
            <a:ext cx="5832648" cy="923330"/>
          </a:xfrm>
          <a:prstGeom prst="rect">
            <a:avLst/>
          </a:prstGeom>
          <a:noFill/>
        </p:spPr>
        <p:txBody>
          <a:bodyPr wrap="square" rtlCol="0">
            <a:spAutoFit/>
          </a:bodyPr>
          <a:lstStyle/>
          <a:p>
            <a:r>
              <a:rPr lang="ru-RU" b="1" dirty="0"/>
              <a:t>Генрих Второй Плантагенет создал централизованное </a:t>
            </a:r>
            <a:r>
              <a:rPr lang="ru-RU" b="1" dirty="0" smtClean="0"/>
              <a:t>государство. После </a:t>
            </a:r>
            <a:r>
              <a:rPr lang="ru-RU" b="1" dirty="0"/>
              <a:t>смерти Генриха Второго власть перешла к его старшему сыну Ричарду Львиное Сердце.</a:t>
            </a:r>
          </a:p>
        </p:txBody>
      </p:sp>
      <p:sp>
        <p:nvSpPr>
          <p:cNvPr id="4" name="TextBox 3"/>
          <p:cNvSpPr txBox="1"/>
          <p:nvPr/>
        </p:nvSpPr>
        <p:spPr>
          <a:xfrm>
            <a:off x="2483767" y="4941168"/>
            <a:ext cx="4650697" cy="369332"/>
          </a:xfrm>
          <a:prstGeom prst="rect">
            <a:avLst/>
          </a:prstGeom>
          <a:noFill/>
        </p:spPr>
        <p:txBody>
          <a:bodyPr wrap="none" rtlCol="0">
            <a:spAutoFit/>
          </a:bodyPr>
          <a:lstStyle/>
          <a:p>
            <a:r>
              <a:rPr lang="ru-RU" b="1" dirty="0" smtClean="0"/>
              <a:t>Гробница Генриха Плантагенета во Франции</a:t>
            </a:r>
            <a:endParaRPr lang="ru-RU" b="1" dirty="0"/>
          </a:p>
        </p:txBody>
      </p:sp>
    </p:spTree>
    <p:extLst>
      <p:ext uri="{BB962C8B-B14F-4D97-AF65-F5344CB8AC3E}">
        <p14:creationId xmlns:p14="http://schemas.microsoft.com/office/powerpoint/2010/main" val="762671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Bcy;&amp;icy;&amp;ocy;&amp;gcy;&amp;rcy;&amp;acy;&amp;fcy;&amp;icy;&amp;yacy; &amp;Rcy;&amp;icy;&amp;chcy;&amp;acy;&amp;rcy;&amp;dcy; I &amp;Lcy;&amp;softcy;&amp;vcy;&amp;icy;&amp;ncy;&amp;ocy;&amp;iecy; &amp;Scy;&amp;iecy;&amp;rcy;&amp;dcy;&amp;tscy;&amp;iec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184576" cy="5703035"/>
          </a:xfrm>
          <a:prstGeom prst="rect">
            <a:avLst/>
          </a:prstGeom>
          <a:noFill/>
          <a:ln>
            <a:noFill/>
          </a:ln>
        </p:spPr>
      </p:pic>
      <p:sp>
        <p:nvSpPr>
          <p:cNvPr id="3" name="TextBox 2"/>
          <p:cNvSpPr txBox="1"/>
          <p:nvPr/>
        </p:nvSpPr>
        <p:spPr>
          <a:xfrm>
            <a:off x="2771800" y="6237312"/>
            <a:ext cx="3576300" cy="369332"/>
          </a:xfrm>
          <a:prstGeom prst="rect">
            <a:avLst/>
          </a:prstGeom>
          <a:noFill/>
        </p:spPr>
        <p:txBody>
          <a:bodyPr wrap="none" rtlCol="0">
            <a:spAutoFit/>
          </a:bodyPr>
          <a:lstStyle/>
          <a:p>
            <a:r>
              <a:rPr lang="ru-RU" b="1" dirty="0" smtClean="0"/>
              <a:t>Портрет Ричарда Львиное сердце</a:t>
            </a:r>
            <a:endParaRPr lang="ru-RU" b="1" dirty="0"/>
          </a:p>
        </p:txBody>
      </p:sp>
    </p:spTree>
    <p:extLst>
      <p:ext uri="{BB962C8B-B14F-4D97-AF65-F5344CB8AC3E}">
        <p14:creationId xmlns:p14="http://schemas.microsoft.com/office/powerpoint/2010/main" val="1336640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276872"/>
            <a:ext cx="7056784" cy="2585323"/>
          </a:xfrm>
          <a:prstGeom prst="rect">
            <a:avLst/>
          </a:prstGeom>
          <a:noFill/>
        </p:spPr>
        <p:txBody>
          <a:bodyPr wrap="square" rtlCol="0">
            <a:spAutoFit/>
          </a:bodyPr>
          <a:lstStyle/>
          <a:p>
            <a:r>
              <a:rPr lang="ru-RU" b="1" dirty="0"/>
              <a:t>Английская казна из-за крестовых походов Ричарда Львиное Сердце опустела.</a:t>
            </a:r>
          </a:p>
          <a:p>
            <a:r>
              <a:rPr lang="ru-RU" b="1" dirty="0"/>
              <a:t>После его смерти королем стал его младший брат Иоанн Безземельный.</a:t>
            </a:r>
          </a:p>
          <a:p>
            <a:r>
              <a:rPr lang="ru-RU" b="1" dirty="0"/>
              <a:t>Неумелая политика Иоанна Безземельного привела к мятежу крупных феодалов (баронов).</a:t>
            </a:r>
          </a:p>
          <a:p>
            <a:r>
              <a:rPr lang="ru-RU" b="1" dirty="0"/>
              <a:t>Бароны вынудили короля пойти на ограничении его прав.</a:t>
            </a:r>
          </a:p>
          <a:p>
            <a:r>
              <a:rPr lang="ru-RU" b="1" dirty="0"/>
              <a:t>«Великая хартия вольностей» - грамота короля гарантировала подданым  определенные права и привилегии.</a:t>
            </a:r>
          </a:p>
        </p:txBody>
      </p:sp>
    </p:spTree>
    <p:extLst>
      <p:ext uri="{BB962C8B-B14F-4D97-AF65-F5344CB8AC3E}">
        <p14:creationId xmlns:p14="http://schemas.microsoft.com/office/powerpoint/2010/main" val="239486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monde.ccdmd.qc.ca/media/image1024/8098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8640"/>
            <a:ext cx="5223669" cy="5956517"/>
          </a:xfrm>
          <a:prstGeom prst="rect">
            <a:avLst/>
          </a:prstGeom>
          <a:noFill/>
          <a:ln>
            <a:noFill/>
          </a:ln>
        </p:spPr>
      </p:pic>
      <p:sp>
        <p:nvSpPr>
          <p:cNvPr id="4" name="TextBox 3"/>
          <p:cNvSpPr txBox="1"/>
          <p:nvPr/>
        </p:nvSpPr>
        <p:spPr>
          <a:xfrm>
            <a:off x="2987824" y="6276818"/>
            <a:ext cx="3374642" cy="369332"/>
          </a:xfrm>
          <a:prstGeom prst="rect">
            <a:avLst/>
          </a:prstGeom>
          <a:noFill/>
        </p:spPr>
        <p:txBody>
          <a:bodyPr wrap="none" rtlCol="0">
            <a:spAutoFit/>
          </a:bodyPr>
          <a:lstStyle/>
          <a:p>
            <a:r>
              <a:rPr lang="ru-RU" b="1" dirty="0" smtClean="0"/>
              <a:t>Портрет Иоанна Безземельного</a:t>
            </a:r>
            <a:endParaRPr lang="ru-RU" b="1" dirty="0"/>
          </a:p>
        </p:txBody>
      </p:sp>
    </p:spTree>
    <p:extLst>
      <p:ext uri="{BB962C8B-B14F-4D97-AF65-F5344CB8AC3E}">
        <p14:creationId xmlns:p14="http://schemas.microsoft.com/office/powerpoint/2010/main" val="444325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441</Words>
  <Application>Microsoft Office PowerPoint</Application>
  <PresentationFormat>Экран (4:3)</PresentationFormat>
  <Paragraphs>43</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Англия от Норманнского завоевания до парламента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Трушин Сергей Вясеславович</cp:lastModifiedBy>
  <cp:revision>55</cp:revision>
  <dcterms:created xsi:type="dcterms:W3CDTF">2014-10-17T17:00:44Z</dcterms:created>
  <dcterms:modified xsi:type="dcterms:W3CDTF">2014-10-19T07:25:53Z</dcterms:modified>
</cp:coreProperties>
</file>