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72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60972-A4CF-4155-8E42-38E3FD449FDE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095B7C-3953-488C-8524-75E022049DBF}">
      <dgm:prSet phldrT="[Текст]"/>
      <dgm:spPr/>
      <dgm:t>
        <a:bodyPr/>
        <a:lstStyle/>
        <a:p>
          <a:r>
            <a:rPr lang="ru-RU" dirty="0" smtClean="0"/>
            <a:t>позиционные</a:t>
          </a:r>
          <a:endParaRPr lang="ru-RU" dirty="0"/>
        </a:p>
      </dgm:t>
    </dgm:pt>
    <dgm:pt modelId="{86A4A027-5830-4995-826F-961CBD71D9E4}" type="parTrans" cxnId="{B60E4902-4F72-42AE-A434-881FCAE0BE19}">
      <dgm:prSet/>
      <dgm:spPr/>
      <dgm:t>
        <a:bodyPr/>
        <a:lstStyle/>
        <a:p>
          <a:endParaRPr lang="ru-RU"/>
        </a:p>
      </dgm:t>
    </dgm:pt>
    <dgm:pt modelId="{4E8AF24C-6CED-42C4-82E4-875D58577AE4}" type="sibTrans" cxnId="{B60E4902-4F72-42AE-A434-881FCAE0BE19}">
      <dgm:prSet/>
      <dgm:spPr/>
      <dgm:t>
        <a:bodyPr/>
        <a:lstStyle/>
        <a:p>
          <a:endParaRPr lang="ru-RU"/>
        </a:p>
      </dgm:t>
    </dgm:pt>
    <dgm:pt modelId="{47CEBA88-4666-4652-B97B-BF71C5C01047}">
      <dgm:prSet phldrT="[Текст]"/>
      <dgm:spPr/>
      <dgm:t>
        <a:bodyPr/>
        <a:lstStyle/>
        <a:p>
          <a:r>
            <a:rPr lang="ru-RU" dirty="0" smtClean="0"/>
            <a:t>непозиционные</a:t>
          </a:r>
          <a:endParaRPr lang="ru-RU" dirty="0"/>
        </a:p>
      </dgm:t>
    </dgm:pt>
    <dgm:pt modelId="{5A946F78-D753-41B8-A8DC-B4F628C7AE12}" type="parTrans" cxnId="{CF993717-E179-415A-8D8C-B35D67E7A939}">
      <dgm:prSet/>
      <dgm:spPr/>
      <dgm:t>
        <a:bodyPr/>
        <a:lstStyle/>
        <a:p>
          <a:endParaRPr lang="ru-RU"/>
        </a:p>
      </dgm:t>
    </dgm:pt>
    <dgm:pt modelId="{DE43926B-D370-41F0-96F7-08AC77FE4695}" type="sibTrans" cxnId="{CF993717-E179-415A-8D8C-B35D67E7A939}">
      <dgm:prSet/>
      <dgm:spPr/>
      <dgm:t>
        <a:bodyPr/>
        <a:lstStyle/>
        <a:p>
          <a:endParaRPr lang="ru-RU"/>
        </a:p>
      </dgm:t>
    </dgm:pt>
    <dgm:pt modelId="{EDA79E21-E283-4C4D-A63A-8B1B6CDE9947}" type="pres">
      <dgm:prSet presAssocID="{D2C60972-A4CF-4155-8E42-38E3FD449FD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B74A5E-E3D5-4732-AE7A-2EB36829D4FF}" type="pres">
      <dgm:prSet presAssocID="{D2C60972-A4CF-4155-8E42-38E3FD449FDE}" presName="ribbon" presStyleLbl="node1" presStyleIdx="0" presStyleCnt="1"/>
      <dgm:spPr/>
    </dgm:pt>
    <dgm:pt modelId="{CA3FAA1C-3738-4721-AAEE-28A68F34ABDD}" type="pres">
      <dgm:prSet presAssocID="{D2C60972-A4CF-4155-8E42-38E3FD449FD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FB943-6318-43A0-AFF0-106ED943E72E}" type="pres">
      <dgm:prSet presAssocID="{D2C60972-A4CF-4155-8E42-38E3FD449FD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93717-E179-415A-8D8C-B35D67E7A939}" srcId="{D2C60972-A4CF-4155-8E42-38E3FD449FDE}" destId="{47CEBA88-4666-4652-B97B-BF71C5C01047}" srcOrd="1" destOrd="0" parTransId="{5A946F78-D753-41B8-A8DC-B4F628C7AE12}" sibTransId="{DE43926B-D370-41F0-96F7-08AC77FE4695}"/>
    <dgm:cxn modelId="{976E1143-5AE9-4298-9D89-6E194CBC9318}" type="presOf" srcId="{47CEBA88-4666-4652-B97B-BF71C5C01047}" destId="{450FB943-6318-43A0-AFF0-106ED943E72E}" srcOrd="0" destOrd="0" presId="urn:microsoft.com/office/officeart/2005/8/layout/arrow6"/>
    <dgm:cxn modelId="{02A69783-7FD1-4F87-9734-79B828F0C35B}" type="presOf" srcId="{D2C60972-A4CF-4155-8E42-38E3FD449FDE}" destId="{EDA79E21-E283-4C4D-A63A-8B1B6CDE9947}" srcOrd="0" destOrd="0" presId="urn:microsoft.com/office/officeart/2005/8/layout/arrow6"/>
    <dgm:cxn modelId="{B60E4902-4F72-42AE-A434-881FCAE0BE19}" srcId="{D2C60972-A4CF-4155-8E42-38E3FD449FDE}" destId="{7B095B7C-3953-488C-8524-75E022049DBF}" srcOrd="0" destOrd="0" parTransId="{86A4A027-5830-4995-826F-961CBD71D9E4}" sibTransId="{4E8AF24C-6CED-42C4-82E4-875D58577AE4}"/>
    <dgm:cxn modelId="{AE5C87CE-1F17-4A52-A30B-8CBBFE4BCA61}" type="presOf" srcId="{7B095B7C-3953-488C-8524-75E022049DBF}" destId="{CA3FAA1C-3738-4721-AAEE-28A68F34ABDD}" srcOrd="0" destOrd="0" presId="urn:microsoft.com/office/officeart/2005/8/layout/arrow6"/>
    <dgm:cxn modelId="{7186289E-0E52-47A7-B798-203E3AA92FC7}" type="presParOf" srcId="{EDA79E21-E283-4C4D-A63A-8B1B6CDE9947}" destId="{47B74A5E-E3D5-4732-AE7A-2EB36829D4FF}" srcOrd="0" destOrd="0" presId="urn:microsoft.com/office/officeart/2005/8/layout/arrow6"/>
    <dgm:cxn modelId="{A9C19041-EFAE-4BC0-B6BA-F7B7B9805FF6}" type="presParOf" srcId="{EDA79E21-E283-4C4D-A63A-8B1B6CDE9947}" destId="{CA3FAA1C-3738-4721-AAEE-28A68F34ABDD}" srcOrd="1" destOrd="0" presId="urn:microsoft.com/office/officeart/2005/8/layout/arrow6"/>
    <dgm:cxn modelId="{0ACF0251-0236-47D2-A57C-E67841A30DC4}" type="presParOf" srcId="{EDA79E21-E283-4C4D-A63A-8B1B6CDE9947}" destId="{450FB943-6318-43A0-AFF0-106ED943E72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B74A5E-E3D5-4732-AE7A-2EB36829D4FF}">
      <dsp:nvSpPr>
        <dsp:cNvPr id="0" name=""/>
        <dsp:cNvSpPr/>
      </dsp:nvSpPr>
      <dsp:spPr>
        <a:xfrm>
          <a:off x="0" y="427672"/>
          <a:ext cx="6346825" cy="253873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FAA1C-3738-4721-AAEE-28A68F34ABDD}">
      <dsp:nvSpPr>
        <dsp:cNvPr id="0" name=""/>
        <dsp:cNvSpPr/>
      </dsp:nvSpPr>
      <dsp:spPr>
        <a:xfrm>
          <a:off x="761619" y="871950"/>
          <a:ext cx="2094452" cy="12439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позиционные</a:t>
          </a:r>
          <a:endParaRPr lang="ru-RU" sz="2800" kern="1200" dirty="0"/>
        </a:p>
      </dsp:txBody>
      <dsp:txXfrm>
        <a:off x="761619" y="871950"/>
        <a:ext cx="2094452" cy="1243977"/>
      </dsp:txXfrm>
    </dsp:sp>
    <dsp:sp modelId="{450FB943-6318-43A0-AFF0-106ED943E72E}">
      <dsp:nvSpPr>
        <dsp:cNvPr id="0" name=""/>
        <dsp:cNvSpPr/>
      </dsp:nvSpPr>
      <dsp:spPr>
        <a:xfrm>
          <a:off x="3173412" y="1278147"/>
          <a:ext cx="2475261" cy="12439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непозиционные</a:t>
          </a:r>
          <a:endParaRPr lang="ru-RU" sz="2800" kern="1200" dirty="0"/>
        </a:p>
      </dsp:txBody>
      <dsp:txXfrm>
        <a:off x="3173412" y="1278147"/>
        <a:ext cx="2475261" cy="1243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9F2A-F9A8-458D-A918-A7E7DF7A7D1E}" type="datetimeFigureOut">
              <a:rPr lang="fr-CA"/>
              <a:pPr>
                <a:defRPr/>
              </a:pPr>
              <a:t>2014-11-10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77769-4C13-4E7E-A72A-46D3D5731C0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CDCC-5723-4A2B-9018-C9A301468540}" type="datetimeFigureOut">
              <a:rPr lang="fr-CA"/>
              <a:pPr>
                <a:defRPr/>
              </a:pPr>
              <a:t>2014-11-10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055BA-087D-4462-92EC-0D6F79070D3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A0E55-187B-4407-B498-6009CA0FB3FB}" type="datetimeFigureOut">
              <a:rPr lang="fr-CA"/>
              <a:pPr>
                <a:defRPr/>
              </a:pPr>
              <a:t>2014-11-10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16DD8-B06C-494F-ABBF-216C4FC48AF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14317-7C50-442A-9374-F5FF72C65A8D}" type="datetimeFigureOut">
              <a:rPr lang="fr-CA"/>
              <a:pPr>
                <a:defRPr/>
              </a:pPr>
              <a:t>2014-11-10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6979-B2AC-49FB-A133-E485010A3C7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BBD97-1D7A-4754-9FC4-C76413CF56A9}" type="datetimeFigureOut">
              <a:rPr lang="fr-CA"/>
              <a:pPr>
                <a:defRPr/>
              </a:pPr>
              <a:t>2014-11-10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4DA3C-C10C-4541-86E5-6F629B9680B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61E15-1744-4DF0-80C1-C18E1A71BD7C}" type="datetimeFigureOut">
              <a:rPr lang="fr-CA"/>
              <a:pPr>
                <a:defRPr/>
              </a:pPr>
              <a:t>2014-11-10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BCE58-4C26-4D96-B81A-F3A2C0F1EDD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3972-A18F-4D6C-A78E-F338A3EEEFDB}" type="datetimeFigureOut">
              <a:rPr lang="fr-CA"/>
              <a:pPr>
                <a:defRPr/>
              </a:pPr>
              <a:t>2014-11-10</a:t>
            </a:fld>
            <a:endParaRPr lang="fr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1EBBD-887D-4AC7-878E-953CC84613F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B96A3-6AE7-49CD-BC3A-F8AA7C620A3F}" type="datetimeFigureOut">
              <a:rPr lang="fr-CA"/>
              <a:pPr>
                <a:defRPr/>
              </a:pPr>
              <a:t>2014-11-10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7507-60A5-4933-B24D-FFFA7C9E54B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BBB2-5AB7-4C98-B932-C6FDB907EDF8}" type="datetimeFigureOut">
              <a:rPr lang="fr-CA"/>
              <a:pPr>
                <a:defRPr/>
              </a:pPr>
              <a:t>2014-11-10</a:t>
            </a:fld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7BB3-E646-4AC6-8D0A-777B07052A1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167F-A762-4723-9ED9-AC4ABB7AFB81}" type="datetimeFigureOut">
              <a:rPr lang="fr-CA"/>
              <a:pPr>
                <a:defRPr/>
              </a:pPr>
              <a:t>2014-11-10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281B1-0D28-4EAE-BAD9-9A373DDF3D5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16677-446C-482E-ACC9-86567F5B06BE}" type="datetimeFigureOut">
              <a:rPr lang="fr-CA"/>
              <a:pPr>
                <a:defRPr/>
              </a:pPr>
              <a:t>2014-11-10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526A-3FB2-4EB0-B954-041029D06BA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fr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51804D-5FD0-46BC-8CFB-63C6B9DEFCC1}" type="datetimeFigureOut">
              <a:rPr lang="fr-CA"/>
              <a:pPr>
                <a:defRPr/>
              </a:pPr>
              <a:t>2014-11-10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430C54-8471-4B14-9827-DEBCC91AF68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63"/>
            <a:ext cx="77724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Общие сведения о системах счисления</a:t>
            </a:r>
            <a:endParaRPr lang="fr-CA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42988"/>
            <a:ext cx="6400800" cy="5207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129709097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1350" y="1230312"/>
            <a:ext cx="2781300" cy="3333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счисления (СС)</a:t>
            </a:r>
            <a:endParaRPr lang="fr-CA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символический метод записи чисел, представление чисел с помощью письменных знаков</a:t>
            </a:r>
            <a:endParaRPr lang="fr-CA" dirty="0" smtClean="0"/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857502"/>
            <a:ext cx="1143008" cy="1571636"/>
          </a:xfrm>
          <a:prstGeom prst="rect">
            <a:avLst/>
          </a:prstGeom>
        </p:spPr>
      </p:pic>
      <p:pic>
        <p:nvPicPr>
          <p:cNvPr id="5" name="Рисунок 4" descr="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2857502"/>
            <a:ext cx="1214446" cy="1643064"/>
          </a:xfrm>
          <a:prstGeom prst="rect">
            <a:avLst/>
          </a:prstGeom>
        </p:spPr>
      </p:pic>
      <p:pic>
        <p:nvPicPr>
          <p:cNvPr id="6" name="Рисунок 5" descr="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2786064"/>
            <a:ext cx="1933575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14546" y="214296"/>
            <a:ext cx="6346825" cy="857250"/>
          </a:xfrm>
        </p:spPr>
        <p:txBody>
          <a:bodyPr/>
          <a:lstStyle/>
          <a:p>
            <a:pPr algn="l"/>
            <a:r>
              <a:rPr lang="ru-RU" dirty="0" smtClean="0"/>
              <a:t>Системы счисления</a:t>
            </a:r>
            <a:endParaRPr lang="fr-CA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339975" y="1200150"/>
          <a:ext cx="6346825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Позиционные системы счисления</a:t>
            </a:r>
            <a:endParaRPr lang="fr-CA" sz="4000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система счисления, в которой значение каждого числового знака (цифры) в записи числа зависит от его позиции (разряда).</a:t>
            </a:r>
          </a:p>
          <a:p>
            <a:pPr>
              <a:buNone/>
            </a:pPr>
            <a:r>
              <a:rPr lang="ru-RU" u="sng" dirty="0" smtClean="0"/>
              <a:t>Пример:</a:t>
            </a:r>
            <a:r>
              <a:rPr lang="ru-RU" dirty="0" smtClean="0"/>
              <a:t>  десятичная СС, двоичная СС, троичная СС….</a:t>
            </a:r>
            <a:endParaRPr lang="fr-CA" u="sng" dirty="0" smtClean="0"/>
          </a:p>
        </p:txBody>
      </p:sp>
      <p:pic>
        <p:nvPicPr>
          <p:cNvPr id="4" name="Рисунок 3" descr="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214692"/>
            <a:ext cx="2628900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       Основание позиционной СС</a:t>
            </a:r>
            <a:endParaRPr lang="fr-CA" sz="4000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это количество цифр или других знаков, используемых для записи чисел (или количество символов в алфавите).</a:t>
            </a:r>
          </a:p>
          <a:p>
            <a:pPr>
              <a:buNone/>
            </a:pPr>
            <a:r>
              <a:rPr lang="ru-RU" dirty="0" smtClean="0"/>
              <a:t>Конечная последовательность символов (цифр), с помощью которых записывается число называется алфавитом </a:t>
            </a:r>
            <a:r>
              <a:rPr lang="ru-RU" dirty="0" err="1" smtClean="0"/>
              <a:t>сс</a:t>
            </a:r>
            <a:r>
              <a:rPr lang="ru-RU" dirty="0" smtClean="0"/>
              <a:t>.</a:t>
            </a:r>
            <a:endParaRPr lang="fr-CA" dirty="0" smtClean="0"/>
          </a:p>
        </p:txBody>
      </p:sp>
      <p:pic>
        <p:nvPicPr>
          <p:cNvPr id="5" name="Рисунок 4" descr="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192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85852" y="206375"/>
            <a:ext cx="7858148" cy="857250"/>
          </a:xfrm>
        </p:spPr>
        <p:txBody>
          <a:bodyPr/>
          <a:lstStyle/>
          <a:p>
            <a:pPr algn="l"/>
            <a:r>
              <a:rPr lang="ru-RU" sz="4000" dirty="0" smtClean="0"/>
              <a:t>Непозиционная система счисления</a:t>
            </a:r>
            <a:endParaRPr lang="fr-CA" sz="4000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39975" y="1200150"/>
            <a:ext cx="6346825" cy="3394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/>
              <a:t>   система счисления, в которой  значение каждого цифрового символа постоянно и не зависит от его положения.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u="sng" dirty="0" smtClean="0"/>
              <a:t>Пример: </a:t>
            </a:r>
            <a:r>
              <a:rPr lang="ru-RU" dirty="0" smtClean="0"/>
              <a:t>римская СС</a:t>
            </a:r>
            <a:endParaRPr lang="fr-CA" u="sng" dirty="0" smtClean="0"/>
          </a:p>
        </p:txBody>
      </p:sp>
      <p:pic>
        <p:nvPicPr>
          <p:cNvPr id="4" name="Рисунок 3" descr="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1618"/>
            <a:ext cx="2643174" cy="1409700"/>
          </a:xfrm>
          <a:prstGeom prst="rect">
            <a:avLst/>
          </a:prstGeom>
        </p:spPr>
      </p:pic>
      <p:pic>
        <p:nvPicPr>
          <p:cNvPr id="6" name="Рисунок 5" descr="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928940"/>
            <a:ext cx="292895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85852" y="206375"/>
            <a:ext cx="7858148" cy="857250"/>
          </a:xfrm>
        </p:spPr>
        <p:txBody>
          <a:bodyPr/>
          <a:lstStyle/>
          <a:p>
            <a:pPr algn="l"/>
            <a:r>
              <a:rPr lang="ru-RU" sz="3700" dirty="0" smtClean="0"/>
              <a:t>Развернутая и свернутая записи числа</a:t>
            </a:r>
            <a:endParaRPr lang="fr-CA" sz="3700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28" y="1071552"/>
            <a:ext cx="671517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85852" y="206375"/>
            <a:ext cx="7858148" cy="857250"/>
          </a:xfrm>
        </p:spPr>
        <p:txBody>
          <a:bodyPr/>
          <a:lstStyle/>
          <a:p>
            <a:pPr algn="l"/>
            <a:r>
              <a:rPr lang="ru-RU" sz="4000" dirty="0" smtClean="0"/>
              <a:t>Вопросы и задания</a:t>
            </a:r>
            <a:endParaRPr lang="fr-CA" sz="4000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39975" y="1200150"/>
            <a:ext cx="6346825" cy="3394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/>
              <a:t>   1. Чем различаются унарные, позиционные и непозиционные СС?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/>
              <a:t>   2. Какие системы счисления приведены на рисунке?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ru-RU" dirty="0" smtClean="0"/>
          </a:p>
        </p:txBody>
      </p:sp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857238"/>
            <a:ext cx="6382641" cy="1991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85852" y="142858"/>
            <a:ext cx="7858148" cy="857250"/>
          </a:xfrm>
        </p:spPr>
        <p:txBody>
          <a:bodyPr/>
          <a:lstStyle/>
          <a:p>
            <a:pPr algn="l"/>
            <a:r>
              <a:rPr lang="ru-RU" sz="4000" dirty="0" smtClean="0"/>
              <a:t>Вопросы и задания</a:t>
            </a:r>
            <a:endParaRPr lang="fr-CA" sz="40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3. </a:t>
            </a:r>
            <a:endParaRPr lang="ru-RU" dirty="0"/>
          </a:p>
        </p:txBody>
      </p:sp>
      <p:pic>
        <p:nvPicPr>
          <p:cNvPr id="8" name="Рисунок 7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214428"/>
            <a:ext cx="5115639" cy="1590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171</Template>
  <TotalTime>124</TotalTime>
  <Words>165</Words>
  <Application>Microsoft Office PowerPoint</Application>
  <PresentationFormat>Экран (16:9)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171</vt:lpstr>
      <vt:lpstr>Общие сведения о системах счисления</vt:lpstr>
      <vt:lpstr>Система счисления (СС)</vt:lpstr>
      <vt:lpstr>Системы счисления</vt:lpstr>
      <vt:lpstr>Позиционные системы счисления</vt:lpstr>
      <vt:lpstr>       Основание позиционной СС</vt:lpstr>
      <vt:lpstr>Непозиционная система счисления</vt:lpstr>
      <vt:lpstr>Развернутая и свернутая записи числа</vt:lpstr>
      <vt:lpstr>Вопросы и задания</vt:lpstr>
      <vt:lpstr>Вопросы и задания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2014-09-01T15:12:30Z</dcterms:created>
  <dcterms:modified xsi:type="dcterms:W3CDTF">2014-11-10T14:09:44Z</dcterms:modified>
</cp:coreProperties>
</file>