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1" r:id="rId3"/>
    <p:sldId id="258" r:id="rId4"/>
    <p:sldId id="259" r:id="rId5"/>
    <p:sldId id="256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99E5-3555-4101-A42B-BFF7BAB75D0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6890-B496-4F35-9CC3-A43CBF54E8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99E5-3555-4101-A42B-BFF7BAB75D0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6890-B496-4F35-9CC3-A43CBF54E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99E5-3555-4101-A42B-BFF7BAB75D0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6890-B496-4F35-9CC3-A43CBF54E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99E5-3555-4101-A42B-BFF7BAB75D0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6890-B496-4F35-9CC3-A43CBF54E8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99E5-3555-4101-A42B-BFF7BAB75D0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6890-B496-4F35-9CC3-A43CBF54E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99E5-3555-4101-A42B-BFF7BAB75D0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6890-B496-4F35-9CC3-A43CBF54E8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99E5-3555-4101-A42B-BFF7BAB75D0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6890-B496-4F35-9CC3-A43CBF54E8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99E5-3555-4101-A42B-BFF7BAB75D0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6890-B496-4F35-9CC3-A43CBF54E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99E5-3555-4101-A42B-BFF7BAB75D0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6890-B496-4F35-9CC3-A43CBF54E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99E5-3555-4101-A42B-BFF7BAB75D0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6890-B496-4F35-9CC3-A43CBF54E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99E5-3555-4101-A42B-BFF7BAB75D0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6890-B496-4F35-9CC3-A43CBF54E8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0899E5-3555-4101-A42B-BFF7BAB75D0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826890-B496-4F35-9CC3-A43CBF54E8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nflib.ru/slovar-spravochnik-po-terminam/osnovyi-informatsionnoy-tehnologii/obrabotka-processing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flib.ru/slovar-spravochnik-po-terminam/osnovyi-informatsionnoy-tehnologii/obrabotka-processing.html" TargetMode="External"/><Relationship Id="rId2" Type="http://schemas.openxmlformats.org/officeDocument/2006/relationships/hyperlink" Target="http://inflib.ru/slovar-spravochnik-po-terminam/osnovyi-informatsionnoy-tehnologii/kodirovanie-coding-encod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inflib.ru/slovar-spravochnik-po-terminam/osnovyi-informatsionnoy-tehnologii/informatsiya-informati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nflib.ru/slovar-spravochnik-po-terminam/setevyie-tehnologii/kanal-channe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flib.ru/slovar-spravochnik-po-terminam/programmnoe-obespechenie-avtomatizirovannyih-sistem/dostup-access.html" TargetMode="External"/><Relationship Id="rId2" Type="http://schemas.openxmlformats.org/officeDocument/2006/relationships/hyperlink" Target="http://inflib.ru/slovar-spravochnik-po-terminam/setevyie-tehnologii/www-web-world-wide-web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inflib.ru/slovar-spravochnik-po-terminam/osnovyi-informatsionnoy-tehnologii/informatsionnyie-resursyi-ir-information-resources.html" TargetMode="External"/><Relationship Id="rId4" Type="http://schemas.openxmlformats.org/officeDocument/2006/relationships/hyperlink" Target="http://inflib.ru/slovar-spravochnik-po-terminam/osnovyi-informatsionnoy-tehnologii/mnozhestvo-set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flib.ru/slovar-spravochnik-po-terminam/programmnoe-obespechenie-avtomatizirovannyih-sistem/dostup-access.html" TargetMode="External"/><Relationship Id="rId2" Type="http://schemas.openxmlformats.org/officeDocument/2006/relationships/hyperlink" Target="http://inflib.ru/slovar-spravochnik-po-terminam/setevyie-tehnologii/www-web-world-wide-web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nflib.ru/slovar-spravochnik-po-terminam/setevyie-tehnologii/www-web-world-wide-web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nflib.ru/slovar-spravochnik-po-terminam/osnovyi-informatsionnoy-tehnologii/mnozhestvo-se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flib.ru/slovar-spravochnik-po-terminam/setevyie-tehnologii/poiskovaya-sistema-v-internete-search-ing-system.html" TargetMode="External"/><Relationship Id="rId2" Type="http://schemas.openxmlformats.org/officeDocument/2006/relationships/hyperlink" Target="http://inflib.ru/slovar-spravochnik-po-terminam/setevyie-tehnologii/www-web-world-wide-web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lib.ru/slovar-spravochnik-po-terminam/avtomatizatsiya-informatsionnyih-protsessov/sistema-system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nflib.ru/slovar-spravochnik-po-terminam/osnovyi-informatsionnoy-tehnologii/spisok-list.html" TargetMode="External"/><Relationship Id="rId2" Type="http://schemas.openxmlformats.org/officeDocument/2006/relationships/hyperlink" Target="http://inflib.ru/slovar-spravochnik-po-terminam/avtomatizatsiya-informatsionnyih-protsessov/polzovatel-user-subscriber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nflib.ru/slovar-spravochnik-po-terminam/osnovyi-informatsionnoy-tehnologii/mnozhestvo-se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nflib.ru/slovar-spravochnik-po-terminam/osnovyi-informatsionnoy-tehnologii/informatsiya-informatio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128792" cy="2592288"/>
          </a:xfrm>
        </p:spPr>
        <p:txBody>
          <a:bodyPr/>
          <a:lstStyle/>
          <a:p>
            <a:r>
              <a:rPr lang="ru-RU" dirty="0" smtClean="0"/>
              <a:t>ИНФОРМАЦИЯ И ЕЁ СВОЙСТВА</a:t>
            </a:r>
            <a:endParaRPr lang="ru-RU" dirty="0"/>
          </a:p>
        </p:txBody>
      </p:sp>
      <p:pic>
        <p:nvPicPr>
          <p:cNvPr id="1026" name="Picture 2" descr="C:\Users\Учитель\AppData\Local\Microsoft\Windows\Temporary Internet Files\Content.IE5\MAQR27U1\MP900446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86973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3356992"/>
            <a:ext cx="2640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Газизова</a:t>
            </a:r>
            <a:r>
              <a:rPr lang="ru-RU" dirty="0" smtClean="0"/>
              <a:t> Е.А.</a:t>
            </a:r>
          </a:p>
          <a:p>
            <a:r>
              <a:rPr lang="ru-RU" dirty="0" smtClean="0"/>
              <a:t>Учитель информатики </a:t>
            </a:r>
          </a:p>
          <a:p>
            <a:r>
              <a:rPr lang="ru-RU" dirty="0" smtClean="0"/>
              <a:t>МБОУ СОШ №108</a:t>
            </a:r>
          </a:p>
          <a:p>
            <a:r>
              <a:rPr lang="ru-RU" dirty="0" smtClean="0"/>
              <a:t>7 класс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55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512511" cy="1143000"/>
          </a:xfrm>
        </p:spPr>
        <p:txBody>
          <a:bodyPr/>
          <a:lstStyle/>
          <a:p>
            <a:r>
              <a:rPr lang="ru-RU" dirty="0" smtClean="0"/>
              <a:t>Информационные процессы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32856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Последовательная смена состояний (изменение) в развитии чего-либо называется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процессом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Процессы, связанные с изменением информации или действиями с использованием информации, называют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информационными процессами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/>
              <a:t>Можно выделить следующие основные информационные процессы: сбор информации, представление информации, </a:t>
            </a:r>
            <a:r>
              <a:rPr lang="ru-RU" sz="2400" dirty="0">
                <a:hlinkClick r:id="rId2"/>
              </a:rPr>
              <a:t>обработка</a:t>
            </a:r>
            <a:r>
              <a:rPr lang="ru-RU" sz="2400" dirty="0"/>
              <a:t> информации, хранение информации, передача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73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280920" cy="432048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/>
              </a:rPr>
              <a:t>Решение практически любой задачи начинается со сбора информации</a:t>
            </a:r>
            <a:r>
              <a:rPr lang="ru-RU" sz="2000" dirty="0" smtClean="0">
                <a:effectLst/>
              </a:rPr>
              <a:t>.</a:t>
            </a: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Например чтобы </a:t>
            </a:r>
            <a:r>
              <a:rPr lang="ru-RU" sz="2000" dirty="0">
                <a:effectLst/>
              </a:rPr>
              <a:t>подготовить сообщение о достопримечательностях родного края, вам нужно расспросить взрослых, посетить краеведческий музей, изучить справочную литературу. </a:t>
            </a:r>
            <a:br>
              <a:rPr lang="ru-RU" sz="2000" dirty="0">
                <a:effectLst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информации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/>
              </a:rPr>
              <a:t>Информацию </a:t>
            </a:r>
            <a:r>
              <a:rPr lang="ru-RU" sz="2000" dirty="0">
                <a:effectLst/>
              </a:rPr>
              <a:t>об окружающем мире, собранную непосредственно через органы чувств или с помощью измерительных приборов, человек должен своевременно обрабатывать. Например, при переходе улицы следует очень быстро обрабатывать информацию о сигналах светофора, о движении автомашин и др. 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7488832" cy="2448272"/>
          </a:xfrm>
        </p:spPr>
        <p:txBody>
          <a:bodyPr/>
          <a:lstStyle/>
          <a:p>
            <a:r>
              <a:rPr lang="ru-RU" dirty="0"/>
              <a:t>Деятельность человека, связанную с процессами сбора, представления, обработки, хранения и передачи информации, называют информационной деятельностью.</a:t>
            </a:r>
            <a:br>
              <a:rPr lang="ru-RU" dirty="0"/>
            </a:br>
            <a:r>
              <a:rPr lang="ru-RU" dirty="0"/>
              <a:t>Рассмотрим информационные процессы более подробно.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429000"/>
            <a:ext cx="7488831" cy="3312368"/>
          </a:xfrm>
        </p:spPr>
        <p:txBody>
          <a:bodyPr/>
          <a:lstStyle/>
          <a:p>
            <a:pPr algn="l"/>
            <a:r>
              <a:rPr lang="ru-RU" sz="2000" dirty="0">
                <a:effectLst/>
              </a:rPr>
              <a:t> - структурирование — организацию информации по некоторому правилу, связывающему её в единое целое;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 - </a:t>
            </a:r>
            <a:r>
              <a:rPr lang="ru-RU" sz="2000" dirty="0">
                <a:effectLst/>
                <a:hlinkClick r:id="rId2"/>
              </a:rPr>
              <a:t>кодирование</a:t>
            </a:r>
            <a:r>
              <a:rPr lang="ru-RU" sz="2000" dirty="0">
                <a:effectLst/>
              </a:rPr>
              <a:t> — переход от одной формы представления информации к другой, более удобной для восприятия, хранения, передачи или обработки информаций;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 - отбор информации, требуемой для решения некоторой задачи, из информационного массива.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7220272" cy="34563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Обработка информации — это целенаправленный процесс изменения содержания или формы представления информации.</a:t>
            </a:r>
            <a:br>
              <a:rPr lang="ru-RU" dirty="0"/>
            </a:br>
            <a:r>
              <a:rPr lang="ru-RU" dirty="0"/>
              <a:t>Можно выделить два типа обработки информации:</a:t>
            </a:r>
            <a:br>
              <a:rPr lang="ru-RU" dirty="0"/>
            </a:br>
            <a:r>
              <a:rPr lang="ru-RU" dirty="0"/>
              <a:t>1)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обработка</a:t>
            </a:r>
            <a:r>
              <a:rPr lang="ru-RU" dirty="0"/>
              <a:t>, связанная с получением нового содержания, новой информации;</a:t>
            </a:r>
            <a:br>
              <a:rPr lang="ru-RU" dirty="0"/>
            </a:br>
            <a:r>
              <a:rPr lang="ru-RU" dirty="0"/>
              <a:t>2)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обработка</a:t>
            </a:r>
            <a:r>
              <a:rPr lang="ru-RU" dirty="0"/>
              <a:t>, связанная с изменением формы представления информации, не изменяющая её содержания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Учитель\AppData\Local\Microsoft\Windows\Temporary Internet Files\Content.IE5\RJGPMJL2\MC9004325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читель\AppData\Local\Microsoft\Windows\Temporary Internet Files\Content.IE5\V07GWGK5\MC9003787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614830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208912" cy="58326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Задача</a:t>
            </a:r>
          </a:p>
          <a:p>
            <a:pPr marL="45720" indent="0">
              <a:buNone/>
            </a:pPr>
            <a:r>
              <a:rPr lang="ru-RU" sz="2800" dirty="0" smtClean="0"/>
              <a:t>Боря</a:t>
            </a:r>
            <a:r>
              <a:rPr lang="ru-RU" sz="2800" dirty="0"/>
              <a:t>, Витя, Гриша и Егор встретились на Всероссийской олимпиаде по информатике. Ребята приехали из разных городов: Москвы, Омска, Санкт-Петербурга и Кирова. Известно, что Боря жил в одной комнате с мальчиком из Кирова и ни один из этих двух мальчиков никогда не был ни в Москве, ни в Санкт-Петербурге. Гриша играл в одной команде с мальчиком из Москвы, а вечерами к ним заходил приятель из Кирова. Егор и мальчик из Москвы увлекались игрой в шахматы. Кто из ребят откуда приехал?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25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12068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</a:p>
          <a:p>
            <a:pPr marL="45720" indent="0">
              <a:buNone/>
            </a:pPr>
            <a:r>
              <a:rPr lang="ru-RU" dirty="0" smtClean="0"/>
              <a:t>Для </a:t>
            </a:r>
            <a:r>
              <a:rPr lang="ru-RU" dirty="0"/>
              <a:t>того чтобы </a:t>
            </a:r>
            <a:r>
              <a:rPr lang="ru-RU" dirty="0">
                <a:hlinkClick r:id="rId2"/>
              </a:rPr>
              <a:t>информация</a:t>
            </a:r>
            <a:r>
              <a:rPr lang="ru-RU" dirty="0"/>
              <a:t> стала достоянием многих людей и могла передаваться последующим поколениям, она должна быть сохранена. Хранилищами информации для человечества являются библиотеки, архивы, патентные бюро, картинные галереи и музеи, видеотеки и фонотеки. Гигантским хранилищем информации является компьютерная сеть Интернет.</a:t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информации</a:t>
            </a:r>
          </a:p>
          <a:p>
            <a:pPr marL="45720" indent="0">
              <a:buNone/>
            </a:pPr>
            <a:r>
              <a:rPr lang="ru-RU" dirty="0"/>
              <a:t>Рассмотрим процесс передачи информации более </a:t>
            </a:r>
            <a:r>
              <a:rPr lang="ru-RU" dirty="0" smtClean="0"/>
              <a:t>подробно: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1) </a:t>
            </a:r>
            <a:r>
              <a:rPr lang="ru-RU" dirty="0">
                <a:hlinkClick r:id="rId2"/>
              </a:rPr>
              <a:t>информация</a:t>
            </a:r>
            <a:r>
              <a:rPr lang="ru-RU" dirty="0"/>
              <a:t> от источника поступает в кодирующее устройство;</a:t>
            </a:r>
            <a:br>
              <a:rPr lang="ru-RU" dirty="0"/>
            </a:br>
            <a:r>
              <a:rPr lang="ru-RU" dirty="0"/>
              <a:t>2) в кодирующем устройстве </a:t>
            </a:r>
            <a:r>
              <a:rPr lang="ru-RU" dirty="0">
                <a:hlinkClick r:id="rId2"/>
              </a:rPr>
              <a:t>информация</a:t>
            </a:r>
            <a:r>
              <a:rPr lang="ru-RU" dirty="0"/>
              <a:t> преобразуется в форму, удобную для передачи;</a:t>
            </a:r>
            <a:br>
              <a:rPr lang="ru-RU" dirty="0"/>
            </a:br>
            <a:r>
              <a:rPr lang="ru-RU" dirty="0"/>
              <a:t>3) закодированная </a:t>
            </a:r>
            <a:r>
              <a:rPr lang="ru-RU" dirty="0">
                <a:hlinkClick r:id="rId2"/>
              </a:rPr>
              <a:t>информация</a:t>
            </a:r>
            <a:r>
              <a:rPr lang="ru-RU" dirty="0"/>
              <a:t> поступает от источника к приёмнику (получателю) по соответствующему каналу передачи информации— каналу связи;</a:t>
            </a:r>
            <a:br>
              <a:rPr lang="ru-RU" dirty="0"/>
            </a:br>
            <a:r>
              <a:rPr lang="ru-RU" dirty="0"/>
              <a:t>4) приёмник содержит декодирующее устройство; в этом устройстве происходит преобразование закодированной информации, поступившей по каналу связи, к исходной форме.</a:t>
            </a:r>
            <a:br>
              <a:rPr lang="ru-RU" dirty="0"/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4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714826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ВОПРОС:</a:t>
            </a:r>
            <a:endParaRPr lang="ru-RU" dirty="0"/>
          </a:p>
          <a:p>
            <a:pPr marL="45720" indent="0">
              <a:buNone/>
            </a:pPr>
            <a:r>
              <a:rPr lang="ru-RU" sz="2400" dirty="0" smtClean="0"/>
              <a:t>Вы </a:t>
            </a:r>
            <a:r>
              <a:rPr lang="ru-RU" sz="2400" dirty="0"/>
              <a:t>отправляете товарищу SMS-сообщение с домашним заданием по математике. Рассмотрите эту ситуацию с информационной точки зрения, указав источник информации, кодирующее устройство, </a:t>
            </a:r>
            <a:r>
              <a:rPr lang="ru-RU" sz="2400" dirty="0">
                <a:hlinkClick r:id="rId2"/>
              </a:rPr>
              <a:t>канал</a:t>
            </a:r>
            <a:r>
              <a:rPr lang="ru-RU" sz="2400" dirty="0"/>
              <a:t> связи, декодирующее устройство и приёмник информации.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339752" y="4725144"/>
            <a:ext cx="4464496" cy="400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Учитель\AppData\Local\Microsoft\Windows\Temporary Internet Files\Content.IE5\RJGPMJL2\MP90042273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636913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читель\AppData\Local\Microsoft\Windows\Temporary Internet Files\Content.IE5\SP34Z6T2\MP90044236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81" y="2924944"/>
            <a:ext cx="2128627" cy="31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81128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Информационные процессы в живой природе и технике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208912" cy="4065632"/>
          </a:xfrm>
        </p:spPr>
        <p:txBody>
          <a:bodyPr>
            <a:normAutofit/>
          </a:bodyPr>
          <a:lstStyle/>
          <a:p>
            <a:r>
              <a:rPr lang="ru-RU" dirty="0"/>
              <a:t>Информационные процессы — необходимое условие жизнедеятельности любого организма. </a:t>
            </a:r>
            <a:endParaRPr lang="ru-RU" dirty="0" smtClean="0"/>
          </a:p>
          <a:p>
            <a:r>
              <a:rPr lang="ru-RU" sz="2000" dirty="0"/>
              <a:t> - цветки и соцветия некоторых растений в течение дня поворачиваются вслед за солнцем;</a:t>
            </a:r>
            <a:br>
              <a:rPr lang="ru-RU" sz="2000" dirty="0"/>
            </a:br>
            <a:r>
              <a:rPr lang="ru-RU" sz="2000" dirty="0"/>
              <a:t> - пчёлы танцем передают сородичам информацию об источниках корма;</a:t>
            </a:r>
            <a:br>
              <a:rPr lang="ru-RU" sz="2000" dirty="0"/>
            </a:br>
            <a:r>
              <a:rPr lang="ru-RU" sz="2000" dirty="0"/>
              <a:t> - многие дикие животные пахучими Метками дают знать чужакам, что эта территория уже занята;</a:t>
            </a:r>
            <a:br>
              <a:rPr lang="ru-RU" sz="2000" dirty="0"/>
            </a:br>
            <a:r>
              <a:rPr lang="ru-RU" sz="2000" dirty="0"/>
              <a:t> - трели соловья служат для привлечения самки;</a:t>
            </a:r>
            <a:br>
              <a:rPr lang="ru-RU" sz="2000" dirty="0"/>
            </a:br>
            <a:r>
              <a:rPr lang="ru-RU" sz="2000" dirty="0"/>
              <a:t> - домашние животные отличают знакомых людей от незнакомых;</a:t>
            </a:r>
            <a:br>
              <a:rPr lang="ru-RU" sz="2000" dirty="0"/>
            </a:br>
            <a:r>
              <a:rPr lang="ru-RU" sz="2000" dirty="0"/>
              <a:t> - животные в цирке выполняют команды дрессировщиков.</a:t>
            </a:r>
          </a:p>
        </p:txBody>
      </p:sp>
      <p:pic>
        <p:nvPicPr>
          <p:cNvPr id="3074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49041"/>
            <a:ext cx="1195121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512511" cy="1143000"/>
          </a:xfrm>
        </p:spPr>
        <p:txBody>
          <a:bodyPr/>
          <a:lstStyle/>
          <a:p>
            <a:r>
              <a:rPr lang="ru-RU" dirty="0" smtClean="0"/>
              <a:t>Всемирная паутина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424936" cy="54726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Свободный </a:t>
            </a:r>
            <a:r>
              <a:rPr lang="ru-RU" dirty="0">
                <a:hlinkClick r:id="rId3"/>
              </a:rPr>
              <a:t>доступ</a:t>
            </a:r>
            <a:r>
              <a:rPr lang="ru-RU" dirty="0"/>
              <a:t> к информации, невзирая на границы и расстояния, стал возможен благодаря </a:t>
            </a:r>
            <a:r>
              <a:rPr lang="ru-RU" dirty="0" err="1"/>
              <a:t>World</a:t>
            </a:r>
            <a:r>
              <a:rPr lang="ru-RU" dirty="0"/>
              <a:t> </a:t>
            </a:r>
            <a:r>
              <a:rPr lang="ru-RU" dirty="0" err="1"/>
              <a:t>Wide</a:t>
            </a:r>
            <a:r>
              <a:rPr lang="ru-RU" dirty="0"/>
              <a:t> </a:t>
            </a:r>
            <a:r>
              <a:rPr lang="ru-RU" dirty="0" err="1"/>
              <a:t>Web</a:t>
            </a:r>
            <a:r>
              <a:rPr lang="ru-RU" dirty="0"/>
              <a:t> (</a:t>
            </a:r>
            <a:r>
              <a:rPr lang="ru-RU" dirty="0">
                <a:hlinkClick r:id="rId2"/>
              </a:rPr>
              <a:t>WWW</a:t>
            </a:r>
            <a:r>
              <a:rPr lang="ru-RU" dirty="0"/>
              <a:t>, </a:t>
            </a:r>
            <a:r>
              <a:rPr lang="ru-RU" dirty="0" err="1"/>
              <a:t>Web</a:t>
            </a:r>
            <a:r>
              <a:rPr lang="ru-RU" dirty="0"/>
              <a:t>) — всемирному хранилищу информации, существующему на технической базе сети Интернет. Скорее всего, вы уже имеете опыт работы с </a:t>
            </a:r>
            <a:r>
              <a:rPr lang="ru-RU" dirty="0">
                <a:hlinkClick r:id="rId2"/>
              </a:rPr>
              <a:t>WWW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>
                <a:hlinkClick r:id="rId2"/>
              </a:rPr>
              <a:t>WWW</a:t>
            </a:r>
            <a:r>
              <a:rPr lang="ru-RU" dirty="0"/>
              <a:t>, или Всемирная паутина:</a:t>
            </a:r>
            <a:br>
              <a:rPr lang="ru-RU" dirty="0"/>
            </a:br>
            <a:r>
              <a:rPr lang="ru-RU" dirty="0"/>
              <a:t> - представляет собой </a:t>
            </a:r>
            <a:r>
              <a:rPr lang="ru-RU" dirty="0">
                <a:hlinkClick r:id="rId4"/>
              </a:rPr>
              <a:t>множество</a:t>
            </a:r>
            <a:r>
              <a:rPr lang="ru-RU" dirty="0"/>
              <a:t> информационных ресурсов, организованных в единое целое;</a:t>
            </a:r>
            <a:br>
              <a:rPr lang="ru-RU" dirty="0"/>
            </a:br>
            <a:r>
              <a:rPr lang="ru-RU" dirty="0"/>
              <a:t> - объединяет многочисленные ресурсы, размещённые в компьютерах по всему миру;</a:t>
            </a:r>
            <a:br>
              <a:rPr lang="ru-RU" dirty="0"/>
            </a:br>
            <a:r>
              <a:rPr lang="ru-RU" dirty="0"/>
              <a:t> - организована так, что в ней </a:t>
            </a:r>
            <a:r>
              <a:rPr lang="ru-RU" dirty="0">
                <a:hlinkClick r:id="rId5"/>
              </a:rPr>
              <a:t>информационные ресурсы</a:t>
            </a:r>
            <a:r>
              <a:rPr lang="ru-RU" dirty="0"/>
              <a:t> представлены не в линейной последовательности, а снабжены ссылками (гиперссылками), явно указывающими возможные переходы, связи между ресурсами.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Учитель\AppData\Local\Microsoft\Windows\Temporary Internet Files\Content.IE5\MAQR27U1\MC90043155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1286873" cy="128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496944" cy="6120680"/>
          </a:xfrm>
        </p:spPr>
        <p:txBody>
          <a:bodyPr>
            <a:normAutofit/>
          </a:bodyPr>
          <a:lstStyle/>
          <a:p>
            <a:r>
              <a:rPr lang="ru-RU" dirty="0"/>
              <a:t>Всемирная паутина — это мощнейшее информационное хранилище; содержащийся в ней объём информации не поддаётся точному измерению. </a:t>
            </a:r>
            <a:r>
              <a:rPr lang="ru-RU" dirty="0">
                <a:hlinkClick r:id="rId2"/>
              </a:rPr>
              <a:t>WWW</a:t>
            </a:r>
            <a:r>
              <a:rPr lang="ru-RU" dirty="0"/>
              <a:t> содержит информацию самого разного характера; </a:t>
            </a:r>
            <a:endParaRPr lang="ru-RU" dirty="0" smtClean="0"/>
          </a:p>
          <a:p>
            <a:r>
              <a:rPr lang="ru-RU" dirty="0" smtClean="0"/>
              <a:t>там </a:t>
            </a:r>
            <a:r>
              <a:rPr lang="ru-RU" dirty="0"/>
              <a:t>можно найти:</a:t>
            </a:r>
            <a:br>
              <a:rPr lang="ru-RU" dirty="0"/>
            </a:br>
            <a:r>
              <a:rPr lang="ru-RU" dirty="0"/>
              <a:t> - самые свежие новости — политические, экономические, культурные, спортивные;</a:t>
            </a:r>
            <a:br>
              <a:rPr lang="ru-RU" dirty="0"/>
            </a:br>
            <a:r>
              <a:rPr lang="ru-RU" dirty="0"/>
              <a:t> - научную, техническую, образовательную и справочную информацию абсолютно любого рода;</a:t>
            </a:r>
            <a:br>
              <a:rPr lang="ru-RU" dirty="0"/>
            </a:br>
            <a:r>
              <a:rPr lang="ru-RU" dirty="0"/>
              <a:t> - рекламу разнообразных товаров и услуг;</a:t>
            </a:r>
            <a:br>
              <a:rPr lang="ru-RU" dirty="0"/>
            </a:br>
            <a:r>
              <a:rPr lang="ru-RU" dirty="0"/>
              <a:t> - ресурсы для досуга и развлечений — книги, музыку, фильмы, игры и многое другое.</a:t>
            </a:r>
            <a:br>
              <a:rPr lang="ru-RU" dirty="0"/>
            </a:br>
            <a:r>
              <a:rPr lang="ru-RU" dirty="0"/>
              <a:t>Любой человек, имеющий </a:t>
            </a:r>
            <a:r>
              <a:rPr lang="ru-RU" dirty="0">
                <a:hlinkClick r:id="rId3"/>
              </a:rPr>
              <a:t>доступ</a:t>
            </a:r>
            <a:r>
              <a:rPr lang="ru-RU" dirty="0"/>
              <a:t> к Интернету, может разместить в сети свою информацию. К этой информации будет иметь </a:t>
            </a:r>
            <a:r>
              <a:rPr lang="ru-RU" dirty="0">
                <a:hlinkClick r:id="rId3"/>
              </a:rPr>
              <a:t>доступ</a:t>
            </a:r>
            <a:r>
              <a:rPr lang="ru-RU" dirty="0"/>
              <a:t> весь мир.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C:\Users\Учитель\AppData\Local\Microsoft\Windows\Temporary Internet Files\Content.IE5\SP34Z6T2\MC90043151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65481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Учитель\AppData\Local\Microsoft\Windows\Temporary Internet Files\Content.IE5\MAQR27U1\MC90043155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556363" cy="15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Учитель\AppData\Local\Microsoft\Windows\Temporary Internet Files\Content.IE5\2I14P4YE\MP90044855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36" y="5236812"/>
            <a:ext cx="1037863" cy="15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6768752" cy="6192688"/>
          </a:xfrm>
        </p:spPr>
        <p:txBody>
          <a:bodyPr>
            <a:normAutofit/>
          </a:bodyPr>
          <a:lstStyle/>
          <a:p>
            <a:r>
              <a:rPr lang="ru-RU" sz="2400" dirty="0"/>
              <a:t>Информация в </a:t>
            </a:r>
            <a:r>
              <a:rPr lang="ru-RU" sz="2400" dirty="0">
                <a:hlinkClick r:id="rId2"/>
              </a:rPr>
              <a:t>WWW</a:t>
            </a:r>
            <a:r>
              <a:rPr lang="ru-RU" sz="2400" dirty="0"/>
              <a:t> организована в виде страниц (</a:t>
            </a:r>
            <a:r>
              <a:rPr lang="ru-RU" sz="2400" dirty="0" err="1"/>
              <a:t>web</a:t>
            </a:r>
            <a:r>
              <a:rPr lang="ru-RU" sz="2400" dirty="0"/>
              <a:t>-страниц). В свою очередь, страницы могут объединяться в более крупные составляющие — сайты (англ. </a:t>
            </a:r>
            <a:r>
              <a:rPr lang="ru-RU" sz="2400" dirty="0" err="1"/>
              <a:t>site</a:t>
            </a:r>
            <a:r>
              <a:rPr lang="ru-RU" sz="2400" dirty="0"/>
              <a:t> — место, участок). </a:t>
            </a:r>
            <a:r>
              <a:rPr lang="ru-RU" sz="2400" dirty="0" err="1"/>
              <a:t>Web</a:t>
            </a:r>
            <a:r>
              <a:rPr lang="ru-RU" sz="2400" dirty="0"/>
              <a:t>-сайт — это несколько </a:t>
            </a:r>
            <a:r>
              <a:rPr lang="ru-RU" sz="2400" dirty="0" err="1"/>
              <a:t>web</a:t>
            </a:r>
            <a:r>
              <a:rPr lang="ru-RU" sz="2400" dirty="0"/>
              <a:t>-страниц, связанных между собой по содержанию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Поиск </a:t>
            </a:r>
            <a:r>
              <a:rPr lang="ru-RU" sz="2400" dirty="0"/>
              <a:t>нужного документа в </a:t>
            </a:r>
            <a:r>
              <a:rPr lang="ru-RU" sz="2400" dirty="0">
                <a:hlinkClick r:id="rId2"/>
              </a:rPr>
              <a:t>WWW</a:t>
            </a:r>
            <a:r>
              <a:rPr lang="ru-RU" sz="2400" dirty="0"/>
              <a:t> </a:t>
            </a:r>
            <a:r>
              <a:rPr lang="ru-RU" sz="2400" dirty="0" smtClean="0"/>
              <a:t>происходит </a:t>
            </a:r>
            <a:r>
              <a:rPr lang="en-US" sz="2400" dirty="0" smtClean="0"/>
              <a:t> </a:t>
            </a:r>
            <a:r>
              <a:rPr lang="ru-RU" sz="2400" dirty="0" smtClean="0"/>
              <a:t>с </a:t>
            </a:r>
            <a:r>
              <a:rPr lang="ru-RU" sz="2400" dirty="0" smtClean="0"/>
              <a:t>помощью </a:t>
            </a:r>
            <a:r>
              <a:rPr lang="ru-RU" sz="2400" dirty="0"/>
              <a:t>браузера разными способами:</a:t>
            </a:r>
            <a:br>
              <a:rPr lang="ru-RU" sz="2400" dirty="0"/>
            </a:br>
            <a:r>
              <a:rPr lang="ru-RU" sz="2400" dirty="0"/>
              <a:t> - путём указания адреса документа;</a:t>
            </a:r>
            <a:br>
              <a:rPr lang="ru-RU" sz="2400" dirty="0"/>
            </a:br>
            <a:r>
              <a:rPr lang="ru-RU" sz="2400" dirty="0"/>
              <a:t> - путём перемещения по паутине гиперсвязей;</a:t>
            </a:r>
            <a:br>
              <a:rPr lang="ru-RU" sz="2400" dirty="0"/>
            </a:br>
            <a:r>
              <a:rPr lang="ru-RU" sz="2400" dirty="0"/>
              <a:t> - путём использования поисковых систем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42" name="Picture 2" descr="C:\Users\Учитель\AppData\Local\Microsoft\Windows\Temporary Internet Files\Content.IE5\2I14P4YE\MC9004393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88" y="4432075"/>
            <a:ext cx="2408312" cy="24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Учитель\AppData\Local\Microsoft\Windows\Temporary Internet Files\Content.IE5\V07GWGK5\MP9004393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88" y="-34415"/>
            <a:ext cx="2408312" cy="15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Учитель\AppData\Local\Microsoft\Windows\Temporary Internet Files\Content.IE5\DTSRYG1R\MP90038264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10" y="1268760"/>
            <a:ext cx="2388868" cy="33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612068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</a:t>
            </a:r>
            <a:r>
              <a:rPr lang="ru-RU" dirty="0"/>
              <a:t> (от лат. </a:t>
            </a:r>
            <a:r>
              <a:rPr lang="ru-RU" dirty="0" err="1"/>
              <a:t>informatio</a:t>
            </a:r>
            <a:r>
              <a:rPr lang="ru-RU" dirty="0"/>
              <a:t> — осведомление, разъяснение, изложение) - очень широкое понятие, имеющее </a:t>
            </a:r>
            <a:r>
              <a:rPr lang="ru-RU" dirty="0">
                <a:hlinkClick r:id="rId2"/>
              </a:rPr>
              <a:t>множество</a:t>
            </a:r>
            <a:r>
              <a:rPr lang="ru-RU" dirty="0"/>
              <a:t> трактовок.</a:t>
            </a:r>
            <a:br>
              <a:rPr lang="ru-RU" dirty="0"/>
            </a:br>
            <a:r>
              <a:rPr lang="ru-RU" dirty="0"/>
              <a:t>В обыденной жизни под информацией понимают всякого рода сообщения, сведения о чём-либо, которые получают и передают люди. Информация содержится в речи людей, текстах книг, колонках цифр, в звуках и видах природы, в показаниях часов, термометров и других приборов. Каждый материальный объект, с которым происходят изменения, становится источником информации либо об окружающей среде, либо о происходящих в этом объекте процессах. Эту информацию мы получаем в виде сигналов — изменений физических величин (давления, температуры» цвета и др.). Различают световые, звуковые, тепловые, механические, электрические и другие типы сигналов.</a:t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C:\Users\Учитель\AppData\Local\Microsoft\Windows\Temporary Internet Files\Content.IE5\SP34Z6T2\MP9004482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5162287"/>
            <a:ext cx="1602140" cy="16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572181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Поисковые </a:t>
            </a:r>
            <a:r>
              <a:rPr lang="ru-RU" sz="2800" b="1" u="sng" dirty="0" smtClean="0">
                <a:solidFill>
                  <a:srgbClr val="FF0000"/>
                </a:solidFill>
              </a:rPr>
              <a:t>системы</a:t>
            </a:r>
          </a:p>
          <a:p>
            <a:pPr marL="45720" indent="0">
              <a:buNone/>
            </a:pPr>
            <a:endParaRPr lang="ru-RU" sz="2800" b="1" u="sng" dirty="0" smtClean="0">
              <a:solidFill>
                <a:srgbClr val="FF0000"/>
              </a:solidFill>
            </a:endParaRPr>
          </a:p>
          <a:p>
            <a:r>
              <a:rPr lang="ru-RU" sz="2800" dirty="0"/>
              <a:t>Адрес:</a:t>
            </a:r>
            <a:r>
              <a:rPr lang="ru-RU" sz="2800" dirty="0">
                <a:hlinkClick r:id="rId2"/>
              </a:rPr>
              <a:t> www</a:t>
            </a:r>
            <a:r>
              <a:rPr lang="ru-RU" sz="2800" dirty="0"/>
              <a:t>.google.com Самая быстрая и самая большая </a:t>
            </a:r>
            <a:r>
              <a:rPr lang="ru-RU" sz="2800" dirty="0">
                <a:hlinkClick r:id="rId3"/>
              </a:rPr>
              <a:t>поисковая </a:t>
            </a:r>
            <a:r>
              <a:rPr lang="ru-RU" sz="2800" dirty="0">
                <a:hlinkClick r:id="rId4"/>
              </a:rPr>
              <a:t>система</a:t>
            </a:r>
            <a:r>
              <a:rPr lang="ru-RU" sz="2800" dirty="0"/>
              <a:t>. Содержит информацию более чем о полутора миллиардах страниц. Имеется возможность выбора языка. Оценивает популярность ресурса по количеству ссылок, ведущих к нему с других страниц.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Адрес:</a:t>
            </a:r>
            <a:r>
              <a:rPr lang="ru-RU" sz="2800" dirty="0">
                <a:hlinkClick r:id="rId2"/>
              </a:rPr>
              <a:t> www</a:t>
            </a:r>
            <a:r>
              <a:rPr lang="ru-RU" sz="2800" dirty="0"/>
              <a:t>.yandex.ru Мощная отечественная </a:t>
            </a:r>
            <a:r>
              <a:rPr lang="ru-RU" sz="2800" dirty="0">
                <a:hlinkClick r:id="rId3"/>
              </a:rPr>
              <a:t>поисковая </a:t>
            </a:r>
            <a:r>
              <a:rPr lang="ru-RU" sz="2800" dirty="0">
                <a:hlinkClick r:id="rId4"/>
              </a:rPr>
              <a:t>система</a:t>
            </a:r>
            <a:r>
              <a:rPr lang="ru-RU" sz="2800" dirty="0"/>
              <a:t>. Обеспечивает поиск, в основном среди русскоязычных ресурсов, при этом по возможностям не уступает зарубежным системам. Проводит качественный анализ информации с учётом словоформ русского языка.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Адрес:</a:t>
            </a:r>
            <a:r>
              <a:rPr lang="ru-RU" sz="2800" dirty="0">
                <a:hlinkClick r:id="rId2"/>
              </a:rPr>
              <a:t> www</a:t>
            </a:r>
            <a:r>
              <a:rPr lang="ru-RU" sz="2800" dirty="0"/>
              <a:t>.rambler.ru Одна из первых русских поисковых систем. Кроме стандартных возможностей поиска на сайте имеется рейтинг-каталог ресурсов.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3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280920" cy="59766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Поисковые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запросы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Приступая к поиску, </a:t>
            </a:r>
            <a:r>
              <a:rPr lang="ru-RU" dirty="0">
                <a:hlinkClick r:id="rId2"/>
              </a:rPr>
              <a:t>пользователь</a:t>
            </a:r>
            <a:r>
              <a:rPr lang="ru-RU" dirty="0"/>
              <a:t> вводит одно или несколько ключевых слов и выбирает тип поиска. В большинстве </a:t>
            </a:r>
            <a:r>
              <a:rPr lang="ru-RU" dirty="0" err="1"/>
              <a:t>поиско&amp;ых</a:t>
            </a:r>
            <a:r>
              <a:rPr lang="ru-RU" dirty="0"/>
              <a:t> систем есть три основных типа поиска:</a:t>
            </a:r>
            <a:br>
              <a:rPr lang="ru-RU" dirty="0"/>
            </a:br>
            <a:r>
              <a:rPr lang="ru-RU" dirty="0"/>
              <a:t>1) поиск по любому из слов — результатом поиска является огромный </a:t>
            </a:r>
            <a:r>
              <a:rPr lang="ru-RU" dirty="0">
                <a:hlinkClick r:id="rId3"/>
              </a:rPr>
              <a:t>список</a:t>
            </a:r>
            <a:r>
              <a:rPr lang="ru-RU" dirty="0"/>
              <a:t> всех страниц, содержащих хотя бы одно из ключевых слов; может быть использован, когда </a:t>
            </a:r>
            <a:r>
              <a:rPr lang="ru-RU" dirty="0">
                <a:hlinkClick r:id="rId2"/>
              </a:rPr>
              <a:t>пользователь</a:t>
            </a:r>
            <a:r>
              <a:rPr lang="ru-RU" dirty="0"/>
              <a:t> не уверен в ключевых словах;</a:t>
            </a:r>
            <a:br>
              <a:rPr lang="ru-RU" dirty="0"/>
            </a:br>
            <a:r>
              <a:rPr lang="ru-RU" dirty="0"/>
              <a:t>2) поиск по всем словам — в этом режиме поиска формируется </a:t>
            </a:r>
            <a:r>
              <a:rPr lang="ru-RU" dirty="0">
                <a:hlinkClick r:id="rId3"/>
              </a:rPr>
              <a:t>список</a:t>
            </a:r>
            <a:r>
              <a:rPr lang="ru-RU" dirty="0"/>
              <a:t> всех страниц, содержащий все ключевые слова в любом порядке;</a:t>
            </a:r>
            <a:br>
              <a:rPr lang="ru-RU" dirty="0"/>
            </a:br>
            <a:r>
              <a:rPr lang="ru-RU" dirty="0"/>
              <a:t>3) поиск точно по фразе — в результате поиска составляется </a:t>
            </a:r>
            <a:r>
              <a:rPr lang="ru-RU" dirty="0">
                <a:hlinkClick r:id="rId3"/>
              </a:rPr>
              <a:t>список</a:t>
            </a:r>
            <a:r>
              <a:rPr lang="ru-RU" dirty="0"/>
              <a:t> всех страниц, содержащих фразу, точно совпадающую с ключевой (знаки препинания игнорируются).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87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437112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 </a:t>
            </a:r>
            <a:r>
              <a:rPr lang="en-US" sz="9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r>
              <a:rPr lang="en-US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endParaRPr lang="ru-RU" sz="9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Если в результате поиска вы не нашли ни одного подходящего документа, нужно:</a:t>
            </a:r>
            <a:br>
              <a:rPr lang="ru-RU" dirty="0"/>
            </a:br>
            <a:r>
              <a:rPr lang="ru-RU" dirty="0"/>
              <a:t> - проверить правильность написания ключевых слов;</a:t>
            </a:r>
            <a:br>
              <a:rPr lang="ru-RU" dirty="0"/>
            </a:br>
            <a:r>
              <a:rPr lang="ru-RU" dirty="0"/>
              <a:t> - проверить правильность использования логических связок;</a:t>
            </a:r>
            <a:br>
              <a:rPr lang="ru-RU" dirty="0"/>
            </a:br>
            <a:r>
              <a:rPr lang="ru-RU" dirty="0"/>
              <a:t> - подобрать более удачные синонимы;</a:t>
            </a:r>
            <a:br>
              <a:rPr lang="ru-RU" dirty="0"/>
            </a:br>
            <a:r>
              <a:rPr lang="ru-RU" dirty="0"/>
              <a:t> - изменить логику запроса.</a:t>
            </a:r>
          </a:p>
        </p:txBody>
      </p:sp>
    </p:spTree>
    <p:extLst>
      <p:ext uri="{BB962C8B-B14F-4D97-AF65-F5344CB8AC3E}">
        <p14:creationId xmlns:p14="http://schemas.microsoft.com/office/powerpoint/2010/main" val="225711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и сигнал.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r>
              <a:rPr lang="ru-RU" dirty="0" smtClean="0"/>
              <a:t>Информация для человека – это содержание сигналов, воспринимаемых человеком непосредственно или с помощью специальных устройств, расширяющее его знания об окружающем мире и протекающих в нём процессах.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2448272" cy="27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1600200"/>
            <a:ext cx="3600400" cy="191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Непрерывный сигнал</a:t>
            </a:r>
          </a:p>
          <a:p>
            <a:pPr marL="0" indent="0" algn="ctr">
              <a:buNone/>
            </a:pPr>
            <a:r>
              <a:rPr lang="ru-RU" sz="1400" dirty="0"/>
              <a:t>принимает бесконечное </a:t>
            </a:r>
            <a:r>
              <a:rPr lang="ru-RU" sz="1400" dirty="0">
                <a:hlinkClick r:id="rId2"/>
              </a:rPr>
              <a:t>множество</a:t>
            </a:r>
            <a:r>
              <a:rPr lang="ru-RU" sz="1400" dirty="0"/>
              <a:t> значений из некоторого диапазона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628800"/>
            <a:ext cx="3240360" cy="188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Дискретный сигнал</a:t>
            </a:r>
          </a:p>
          <a:p>
            <a:pPr algn="ctr"/>
            <a:r>
              <a:rPr lang="ru-RU" sz="1400" dirty="0"/>
              <a:t>принимает конечное число значений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543952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СИГНАЛ</a:t>
            </a:r>
            <a:endParaRPr lang="ru-RU" sz="4000" dirty="0"/>
          </a:p>
        </p:txBody>
      </p:sp>
      <p:pic>
        <p:nvPicPr>
          <p:cNvPr id="3074" name="Picture 2" descr="C:\Users\Учитель\AppData\Local\Microsoft\Windows\Temporary Internet Files\Content.IE5\FNYDCPDY\MC9003825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00" y="3623118"/>
            <a:ext cx="2984376" cy="29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AppData\Local\Microsoft\Windows\Temporary Internet Files\Content.IE5\LR9IB7VZ\MP90038553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7" y="3652327"/>
            <a:ext cx="2147344" cy="300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767"/>
            <a:ext cx="8352928" cy="1470025"/>
          </a:xfrm>
        </p:spPr>
        <p:txBody>
          <a:bodyPr/>
          <a:lstStyle/>
          <a:p>
            <a:pPr marL="182880" indent="0">
              <a:buNone/>
            </a:pPr>
            <a:r>
              <a:rPr lang="ru-RU" b="1" dirty="0" smtClean="0"/>
              <a:t>Человек и информация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35063"/>
            <a:ext cx="8675687" cy="5722937"/>
          </a:xfrm>
          <a:noFill/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27279"/>
            <a:ext cx="8675688" cy="5722938"/>
          </a:xfrm>
          <a:noFill/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35062"/>
            <a:ext cx="8675688" cy="5722938"/>
          </a:xfrm>
          <a:noFill/>
        </p:spPr>
      </p:pic>
    </p:spTree>
    <p:extLst>
      <p:ext uri="{BB962C8B-B14F-4D97-AF65-F5344CB8AC3E}">
        <p14:creationId xmlns:p14="http://schemas.microsoft.com/office/powerpoint/2010/main" val="21521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информации.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1. Объективность</a:t>
            </a:r>
          </a:p>
          <a:p>
            <a:r>
              <a:rPr lang="ru-RU" dirty="0" smtClean="0"/>
              <a:t>2. Достоверность</a:t>
            </a:r>
          </a:p>
          <a:p>
            <a:r>
              <a:rPr lang="ru-RU" dirty="0" smtClean="0"/>
              <a:t>3. Полнота</a:t>
            </a:r>
          </a:p>
          <a:p>
            <a:r>
              <a:rPr lang="ru-RU" dirty="0" smtClean="0"/>
              <a:t>4. Актуальность</a:t>
            </a:r>
          </a:p>
          <a:p>
            <a:r>
              <a:rPr lang="ru-RU" dirty="0" smtClean="0"/>
              <a:t>5. Полезность</a:t>
            </a:r>
          </a:p>
          <a:p>
            <a:r>
              <a:rPr lang="ru-RU" dirty="0" smtClean="0"/>
              <a:t>6. Понятность</a:t>
            </a:r>
          </a:p>
          <a:p>
            <a:endParaRPr lang="ru-RU" dirty="0"/>
          </a:p>
        </p:txBody>
      </p:sp>
      <p:pic>
        <p:nvPicPr>
          <p:cNvPr id="2050" name="Picture 2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26" y="764704"/>
            <a:ext cx="2854294" cy="33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AppData\Local\Microsoft\Windows\Temporary Internet Files\Content.IE5\FNYDCPDY\MP9004387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405"/>
            <a:ext cx="3679760" cy="26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24936" cy="6192688"/>
          </a:xfrm>
        </p:spPr>
        <p:txBody>
          <a:bodyPr>
            <a:normAutofit/>
          </a:bodyPr>
          <a:lstStyle/>
          <a:p>
            <a:r>
              <a:rPr lang="ru-RU" dirty="0"/>
              <a:t>Выберите правильный ответ.</a:t>
            </a:r>
            <a:br>
              <a:rPr lang="ru-RU" dirty="0"/>
            </a:br>
            <a:r>
              <a:rPr lang="ru-RU" dirty="0"/>
              <a:t>а) Если вы собираетесь провести выходной день на природе, то что будет своевременной информацией для вас:</a:t>
            </a:r>
            <a:br>
              <a:rPr lang="ru-RU" dirty="0"/>
            </a:br>
            <a:r>
              <a:rPr lang="ru-RU" dirty="0"/>
              <a:t>1) сведения о погоде в такой же день прошлого года;</a:t>
            </a:r>
            <a:br>
              <a:rPr lang="ru-RU" dirty="0"/>
            </a:br>
            <a:r>
              <a:rPr lang="ru-RU" dirty="0"/>
              <a:t>2) прогноз погоды на выходной день?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б) Волга впадает в Каспийское море - это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1) достоверная </a:t>
            </a:r>
            <a:r>
              <a:rPr lang="ru-RU" dirty="0">
                <a:hlinkClick r:id="rId2"/>
              </a:rPr>
              <a:t>информация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2) недостоверная </a:t>
            </a:r>
            <a:r>
              <a:rPr lang="ru-RU" dirty="0">
                <a:hlinkClick r:id="rId2"/>
              </a:rPr>
              <a:t>информация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в) Информация о том, как с помощью подручных средств добыть огонь, будет для вас наиболее полезной:</a:t>
            </a:r>
            <a:br>
              <a:rPr lang="ru-RU" dirty="0"/>
            </a:br>
            <a:r>
              <a:rPr lang="ru-RU" dirty="0"/>
              <a:t>1) если вы попадёте на необитаемый остров;</a:t>
            </a:r>
            <a:br>
              <a:rPr lang="ru-RU" dirty="0"/>
            </a:br>
            <a:r>
              <a:rPr lang="ru-RU" dirty="0"/>
              <a:t>2) в нашей повседневной жизни.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2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7848872" cy="3561576"/>
          </a:xfrm>
        </p:spPr>
        <p:txBody>
          <a:bodyPr/>
          <a:lstStyle/>
          <a:p>
            <a:r>
              <a:rPr lang="ru-RU" dirty="0"/>
              <a:t>г) О правилах дорожного движения каждый водитель автомобиля:</a:t>
            </a:r>
            <a:br>
              <a:rPr lang="ru-RU" dirty="0"/>
            </a:br>
            <a:r>
              <a:rPr lang="ru-RU" dirty="0"/>
              <a:t>1) должен обладать полной информацией;</a:t>
            </a:r>
            <a:br>
              <a:rPr lang="ru-RU" dirty="0"/>
            </a:br>
            <a:r>
              <a:rPr lang="ru-RU" dirty="0"/>
              <a:t>2) может иметь неполную информацию.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д) Об устройстве двигателя каждый водитель автомобиля:</a:t>
            </a:r>
            <a:br>
              <a:rPr lang="ru-RU" dirty="0"/>
            </a:br>
            <a:r>
              <a:rPr lang="ru-RU" dirty="0"/>
              <a:t>1) должен обладать полной информацией;</a:t>
            </a:r>
            <a:br>
              <a:rPr lang="ru-RU" dirty="0"/>
            </a:br>
            <a:r>
              <a:rPr lang="ru-RU" dirty="0"/>
              <a:t>2) может иметь неполную информацию.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Учитель\AppData\Local\Microsoft\Windows\Temporary Internet Files\Content.IE5\LR9IB7VZ\MC9003210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1804111" cy="14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итель\AppData\Local\Microsoft\Windows\Temporary Internet Files\Content.IE5\2I14P4YE\MC9003209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80386"/>
            <a:ext cx="1968703" cy="9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итель\AppData\Local\Microsoft\Windows\Temporary Internet Files\Content.IE5\2I14P4YE\MC9003516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23042"/>
            <a:ext cx="1809184" cy="174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Учитель\AppData\Local\Microsoft\Windows\Temporary Internet Files\Content.IE5\2I14P4YE\MC90032095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6912"/>
            <a:ext cx="1816913" cy="11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7848872" cy="5760640"/>
          </a:xfrm>
        </p:spPr>
        <p:txBody>
          <a:bodyPr>
            <a:normAutofit/>
          </a:bodyPr>
          <a:lstStyle/>
          <a:p>
            <a:r>
              <a:rPr lang="ru-RU" dirty="0"/>
              <a:t>Очевидно, что:</a:t>
            </a:r>
            <a:br>
              <a:rPr lang="ru-RU" dirty="0"/>
            </a:br>
            <a:r>
              <a:rPr lang="ru-RU" dirty="0"/>
              <a:t>1)первоклассник, семиклассник и ученик 11 класса получат разную информацию из вашего учебника информатики;</a:t>
            </a:r>
            <a:br>
              <a:rPr lang="ru-RU" dirty="0"/>
            </a:br>
            <a:r>
              <a:rPr lang="ru-RU" dirty="0"/>
              <a:t>2)каждый из семиклассников, работая с одним и тем же учебником, получает разное количество информации.</a:t>
            </a:r>
            <a:br>
              <a:rPr lang="ru-RU" dirty="0"/>
            </a:br>
            <a:r>
              <a:rPr lang="ru-RU" dirty="0"/>
              <a:t>Как вы можете это объяснить</a:t>
            </a:r>
            <a:r>
              <a:rPr lang="ru-RU" dirty="0" smtClean="0"/>
              <a:t>?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Решение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Мозг каждого человека устроен по-разному. У кого-то сразу запоминает информацию, у кого-то через некоторое время. Память - вот важное достоинство мозга. Он воспринимает информацию в разном количестве, но усвоить может только некоторые, понятные ему.</a:t>
            </a:r>
          </a:p>
        </p:txBody>
      </p:sp>
    </p:spTree>
    <p:extLst>
      <p:ext uri="{BB962C8B-B14F-4D97-AF65-F5344CB8AC3E}">
        <p14:creationId xmlns:p14="http://schemas.microsoft.com/office/powerpoint/2010/main" val="29111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</TotalTime>
  <Words>525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ИНФОРМАЦИЯ И ЕЁ СВОЙСТВА</vt:lpstr>
      <vt:lpstr>Презентация PowerPoint</vt:lpstr>
      <vt:lpstr>Информация и сигнал.</vt:lpstr>
      <vt:lpstr>Презентация PowerPoint</vt:lpstr>
      <vt:lpstr>Человек и информация</vt:lpstr>
      <vt:lpstr>Свойства информации.</vt:lpstr>
      <vt:lpstr>Презентация PowerPoint</vt:lpstr>
      <vt:lpstr>Презентация PowerPoint</vt:lpstr>
      <vt:lpstr>Презентация PowerPoint</vt:lpstr>
      <vt:lpstr>Информационные процессы</vt:lpstr>
      <vt:lpstr>Сбор информации Решение практически любой задачи начинается со сбора информации. Например чтобы подготовить сообщение о достопримечательностях родного края, вам нужно расспросить взрослых, посетить краеведческий музей, изучить справочную литературу.  Обработка информации Информацию об окружающем мире, собранную непосредственно через органы чувств или с помощью измерительных приборов, человек должен своевременно обрабатывать. Например, при переходе улицы следует очень быстро обрабатывать информацию о сигналах светофора, о движении автомашин и др. </vt:lpstr>
      <vt:lpstr> - структурирование — организацию информации по некоторому правилу, связывающему её в единое целое;  - кодирование — переход от одной формы представления информации к другой, более удобной для восприятия, хранения, передачи или обработки информаций;  - отбор информации, требуемой для решения некоторой задачи, из информационного массива. </vt:lpstr>
      <vt:lpstr>Презентация PowerPoint</vt:lpstr>
      <vt:lpstr>Презентация PowerPoint</vt:lpstr>
      <vt:lpstr>Презентация PowerPoint</vt:lpstr>
      <vt:lpstr>Информационные процессы в живой природе и технике</vt:lpstr>
      <vt:lpstr>Всемирная паутина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W W W</vt:lpstr>
    </vt:vector>
  </TitlesOfParts>
  <Company>School_108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информация</dc:title>
  <dc:creator>School</dc:creator>
  <cp:lastModifiedBy>School</cp:lastModifiedBy>
  <cp:revision>29</cp:revision>
  <dcterms:created xsi:type="dcterms:W3CDTF">2014-09-06T05:04:50Z</dcterms:created>
  <dcterms:modified xsi:type="dcterms:W3CDTF">2014-11-11T11:03:55Z</dcterms:modified>
</cp:coreProperties>
</file>