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87" autoAdjust="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FF76C-1B5B-4E1A-BAA2-7758B2478865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5AD5-208C-4B25-AC63-C266825B9B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31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E5AD5-208C-4B25-AC63-C266825B9B4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kvant.mirror1.mccme.ru/" TargetMode="External"/><Relationship Id="rId2" Type="http://schemas.openxmlformats.org/officeDocument/2006/relationships/hyperlink" Target="http://www.school-collection.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tudas.ru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-collection.edu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курса </a:t>
            </a:r>
            <a:br>
              <a:rPr lang="ru-RU" dirty="0" smtClean="0"/>
            </a:br>
            <a:r>
              <a:rPr lang="ru-RU" dirty="0" smtClean="0"/>
              <a:t>внеурочной деятельности</a:t>
            </a:r>
            <a:br>
              <a:rPr lang="ru-RU" dirty="0" smtClean="0"/>
            </a:br>
            <a:r>
              <a:rPr lang="ru-RU" dirty="0" smtClean="0"/>
              <a:t>для 5-6 классов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600" dirty="0" smtClean="0"/>
              <a:t> «Наглядная геометрия»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65392" y="260648"/>
            <a:ext cx="7992888" cy="72868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МУНИЦИПАЛЬНОЕ АВТОНОМНОЕ ОБЩЕОБРАЗОВАТЕЛЬНОЕ УЧРЕЖДЕНИЕ</a:t>
            </a:r>
          </a:p>
          <a:p>
            <a:r>
              <a:rPr lang="ru-RU" sz="1400" dirty="0" smtClean="0"/>
              <a:t>ГИМНАЗИЯ № 13 г. ТОМСКА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5143512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 математики</a:t>
            </a:r>
          </a:p>
          <a:p>
            <a:r>
              <a:rPr lang="ru-RU" dirty="0" smtClean="0"/>
              <a:t>Казанцева  Т. А.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Тип программы – образовательная программа, ориентированная на достижение результатов определённого уровня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887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272808" cy="1656184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Прогнозируемые результаты и способы их проверки:</a:t>
            </a:r>
            <a:br>
              <a:rPr lang="ru-RU" sz="2800" i="1" dirty="0" smtClean="0"/>
            </a:br>
            <a:r>
              <a:rPr lang="ru-RU" sz="2700" i="1" dirty="0" smtClean="0"/>
              <a:t>Ученик научиться: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115328" cy="561672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распознавать на чертежах, рисунках, моделях и в окружающем мире плоские и пространственные геометрические фигуры и их элементы;</a:t>
            </a:r>
          </a:p>
          <a:p>
            <a:pPr lvl="0"/>
            <a:r>
              <a:rPr lang="ru-RU" dirty="0" smtClean="0"/>
              <a:t>строить углы, определять их градусную меру;</a:t>
            </a:r>
          </a:p>
          <a:p>
            <a:pPr lvl="0"/>
            <a:r>
              <a:rPr lang="ru-RU" dirty="0" smtClean="0"/>
              <a:t>распознавать развёртки куба, прямоугольного параллелепипеда, правильной пирамиды, цилиндра и конуса;</a:t>
            </a:r>
          </a:p>
          <a:p>
            <a:pPr lvl="0"/>
            <a:r>
              <a:rPr lang="ru-RU" dirty="0" smtClean="0"/>
              <a:t>строить развёртки куба и прямоугольного параллелепипеда;</a:t>
            </a:r>
          </a:p>
          <a:p>
            <a:pPr lvl="0"/>
            <a:r>
              <a:rPr lang="ru-RU" dirty="0" smtClean="0"/>
              <a:t>определять по линейным размерам развёртки фигуры линейные размеры самой фигуры и наоборот;</a:t>
            </a:r>
          </a:p>
          <a:p>
            <a:pPr lvl="0"/>
            <a:r>
              <a:rPr lang="ru-RU" dirty="0" smtClean="0"/>
              <a:t>вычислять объём прямоугольного параллелепипеда.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Ученик получит возможность: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 lvl="0"/>
            <a:r>
              <a:rPr lang="ru-RU" dirty="0" smtClean="0"/>
              <a:t>вычислять объёмы пространственных геометрических фигур, составленных из прямоугольных параллелепипедов;</a:t>
            </a:r>
          </a:p>
          <a:p>
            <a:pPr lvl="0"/>
            <a:r>
              <a:rPr lang="ru-RU" dirty="0" smtClean="0"/>
              <a:t>углубить и развить представления о пространственных геометрических фигурах;</a:t>
            </a:r>
          </a:p>
          <a:p>
            <a:pPr lvl="0"/>
            <a:r>
              <a:rPr lang="ru-RU" dirty="0" smtClean="0"/>
              <a:t>научиться применять понятие развёртки для выполнения практических расчётов. 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11816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Подведение итогов работы обучающихся </a:t>
            </a:r>
            <a:r>
              <a:rPr lang="ru-RU" dirty="0" smtClean="0"/>
              <a:t>проводиться в форме выставки результатов деятельности детей, соревнования, конкурса, учебно-исследовательской конференции и </a:t>
            </a:r>
            <a:r>
              <a:rPr lang="ru-RU" dirty="0" err="1" smtClean="0"/>
              <a:t>т.д</a:t>
            </a:r>
            <a:r>
              <a:rPr lang="ru-RU" dirty="0" smtClean="0"/>
              <a:t>, что является способом получения школьником опыта самостоятельного общественного действия.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Тематическое планирование 5 класс.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7177227"/>
              </p:ext>
            </p:extLst>
          </p:nvPr>
        </p:nvGraphicFramePr>
        <p:xfrm>
          <a:off x="0" y="571500"/>
          <a:ext cx="91440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2"/>
                <a:gridCol w="5167338"/>
                <a:gridCol w="833454"/>
                <a:gridCol w="1000132"/>
                <a:gridCol w="1214414"/>
              </a:tblGrid>
              <a:tr h="250023"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34"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15-16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четверть  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Вводное занятие. Фигуры на плоскости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Первые шаги в геометрии. Плоскость. Точка. Луч. Прямая.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 Отрезок. Длина отрезка.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3. Лабораторная работа №1.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4. Треугольник. Периметр треугольника.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 Окружность  и круг.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6. Прямоугольник. Квадрат. Периметр прямоугольника, квадрата.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 Площадь. Единицы площади.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четверть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Площади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Площадь квадрата, прямоугольника. Решение задач.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Лабораторная работа №2.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Равные фигуры.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по разрезанию и складыванию фигур. Конкурс-игра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Пентамино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53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Тематическое планирование 5 класс.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0266433"/>
              </p:ext>
            </p:extLst>
          </p:nvPr>
        </p:nvGraphicFramePr>
        <p:xfrm>
          <a:off x="0" y="500042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2"/>
                <a:gridCol w="5167338"/>
                <a:gridCol w="833454"/>
                <a:gridCol w="1000132"/>
                <a:gridCol w="1214414"/>
              </a:tblGrid>
              <a:tr h="365760"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151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18-19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20-21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24-25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29-30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32-33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четверть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Фигуры в пространстве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Пространство и размерность. Прямоугольный параллелепипед. Куб.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Фигуры из кубиков и их частей. Развёртки.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Объём. Единицы измерения. Объём прямоугольного параллелепипеда, куба.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Лабораторная работа №3.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Многоугольники и их элементы.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Правильные многоугольники (конструирование).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Оригами.  Выставка работ.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                 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четверть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Фигуры на плоскости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Угол. Виды углов.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Транспортир. Измерение углов.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Построение углов. Решение задач.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Лабораторная работа №4.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Круговые диаграммы.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Итоговое занятие 5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Выставка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творческих работ.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8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i="1" dirty="0" smtClean="0"/>
              <a:t>Для реализации программы используется следующее оборудование: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Интерактивная доска </a:t>
            </a:r>
            <a:r>
              <a:rPr lang="en-US" dirty="0" smtClean="0"/>
              <a:t>Smart Notebook</a:t>
            </a:r>
            <a:endParaRPr lang="ru-RU" dirty="0" smtClean="0"/>
          </a:p>
          <a:p>
            <a:pPr lvl="0"/>
            <a:r>
              <a:rPr lang="ru-RU" dirty="0" err="1" smtClean="0"/>
              <a:t>Мультимедийный</a:t>
            </a:r>
            <a:r>
              <a:rPr lang="ru-RU" dirty="0" smtClean="0"/>
              <a:t> проектор</a:t>
            </a:r>
          </a:p>
          <a:p>
            <a:pPr lvl="0"/>
            <a:r>
              <a:rPr lang="ru-RU" dirty="0" smtClean="0"/>
              <a:t>Персональные компьютеры</a:t>
            </a:r>
          </a:p>
          <a:p>
            <a:pPr lvl="0"/>
            <a:r>
              <a:rPr lang="ru-RU" dirty="0" smtClean="0"/>
              <a:t>Линейка, транспортир, угольник, циркуль 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27168" cy="550414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smtClean="0"/>
              <a:t>Информационные источники для учителя: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8858280" cy="61436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Федеральный государственный образовательный стандарт основного общего образования.</a:t>
            </a:r>
          </a:p>
          <a:p>
            <a:pPr lvl="0"/>
            <a:r>
              <a:rPr lang="ru-RU" dirty="0" smtClean="0"/>
              <a:t>Примерные программы основного общего образования. Математика. – (Стандарты второго поколения). -3-е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– М.: Просвещение, 2011.</a:t>
            </a:r>
          </a:p>
          <a:p>
            <a:pPr lvl="0"/>
            <a:r>
              <a:rPr lang="ru-RU" dirty="0" smtClean="0"/>
              <a:t>Формирование универсальных учебных действий в основной школе. Система заданий / А.Г. Осмолов, О.А. Карабанова. – М.: Просвещение, 2010.</a:t>
            </a:r>
          </a:p>
          <a:p>
            <a:pPr lvl="0"/>
            <a:r>
              <a:rPr lang="ru-RU" dirty="0" smtClean="0"/>
              <a:t>Примерные программы внеурочной деятельности. Начальное и основное образование.  – (Стандарты второго поколения).-2-е изд. под ред. В.А. Горского – М.: Просвещение, 2011.</a:t>
            </a:r>
          </a:p>
          <a:p>
            <a:pPr lvl="0"/>
            <a:r>
              <a:rPr lang="ru-RU" dirty="0" err="1" smtClean="0"/>
              <a:t>Шарыгин</a:t>
            </a:r>
            <a:r>
              <a:rPr lang="ru-RU" dirty="0" smtClean="0"/>
              <a:t> И.Ф., </a:t>
            </a:r>
            <a:r>
              <a:rPr lang="ru-RU" dirty="0" err="1" smtClean="0"/>
              <a:t>Ерганжиева</a:t>
            </a:r>
            <a:r>
              <a:rPr lang="ru-RU" dirty="0" smtClean="0"/>
              <a:t> Л.Н. «Наглядная геометрия. 5-6 </a:t>
            </a:r>
            <a:r>
              <a:rPr lang="ru-RU" dirty="0" err="1" smtClean="0"/>
              <a:t>кл</a:t>
            </a:r>
            <a:r>
              <a:rPr lang="ru-RU" dirty="0" smtClean="0"/>
              <a:t>.», М, Дрофа,2000</a:t>
            </a:r>
          </a:p>
          <a:p>
            <a:pPr lvl="0"/>
            <a:r>
              <a:rPr lang="ru-RU" dirty="0" smtClean="0"/>
              <a:t>Н.В. </a:t>
            </a:r>
            <a:r>
              <a:rPr lang="ru-RU" dirty="0" err="1" smtClean="0"/>
              <a:t>Бурмистрова</a:t>
            </a:r>
            <a:r>
              <a:rPr lang="ru-RU" dirty="0" smtClean="0"/>
              <a:t> и др. «Наглядная геометрия: Тетрадь для учащихся», Саратов, Лицей,2001.</a:t>
            </a:r>
          </a:p>
          <a:p>
            <a:pPr lvl="0"/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school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collection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edu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dirty="0" smtClean="0"/>
              <a:t>. Программный комплекс «Наглядная геометрия».</a:t>
            </a:r>
          </a:p>
          <a:p>
            <a:pPr lvl="0"/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err="1" smtClean="0">
                <a:hlinkClick r:id="rId3"/>
              </a:rPr>
              <a:t>kvant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smtClean="0">
                <a:hlinkClick r:id="rId3"/>
              </a:rPr>
              <a:t>mirror</a:t>
            </a:r>
            <a:r>
              <a:rPr lang="ru-RU" u="sng" dirty="0" smtClean="0">
                <a:hlinkClick r:id="rId3"/>
              </a:rPr>
              <a:t>1.</a:t>
            </a:r>
            <a:r>
              <a:rPr lang="en-US" u="sng" dirty="0" err="1" smtClean="0">
                <a:hlinkClick r:id="rId3"/>
              </a:rPr>
              <a:t>mccme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ru</a:t>
            </a:r>
            <a:r>
              <a:rPr lang="ru-RU" u="sng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en-US" u="sng" dirty="0" smtClean="0">
                <a:hlinkClick r:id="rId4"/>
              </a:rPr>
              <a:t>http://etudas.ru/</a:t>
            </a:r>
            <a:r>
              <a:rPr lang="en-US" dirty="0" smtClean="0"/>
              <a:t>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Информационные источники для обучающихся: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err="1" smtClean="0"/>
              <a:t>Шарыгин</a:t>
            </a:r>
            <a:r>
              <a:rPr lang="ru-RU" dirty="0" smtClean="0"/>
              <a:t> И.Ф., </a:t>
            </a:r>
            <a:r>
              <a:rPr lang="ru-RU" dirty="0" err="1" smtClean="0"/>
              <a:t>Ерганжиева</a:t>
            </a:r>
            <a:r>
              <a:rPr lang="ru-RU" dirty="0" smtClean="0"/>
              <a:t> Л.Н. «Наглядная геометрия. 5-6 </a:t>
            </a:r>
            <a:r>
              <a:rPr lang="ru-RU" dirty="0" err="1" smtClean="0"/>
              <a:t>кл</a:t>
            </a:r>
            <a:r>
              <a:rPr lang="ru-RU" dirty="0" smtClean="0"/>
              <a:t>.», М, Дрофа,2000</a:t>
            </a:r>
          </a:p>
          <a:p>
            <a:pPr lvl="0"/>
            <a:r>
              <a:rPr lang="ru-RU" dirty="0" smtClean="0"/>
              <a:t>Н.В. </a:t>
            </a:r>
            <a:r>
              <a:rPr lang="ru-RU" dirty="0" err="1" smtClean="0"/>
              <a:t>Бурмистрова</a:t>
            </a:r>
            <a:r>
              <a:rPr lang="ru-RU" dirty="0" smtClean="0"/>
              <a:t> и др. «Наглядная геометрия: Тетрадь для учащихся», Саратов, Лицей,2001.</a:t>
            </a:r>
          </a:p>
          <a:p>
            <a:pPr lvl="0"/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school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collection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edu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dirty="0" smtClean="0"/>
              <a:t>. Программный комплекс «Наглядная геометрия».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179512" y="-928224"/>
            <a:ext cx="8964488" cy="778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класс: Лабораторная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№1.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 «Отрезок. Луч. Окружность»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научиться чертить отрезки, лучи и окружности. Находить длину отрезка.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Оборудование: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карандаш, линейка, циркуль, цветные карандаши.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Ход работы: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Делайте так: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Отметьте какие-нибудь точки А и 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Соедините их любой линией.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Соедините их ещё двумя другими линиями.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Выберите из всех изображенных линий, соединяющих точки А и О, самую короткую и проведите её красным карандашом.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Изображен ли у вас самый кратчайший путь из точки А в точку О? Если нет, то изобразите его.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Кратчайшее расстояние между двумя точками это… (отрезок АО)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Измерьте длину отрезка АО.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Изобразите ещё 2 отрезка, каждый из которых равен отрезку АО.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Начертите 2 отрезка, каждый из которых равен отрезку АО так, что точка А была бы их общим концом.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Соедините отрезком их другие концы и найдите его длину.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Сравните его длину с длинной отрезка АО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Придумайте как построить два равных отрезка с общим концом в одной точке, чтобы отрезок, соединяющий их другие концы, был равен им.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Выполните самостоятельно: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Вариант 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Отметьте точки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Е и проведите луч 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Начертите прямую М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пересекающую луч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прямую КР, не пересекающую луч 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Начертите окружность с центром в точке О и радиусом 2 см. Отметьте на ней точки А 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Назовите дуги, на которые эти точки делят окружность.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r>
              <a:rPr lang="ru-RU" i="1" dirty="0" smtClean="0"/>
              <a:t> </a:t>
            </a:r>
            <a:r>
              <a:rPr lang="ru-RU" dirty="0" smtClean="0"/>
              <a:t>данной программы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/>
          <a:lstStyle/>
          <a:p>
            <a:r>
              <a:rPr lang="ru-RU" dirty="0" smtClean="0"/>
              <a:t>обеспечить преемственность изучения геометрического материала начальной и основной школы, развить у учащихся пространственное воображение и логическое мышление путём систематического изучения свойств геометрических фигур на плоскости и в пространстве и применения этих свойств при решении задач вычислительного и конструктивного характера.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571744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Основными </a:t>
            </a:r>
            <a:r>
              <a:rPr lang="ru-RU" b="1" dirty="0" smtClean="0"/>
              <a:t>задачами </a:t>
            </a:r>
            <a:r>
              <a:rPr lang="ru-RU" dirty="0" smtClean="0"/>
              <a:t>курса являются: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продолжить ознакомление с геометрическими фигурами, их изображением на плоскости и в пространстве;</a:t>
            </a:r>
          </a:p>
          <a:p>
            <a:pPr lvl="0"/>
            <a:r>
              <a:rPr lang="ru-RU" dirty="0" smtClean="0"/>
              <a:t>формирование практических навыков (с помощью опыта или эксперимента) по ознакомлению со свойствами плоских и пространственных фигур;</a:t>
            </a:r>
          </a:p>
          <a:p>
            <a:pPr lvl="0"/>
            <a:r>
              <a:rPr lang="ru-RU" dirty="0" smtClean="0"/>
              <a:t>постепенное введение дедуктивных умозаключений и рассуждений по подготовке учащихся к успешному усвоению систематического курса геометрии.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901014" cy="6259662"/>
          </a:xfrm>
        </p:spPr>
        <p:txBody>
          <a:bodyPr>
            <a:normAutofit/>
          </a:bodyPr>
          <a:lstStyle/>
          <a:p>
            <a:r>
              <a:rPr lang="ru-RU" dirty="0" smtClean="0"/>
              <a:t>Курс «Наглядная геометрия» предназначен для учащихся 5 - 6 классов, проявляющих интерес к математике. Продолжительность занятий строиться из расчёта 34 часа в год (по одному часу в неделю), всего 68 часов. </a:t>
            </a:r>
          </a:p>
          <a:p>
            <a:r>
              <a:rPr lang="ru-RU" dirty="0" smtClean="0"/>
              <a:t>Программа имеет практико-ориентированный характер, т.к. 70% времени отведено на практические занятия.</a:t>
            </a:r>
          </a:p>
          <a:p>
            <a:r>
              <a:rPr lang="ru-RU" dirty="0" smtClean="0"/>
              <a:t>При отборе содержания и видов деятельности детей учитываются интересы и потребности самих детей, пожелания родителей,  опыт внеурочной деятельности по данному курсу.</a:t>
            </a:r>
          </a:p>
          <a:p>
            <a:r>
              <a:rPr lang="ru-RU" dirty="0" smtClean="0"/>
              <a:t>Программа реализуется в рамках основных направлений внеурочной деятельности, определенных ФГОС, и направлена на </a:t>
            </a:r>
            <a:r>
              <a:rPr lang="ru-RU" dirty="0" err="1" smtClean="0"/>
              <a:t>общеинтеллектуальное</a:t>
            </a:r>
            <a:r>
              <a:rPr lang="ru-RU" dirty="0" smtClean="0"/>
              <a:t>  развитие обучающихся.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виды учебной деятельности при изучении курса: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наблюдение и изготовление геометрических фигур из бумаги, картона, проволоки;</a:t>
            </a:r>
          </a:p>
          <a:p>
            <a:pPr lvl="0"/>
            <a:r>
              <a:rPr lang="ru-RU" dirty="0" smtClean="0"/>
              <a:t>геометрические эксперименты для установки основных свойств фигур;</a:t>
            </a:r>
          </a:p>
          <a:p>
            <a:pPr lvl="0"/>
            <a:r>
              <a:rPr lang="ru-RU" dirty="0" smtClean="0"/>
              <a:t>измерение;</a:t>
            </a:r>
          </a:p>
          <a:p>
            <a:pPr lvl="0"/>
            <a:r>
              <a:rPr lang="ru-RU" dirty="0" smtClean="0"/>
              <a:t>построение;</a:t>
            </a:r>
          </a:p>
          <a:p>
            <a:pPr lvl="0"/>
            <a:r>
              <a:rPr lang="ru-RU" dirty="0" smtClean="0"/>
              <a:t>изображение;</a:t>
            </a:r>
          </a:p>
          <a:p>
            <a:pPr lvl="0"/>
            <a:r>
              <a:rPr lang="ru-RU" dirty="0" smtClean="0"/>
              <a:t>вычисление по формулам;</a:t>
            </a:r>
          </a:p>
          <a:p>
            <a:pPr lvl="0"/>
            <a:r>
              <a:rPr lang="ru-RU" dirty="0" smtClean="0"/>
              <a:t>моделирование.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СОДЕРЖАНИЕ КУРСА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5 класс:</a:t>
            </a:r>
          </a:p>
          <a:p>
            <a:r>
              <a:rPr lang="ru-RU" sz="1800" b="1" dirty="0"/>
              <a:t>3</a:t>
            </a:r>
            <a:r>
              <a:rPr lang="ru-RU" sz="1800" b="1" dirty="0" smtClean="0"/>
              <a:t>. Фигуры в пространстве.</a:t>
            </a:r>
          </a:p>
          <a:p>
            <a:r>
              <a:rPr lang="ru-RU" sz="1800" dirty="0" smtClean="0"/>
              <a:t>Пространство   и размерность. Прямоугольный параллелепипед. Куб. Объём. Единицы объёма. Объём прямоугольного параллелепипеда. Правильные многоугольники. Оригами.</a:t>
            </a:r>
          </a:p>
          <a:p>
            <a:r>
              <a:rPr lang="ru-RU" sz="1800" i="1" dirty="0" smtClean="0"/>
              <a:t>Виды деятельности обучающихся: </a:t>
            </a:r>
            <a:endParaRPr lang="ru-RU" sz="1800" dirty="0" smtClean="0"/>
          </a:p>
          <a:p>
            <a:r>
              <a:rPr lang="ru-RU" sz="1800" dirty="0"/>
              <a:t>п</a:t>
            </a:r>
            <a:r>
              <a:rPr lang="ru-RU" sz="1800" dirty="0" smtClean="0"/>
              <a:t>остроение, моделирование, измерение, наблюдение, вычисление по формуле, складывание фигурок из бумаги.</a:t>
            </a:r>
          </a:p>
          <a:p>
            <a:r>
              <a:rPr lang="ru-RU" sz="1800" i="1" dirty="0" smtClean="0"/>
              <a:t>Форма проведения занятий: </a:t>
            </a:r>
          </a:p>
          <a:p>
            <a:r>
              <a:rPr lang="ru-RU" sz="1800" dirty="0"/>
              <a:t>к</a:t>
            </a:r>
            <a:r>
              <a:rPr lang="ru-RU" sz="1800" dirty="0" smtClean="0"/>
              <a:t>оллективное творчество, лабораторная работа, выставка</a:t>
            </a:r>
          </a:p>
          <a:p>
            <a:endParaRPr lang="ru-RU" sz="1800" b="1" dirty="0" smtClean="0"/>
          </a:p>
          <a:p>
            <a:endParaRPr lang="ru-RU" sz="1800" dirty="0"/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50056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147248" cy="2028764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Программа позволяет добиваться следующих результатов освоения образовательной программы основного общего образования: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829576" cy="49737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Личностные результаты: </a:t>
            </a:r>
          </a:p>
          <a:p>
            <a:pPr lvl="0"/>
            <a:r>
              <a:rPr lang="ru-RU" dirty="0" smtClean="0"/>
              <a:t>формирование ответственного отношения к учению, готовности и способности обучающихся к саморазвитию и самообразованию на основе мотивации к обучению и познанию;</a:t>
            </a:r>
          </a:p>
          <a:p>
            <a:pPr lvl="0"/>
            <a:r>
              <a:rPr lang="ru-RU" dirty="0" smtClean="0"/>
              <a:t>формирование коммуникативной компетентности в общении и сотрудничестве со сверстниками, старшими и младшими в образовательной, </a:t>
            </a:r>
            <a:r>
              <a:rPr lang="ru-RU" dirty="0" err="1" smtClean="0"/>
              <a:t>учебно</a:t>
            </a:r>
            <a:r>
              <a:rPr lang="ru-RU" dirty="0" smtClean="0"/>
              <a:t> – исследовательской, творческой и других видах деятельности; </a:t>
            </a:r>
          </a:p>
          <a:p>
            <a:pPr lvl="0"/>
            <a:r>
              <a:rPr lang="ru-RU" dirty="0" smtClean="0"/>
              <a:t>умение ясно, точно, грамотно излагать свои мысли в устной и письменной речи, понимать смысл поставленной задачи, выстраивать аргументацию, приводить примеры и </a:t>
            </a:r>
            <a:r>
              <a:rPr lang="ru-RU" dirty="0" err="1" smtClean="0"/>
              <a:t>контрпримеры</a:t>
            </a:r>
            <a:r>
              <a:rPr lang="ru-RU" dirty="0" smtClean="0"/>
              <a:t>;  </a:t>
            </a:r>
          </a:p>
          <a:p>
            <a:pPr lvl="0">
              <a:buNone/>
            </a:pPr>
            <a:r>
              <a:rPr lang="ru-RU" dirty="0" smtClean="0"/>
              <a:t>                                                                                     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929718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err="1" smtClean="0"/>
              <a:t>Метапредметные</a:t>
            </a:r>
            <a:r>
              <a:rPr lang="ru-RU" i="1" dirty="0" smtClean="0"/>
              <a:t> результаты:</a:t>
            </a:r>
            <a:endParaRPr lang="ru-RU" dirty="0" smtClean="0"/>
          </a:p>
          <a:p>
            <a:pPr lvl="0"/>
            <a:r>
              <a:rPr lang="ru-RU" dirty="0" smtClean="0"/>
              <a:t>развитие способности организовывать учебное сотрудничество и совместную деятельность с учителем и сверстниками: определять цели, распределять функции и роли участников, взаимодействовать и находить общие способы работы; умения работать в группе: находить общее решение и разрешать конфликты на основе согласования позиций и учёта интересов; слушать партнёра; формулировать, аргументировать и отстаивать своё мнение;</a:t>
            </a:r>
          </a:p>
          <a:p>
            <a:r>
              <a:rPr lang="ru-RU" dirty="0" smtClean="0"/>
              <a:t>способность самостоятельно планировать альтернативные пути достижения целей, осознанно выбирать наиболее эффективные способы решения учебных и познавательных задач; </a:t>
            </a:r>
          </a:p>
          <a:p>
            <a:pPr lvl="0"/>
            <a:r>
              <a:rPr lang="ru-RU" dirty="0" smtClean="0"/>
              <a:t>развитие способности видеть математическую задачу в других дисциплинах, в окружающей жизни;</a:t>
            </a:r>
          </a:p>
          <a:p>
            <a:pPr lvl="0">
              <a:buNone/>
            </a:pPr>
            <a:r>
              <a:rPr lang="ru-RU" dirty="0" smtClean="0"/>
              <a:t>                                                                                 и т.д.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86842" cy="6473952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i="1" dirty="0" smtClean="0"/>
              <a:t>Предметные результаты: </a:t>
            </a:r>
          </a:p>
          <a:p>
            <a:pPr lvl="0"/>
            <a:r>
              <a:rPr lang="ru-RU" dirty="0" smtClean="0"/>
              <a:t>усвоение знаний на наглядном уровне о плоских фигурах и их свойствах, а также о простейших пространственных телах, умение применять знания о них для решения геометрических и практических задач;</a:t>
            </a:r>
          </a:p>
          <a:p>
            <a:pPr lvl="0"/>
            <a:r>
              <a:rPr lang="ru-RU" dirty="0" smtClean="0"/>
              <a:t>умение работать с геометрическим текстом, точно и грамотно выражать свои мысли в устной и письменной речи, применяя математическую терминологию и символику, использовать различные языки математики (словесный, символический, графический), развитие способности обосновывать суждения, проводить классификацию;</a:t>
            </a:r>
          </a:p>
          <a:p>
            <a:r>
              <a:rPr lang="ru-RU" dirty="0" smtClean="0"/>
              <a:t>овладение геометрическим языком, умение использовать его для описания предметов окружающего мира, развитие пространственных представлений и изобразительных умений, приобретение навыков геометрических построений;</a:t>
            </a:r>
          </a:p>
          <a:p>
            <a:pPr lvl="0">
              <a:buNone/>
            </a:pPr>
            <a:r>
              <a:rPr lang="ru-RU" dirty="0" smtClean="0"/>
              <a:t>                                                                                  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</TotalTime>
  <Words>1436</Words>
  <Application>Microsoft Office PowerPoint</Application>
  <PresentationFormat>Экран (4:3)</PresentationFormat>
  <Paragraphs>341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Программа курса  внеурочной деятельности для 5-6 классов    «Наглядная геометрия» </vt:lpstr>
      <vt:lpstr>Цель данной программы :</vt:lpstr>
      <vt:lpstr>Основными задачами курса являются:  </vt:lpstr>
      <vt:lpstr>Презентация PowerPoint</vt:lpstr>
      <vt:lpstr>Основные виды учебной деятельности при изучении курса: </vt:lpstr>
      <vt:lpstr>СОДЕРЖАНИЕ КУРСА</vt:lpstr>
      <vt:lpstr>        Программа позволяет добиваться следующих результатов освоения образовательной программы основного общего образования: </vt:lpstr>
      <vt:lpstr>Презентация PowerPoint</vt:lpstr>
      <vt:lpstr>Презентация PowerPoint</vt:lpstr>
      <vt:lpstr>Презентация PowerPoint</vt:lpstr>
      <vt:lpstr> Прогнозируемые результаты и способы их проверки: Ученик научиться: </vt:lpstr>
      <vt:lpstr>Ученик получит возможность: </vt:lpstr>
      <vt:lpstr>Подведение итогов работы обучающихся проводиться в форме выставки результатов деятельности детей, соревнования, конкурса, учебно-исследовательской конференции и т.д, что является способом получения школьником опыта самостоятельного общественного действия.  </vt:lpstr>
      <vt:lpstr>Тематическое планирование 5 класс.</vt:lpstr>
      <vt:lpstr>Тематическое планирование 5 класс.</vt:lpstr>
      <vt:lpstr> Для реализации программы используется следующее оборудование:</vt:lpstr>
      <vt:lpstr>       Информационные источники для учителя:</vt:lpstr>
      <vt:lpstr>Информационные источники для обучающихся: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курса внеурочной деятельности для 5-6 классов    «Наглядная геометрия» </dc:title>
  <cp:lastModifiedBy>Пользователь Windows</cp:lastModifiedBy>
  <cp:revision>50</cp:revision>
  <dcterms:modified xsi:type="dcterms:W3CDTF">2014-06-30T11:23:00Z</dcterms:modified>
</cp:coreProperties>
</file>