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56" r:id="rId2"/>
    <p:sldId id="318" r:id="rId3"/>
    <p:sldId id="319" r:id="rId4"/>
    <p:sldId id="320" r:id="rId5"/>
    <p:sldId id="321" r:id="rId6"/>
    <p:sldId id="322" r:id="rId7"/>
    <p:sldId id="324" r:id="rId8"/>
    <p:sldId id="325" r:id="rId9"/>
    <p:sldId id="329" r:id="rId10"/>
    <p:sldId id="328" r:id="rId11"/>
    <p:sldId id="258" r:id="rId12"/>
    <p:sldId id="259" r:id="rId13"/>
    <p:sldId id="313" r:id="rId14"/>
    <p:sldId id="291" r:id="rId15"/>
    <p:sldId id="273" r:id="rId16"/>
    <p:sldId id="285" r:id="rId17"/>
    <p:sldId id="317" r:id="rId18"/>
    <p:sldId id="330" r:id="rId19"/>
    <p:sldId id="33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77" autoAdjust="0"/>
    <p:restoredTop sz="94630" autoAdjust="0"/>
  </p:normalViewPr>
  <p:slideViewPr>
    <p:cSldViewPr>
      <p:cViewPr>
        <p:scale>
          <a:sx n="63" d="100"/>
          <a:sy n="63" d="100"/>
        </p:scale>
        <p:origin x="-1356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5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06/relationships/legacyDocTextInfo" Target="legacyDocTextInfo.bin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64D0EE5-39AD-483D-8594-30C54B9F7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451A6E-2E09-4DB9-8D99-ACCFD6E8CCAD}" type="slidenum">
              <a:rPr lang="ru-RU"/>
              <a:pPr/>
              <a:t>12</a:t>
            </a:fld>
            <a:endParaRPr lang="ru-RU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Учебник, карта. Сравнить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1B5D46-6E7B-4B3F-8B73-9CC577EDBB27}" type="slidenum">
              <a:rPr lang="ru-RU"/>
              <a:pPr/>
              <a:t>15</a:t>
            </a:fld>
            <a:endParaRPr lang="ru-RU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dirty="0" smtClean="0"/>
              <a:t>Учебник, карта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F4AB0A-CDB9-4F56-BFD9-534659139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4895C-0B6F-4C81-AF66-9AA178C32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B7DA2-6BBE-4BE6-832B-BD279D0AD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42610-19CC-46F9-A7B7-E97FDD4F1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184AB-E2F7-4325-8EC7-37E15AE4F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06892-7945-4709-BDA5-31F64820CC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7D9AB-FDEB-4D37-B2EF-738365FF2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6D762-505D-4334-AEEB-8E392FCF8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773B8-2AD4-4736-926F-A207C6E8D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70B45-EDB9-4FAF-9F88-EB109A70B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1ECE0-A035-465C-956B-6851AF9E7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5035D-EA2A-4685-9A76-462FD5B3D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A52B35B-3F02-4833-9DAE-D956B069D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514600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Формирование средневековых городов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4724400" cy="1447800"/>
          </a:xfrm>
        </p:spPr>
        <p:txBody>
          <a:bodyPr/>
          <a:lstStyle/>
          <a:p>
            <a:pPr eaLnBrk="1" hangingPunct="1">
              <a:defRPr/>
            </a:pPr>
            <a:endParaRPr lang="ru-RU" sz="4000" b="1" dirty="0" smtClean="0"/>
          </a:p>
          <a:p>
            <a:pPr eaLnBrk="1" hangingPunct="1">
              <a:defRPr/>
            </a:pPr>
            <a:endParaRPr lang="ru-RU" sz="4000" b="1" dirty="0" smtClean="0"/>
          </a:p>
        </p:txBody>
      </p:sp>
      <p:pic>
        <p:nvPicPr>
          <p:cNvPr id="13318" name="Picture 7" descr="Рисунок2"/>
          <p:cNvPicPr>
            <a:picLocks noChangeAspect="1" noChangeArrowheads="1"/>
          </p:cNvPicPr>
          <p:nvPr/>
        </p:nvPicPr>
        <p:blipFill>
          <a:blip r:embed="rId2" cstate="print"/>
          <a:srcRect l="18919" r="18919" b="46558"/>
          <a:stretch>
            <a:fillRect/>
          </a:stretch>
        </p:blipFill>
        <p:spPr bwMode="auto">
          <a:xfrm>
            <a:off x="6357002" y="381000"/>
            <a:ext cx="230122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1371600" y="1295400"/>
            <a:ext cx="6629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Существовали ли города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 древности ?</a:t>
            </a: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295400" y="4038600"/>
            <a:ext cx="64770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Назовите древние города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Римская крепость</a:t>
            </a:r>
          </a:p>
        </p:txBody>
      </p:sp>
      <p:pic>
        <p:nvPicPr>
          <p:cNvPr id="15363" name="Picture 7" descr="Римская крепость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1254125"/>
            <a:ext cx="7391400" cy="52705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Франкское государство"/>
          <p:cNvPicPr>
            <a:picLocks noChangeAspect="1" noChangeArrowheads="1"/>
          </p:cNvPicPr>
          <p:nvPr/>
        </p:nvPicPr>
        <p:blipFill>
          <a:blip r:embed="rId3" cstate="print"/>
          <a:srcRect l="1321" t="1212" r="1321" b="19987"/>
          <a:stretch>
            <a:fillRect/>
          </a:stretch>
        </p:blipFill>
        <p:spPr bwMode="auto">
          <a:xfrm>
            <a:off x="1295400" y="914400"/>
            <a:ext cx="6400800" cy="5649301"/>
          </a:xfrm>
          <a:prstGeom prst="rect">
            <a:avLst/>
          </a:prstGeom>
          <a:noFill/>
          <a:ln w="76200">
            <a:solidFill>
              <a:srgbClr val="FFCC00"/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66800" y="228600"/>
            <a:ext cx="701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Завоевания Карла Великого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Diagram 5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4"/>
          <p:cNvSpPr>
            <a:spLocks noChangeArrowheads="1" noChangeShapeType="1" noTextEdit="1"/>
          </p:cNvSpPr>
          <p:nvPr/>
        </p:nvSpPr>
        <p:spPr bwMode="auto">
          <a:xfrm>
            <a:off x="1295400" y="1600200"/>
            <a:ext cx="6705600" cy="381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Где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возникали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города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WordArt 4"/>
          <p:cNvSpPr>
            <a:spLocks noChangeArrowheads="1" noChangeShapeType="1" noTextEdit="1"/>
          </p:cNvSpPr>
          <p:nvPr/>
        </p:nvSpPr>
        <p:spPr bwMode="auto">
          <a:xfrm>
            <a:off x="457200" y="838200"/>
            <a:ext cx="3429000" cy="571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- </a:t>
            </a:r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бург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- </a:t>
            </a:r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фурт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/ - форт</a:t>
            </a:r>
          </a:p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- бридж</a:t>
            </a:r>
          </a:p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Сент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-,  Сан -,  Сен-</a:t>
            </a:r>
          </a:p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8677" name="WordArt 5"/>
          <p:cNvSpPr>
            <a:spLocks noChangeArrowheads="1" noChangeShapeType="1" noTextEdit="1"/>
          </p:cNvSpPr>
          <p:nvPr/>
        </p:nvSpPr>
        <p:spPr bwMode="auto">
          <a:xfrm>
            <a:off x="5486400" y="990600"/>
            <a:ext cx="26670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КРЕПОСТЬ</a:t>
            </a:r>
          </a:p>
        </p:txBody>
      </p:sp>
      <p:sp>
        <p:nvSpPr>
          <p:cNvPr id="28678" name="WordArt 6"/>
          <p:cNvSpPr>
            <a:spLocks noChangeArrowheads="1" noChangeShapeType="1" noTextEdit="1"/>
          </p:cNvSpPr>
          <p:nvPr/>
        </p:nvSpPr>
        <p:spPr bwMode="auto">
          <a:xfrm>
            <a:off x="5410200" y="3124200"/>
            <a:ext cx="16002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мост</a:t>
            </a:r>
          </a:p>
        </p:txBody>
      </p:sp>
      <p:sp>
        <p:nvSpPr>
          <p:cNvPr id="28679" name="WordArt 7"/>
          <p:cNvSpPr>
            <a:spLocks noChangeArrowheads="1" noChangeShapeType="1" noTextEdit="1"/>
          </p:cNvSpPr>
          <p:nvPr/>
        </p:nvSpPr>
        <p:spPr bwMode="auto">
          <a:xfrm>
            <a:off x="5410200" y="4800600"/>
            <a:ext cx="2438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Святой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J01641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066800"/>
            <a:ext cx="312420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5" descr="SO0206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3200400"/>
            <a:ext cx="23653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6" descr="1"/>
          <p:cNvPicPr>
            <a:picLocks noChangeAspect="1" noChangeArrowheads="1"/>
          </p:cNvPicPr>
          <p:nvPr/>
        </p:nvPicPr>
        <p:blipFill>
          <a:blip r:embed="rId4" cstate="print">
            <a:lum bright="-6000" contrast="30000"/>
          </a:blip>
          <a:srcRect/>
          <a:stretch>
            <a:fillRect/>
          </a:stretch>
        </p:blipFill>
        <p:spPr bwMode="auto">
          <a:xfrm>
            <a:off x="2108200" y="3657600"/>
            <a:ext cx="2152650" cy="272415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2514600" y="304800"/>
            <a:ext cx="5208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ГДЕ ВОЗНИКАЛИ ГОРОДА ?</a:t>
            </a:r>
          </a:p>
        </p:txBody>
      </p:sp>
      <p:sp>
        <p:nvSpPr>
          <p:cNvPr id="24582" name="Freeform 8"/>
          <p:cNvSpPr>
            <a:spLocks/>
          </p:cNvSpPr>
          <p:nvPr/>
        </p:nvSpPr>
        <p:spPr bwMode="auto">
          <a:xfrm>
            <a:off x="5257800" y="1447800"/>
            <a:ext cx="825500" cy="1295400"/>
          </a:xfrm>
          <a:custGeom>
            <a:avLst/>
            <a:gdLst>
              <a:gd name="T0" fmla="*/ 432 w 520"/>
              <a:gd name="T1" fmla="*/ 0 h 816"/>
              <a:gd name="T2" fmla="*/ 240 w 520"/>
              <a:gd name="T3" fmla="*/ 96 h 816"/>
              <a:gd name="T4" fmla="*/ 480 w 520"/>
              <a:gd name="T5" fmla="*/ 528 h 816"/>
              <a:gd name="T6" fmla="*/ 0 w 520"/>
              <a:gd name="T7" fmla="*/ 816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520"/>
              <a:gd name="T13" fmla="*/ 0 h 816"/>
              <a:gd name="T14" fmla="*/ 520 w 52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0" h="816">
                <a:moveTo>
                  <a:pt x="432" y="0"/>
                </a:moveTo>
                <a:cubicBezTo>
                  <a:pt x="332" y="4"/>
                  <a:pt x="232" y="8"/>
                  <a:pt x="240" y="96"/>
                </a:cubicBezTo>
                <a:cubicBezTo>
                  <a:pt x="248" y="184"/>
                  <a:pt x="520" y="408"/>
                  <a:pt x="480" y="528"/>
                </a:cubicBezTo>
                <a:cubicBezTo>
                  <a:pt x="440" y="648"/>
                  <a:pt x="80" y="768"/>
                  <a:pt x="0" y="816"/>
                </a:cubicBezTo>
              </a:path>
            </a:pathLst>
          </a:custGeom>
          <a:noFill/>
          <a:ln w="7620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3" name="AutoShape 9"/>
          <p:cNvSpPr>
            <a:spLocks noChangeArrowheads="1"/>
          </p:cNvSpPr>
          <p:nvPr/>
        </p:nvSpPr>
        <p:spPr bwMode="auto">
          <a:xfrm>
            <a:off x="5334000" y="1371600"/>
            <a:ext cx="228600" cy="228600"/>
          </a:xfrm>
          <a:prstGeom prst="flowChartConnector">
            <a:avLst/>
          </a:prstGeom>
          <a:solidFill>
            <a:schemeClr val="tx1"/>
          </a:solidFill>
          <a:ln w="9525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4" name="Line 10"/>
          <p:cNvSpPr>
            <a:spLocks noChangeShapeType="1"/>
          </p:cNvSpPr>
          <p:nvPr/>
        </p:nvSpPr>
        <p:spPr bwMode="auto">
          <a:xfrm>
            <a:off x="5562600" y="22098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5" name="AutoShape 11"/>
          <p:cNvSpPr>
            <a:spLocks noChangeArrowheads="1"/>
          </p:cNvSpPr>
          <p:nvPr/>
        </p:nvSpPr>
        <p:spPr bwMode="auto">
          <a:xfrm>
            <a:off x="7162800" y="5943600"/>
            <a:ext cx="228600" cy="228600"/>
          </a:xfrm>
          <a:prstGeom prst="flowChartConnector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6" name="AutoShape 12"/>
          <p:cNvSpPr>
            <a:spLocks noChangeArrowheads="1"/>
          </p:cNvSpPr>
          <p:nvPr/>
        </p:nvSpPr>
        <p:spPr bwMode="auto">
          <a:xfrm>
            <a:off x="3276600" y="2286000"/>
            <a:ext cx="228600" cy="2286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7" name="AutoShape 13"/>
          <p:cNvSpPr>
            <a:spLocks noChangeArrowheads="1"/>
          </p:cNvSpPr>
          <p:nvPr/>
        </p:nvSpPr>
        <p:spPr bwMode="auto">
          <a:xfrm>
            <a:off x="3886200" y="6019800"/>
            <a:ext cx="228600" cy="228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8" name="AutoShape 14"/>
          <p:cNvSpPr>
            <a:spLocks noChangeArrowheads="1"/>
          </p:cNvSpPr>
          <p:nvPr/>
        </p:nvSpPr>
        <p:spPr bwMode="auto">
          <a:xfrm>
            <a:off x="6019800" y="2362200"/>
            <a:ext cx="228600" cy="228600"/>
          </a:xfrm>
          <a:prstGeom prst="flowChartConnector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 flipH="1">
            <a:off x="7086600" y="16764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0" name="Line 16"/>
          <p:cNvSpPr>
            <a:spLocks noChangeShapeType="1"/>
          </p:cNvSpPr>
          <p:nvPr/>
        </p:nvSpPr>
        <p:spPr bwMode="auto">
          <a:xfrm>
            <a:off x="7467600" y="1676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1" name="Line 17"/>
          <p:cNvSpPr>
            <a:spLocks noChangeShapeType="1"/>
          </p:cNvSpPr>
          <p:nvPr/>
        </p:nvSpPr>
        <p:spPr bwMode="auto">
          <a:xfrm flipV="1">
            <a:off x="7467600" y="10668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2" name="Line 18"/>
          <p:cNvSpPr>
            <a:spLocks noChangeShapeType="1"/>
          </p:cNvSpPr>
          <p:nvPr/>
        </p:nvSpPr>
        <p:spPr bwMode="auto">
          <a:xfrm>
            <a:off x="6553200" y="1295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3" name="AutoShape 19"/>
          <p:cNvSpPr>
            <a:spLocks noChangeArrowheads="1"/>
          </p:cNvSpPr>
          <p:nvPr/>
        </p:nvSpPr>
        <p:spPr bwMode="auto">
          <a:xfrm>
            <a:off x="7391400" y="1524000"/>
            <a:ext cx="228600" cy="228600"/>
          </a:xfrm>
          <a:prstGeom prst="flowChartConnector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1143000" y="609600"/>
            <a:ext cx="723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dirty="0">
                <a:solidFill>
                  <a:srgbClr val="FFFF00"/>
                </a:solidFill>
              </a:rPr>
              <a:t>Заполнить таблицу</a:t>
            </a:r>
          </a:p>
          <a:p>
            <a:pPr algn="ctr"/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3400" y="1397000"/>
          <a:ext cx="8153400" cy="3022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15748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Причины борьбы городов с сеньорами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Способы освобождения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Результат</a:t>
                      </a:r>
                      <a:endParaRPr lang="ru-RU" sz="2800" dirty="0"/>
                    </a:p>
                  </a:txBody>
                  <a:tcPr/>
                </a:tc>
              </a:tr>
              <a:tr h="12239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066800" y="1290936"/>
            <a:ext cx="699262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Сегодня я узнал…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Было интересно…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Я учился…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Я хотел….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Я хочу ещё узнать…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6800" y="381000"/>
            <a:ext cx="7010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/>
              <a:t>Закончи фразу:</a:t>
            </a:r>
            <a:endParaRPr lang="ru-RU" sz="6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838200" y="533400"/>
            <a:ext cx="7620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23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Домашнее задание</a:t>
            </a:r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381000" y="1600200"/>
            <a:ext cx="8382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Параграф 13, вопрос №1 устно, №2 </a:t>
            </a:r>
            <a:r>
              <a:rPr kumimoji="0" lang="ru-RU" sz="4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писменно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</a:rPr>
              <a:t>  на 4 и 5  выстроить причинно следственную связь, начиная с первопричины образования городов.</a:t>
            </a:r>
            <a:endParaRPr kumimoji="0" lang="ru-RU" sz="4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4"/>
          <p:cNvSpPr>
            <a:spLocks noChangeArrowheads="1" noChangeShapeType="1" noTextEdit="1"/>
          </p:cNvSpPr>
          <p:nvPr/>
        </p:nvSpPr>
        <p:spPr bwMode="auto">
          <a:xfrm>
            <a:off x="1447800" y="1143000"/>
            <a:ext cx="6096000" cy="480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6800" y="381000"/>
            <a:ext cx="7010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/>
              <a:t>Прогулка по средневековому городу</a:t>
            </a:r>
            <a:endParaRPr lang="ru-RU" sz="6000" b="1" dirty="0"/>
          </a:p>
        </p:txBody>
      </p:sp>
      <p:pic>
        <p:nvPicPr>
          <p:cNvPr id="5" name="Picture 5" descr="zam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352800"/>
            <a:ext cx="4191000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0086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334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2" name="Picture 4" descr="8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8171138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7086599" y="236538"/>
            <a:ext cx="2046289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СТЕНЫ </a:t>
            </a:r>
          </a:p>
          <a:p>
            <a:pPr>
              <a:defRPr/>
            </a:pPr>
            <a:r>
              <a:rPr lang="ru-RU" sz="2800" b="1" dirty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ГОРОДА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6" name="Picture 4" descr="Рисунок2"/>
          <p:cNvPicPr>
            <a:picLocks noChangeAspect="1" noChangeArrowheads="1"/>
          </p:cNvPicPr>
          <p:nvPr/>
        </p:nvPicPr>
        <p:blipFill>
          <a:blip r:embed="rId2" cstate="print">
            <a:lum bright="-6000" contrast="18000"/>
          </a:blip>
          <a:srcRect/>
          <a:stretch>
            <a:fillRect/>
          </a:stretch>
        </p:blipFill>
        <p:spPr bwMode="auto">
          <a:xfrm>
            <a:off x="1905000" y="304800"/>
            <a:ext cx="4876800" cy="6250185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6953977" y="304800"/>
            <a:ext cx="21900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ГОРОДСКИЕ</a:t>
            </a:r>
          </a:p>
          <a:p>
            <a:pPr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ВОРОТА</a:t>
            </a:r>
            <a:endParaRPr lang="ru-RU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2" name="Picture 6" descr="0067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63500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3" name="Picture 7" descr="00674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238250"/>
            <a:ext cx="5410200" cy="529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105400" y="304800"/>
            <a:ext cx="3887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УЛИЦЫ ГОРОДА. ДОМА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0033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3932238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5" descr="0058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86000"/>
            <a:ext cx="4114800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4937125" y="523875"/>
            <a:ext cx="409599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РАТУША – здание</a:t>
            </a:r>
          </a:p>
          <a:p>
            <a:pPr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городского совета</a:t>
            </a:r>
            <a:endParaRPr lang="ru-RU" sz="36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0067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85800"/>
            <a:ext cx="8780463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175125" y="112713"/>
            <a:ext cx="1352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ХРАМ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1219200" y="838200"/>
            <a:ext cx="6629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23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228600" y="1780401"/>
            <a:ext cx="86106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4400" b="1" dirty="0" smtClean="0"/>
              <a:t>1. Причины образования городов.</a:t>
            </a:r>
          </a:p>
          <a:p>
            <a:pPr lvl="0"/>
            <a:r>
              <a:rPr lang="ru-RU" sz="4400" b="1" dirty="0" smtClean="0"/>
              <a:t>2. Места образования городов.</a:t>
            </a:r>
          </a:p>
          <a:p>
            <a:pPr lvl="0"/>
            <a:r>
              <a:rPr lang="ru-RU" sz="4400" b="1" dirty="0" smtClean="0"/>
              <a:t>3. Причины и результат борьбы городов с сеньорами.</a:t>
            </a:r>
            <a:endParaRPr lang="ru-RU" sz="4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66800" y="381000"/>
            <a:ext cx="7010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/>
              <a:t>План урока:</a:t>
            </a:r>
            <a:endParaRPr lang="ru-RU" sz="6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1165</TotalTime>
  <Words>182</Words>
  <Application>Microsoft Office PowerPoint</Application>
  <PresentationFormat>Экран (4:3)</PresentationFormat>
  <Paragraphs>72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Garamond</vt:lpstr>
      <vt:lpstr>Arial</vt:lpstr>
      <vt:lpstr>Wingdings</vt:lpstr>
      <vt:lpstr>Times New Roman</vt:lpstr>
      <vt:lpstr>Течение</vt:lpstr>
      <vt:lpstr>Формирование средневековых городов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Римская крепость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Мегаком</dc:creator>
  <cp:lastModifiedBy>Майя</cp:lastModifiedBy>
  <cp:revision>72</cp:revision>
  <cp:lastPrinted>1601-01-01T00:00:00Z</cp:lastPrinted>
  <dcterms:created xsi:type="dcterms:W3CDTF">1601-01-01T00:00:00Z</dcterms:created>
  <dcterms:modified xsi:type="dcterms:W3CDTF">2014-10-19T19:50:26Z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