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7" r:id="rId2"/>
    <p:sldId id="265" r:id="rId3"/>
    <p:sldId id="267" r:id="rId4"/>
    <p:sldId id="268" r:id="rId5"/>
    <p:sldId id="258" r:id="rId6"/>
    <p:sldId id="266" r:id="rId7"/>
    <p:sldId id="259" r:id="rId8"/>
    <p:sldId id="263" r:id="rId9"/>
    <p:sldId id="260" r:id="rId10"/>
    <p:sldId id="269" r:id="rId11"/>
    <p:sldId id="270" r:id="rId12"/>
    <p:sldId id="273" r:id="rId13"/>
    <p:sldId id="272" r:id="rId14"/>
    <p:sldId id="271" r:id="rId15"/>
    <p:sldId id="274" r:id="rId16"/>
    <p:sldId id="275" r:id="rId17"/>
    <p:sldId id="261" r:id="rId18"/>
    <p:sldId id="277" r:id="rId19"/>
    <p:sldId id="262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FF"/>
    <a:srgbClr val="660066"/>
    <a:srgbClr val="FF9966"/>
    <a:srgbClr val="00CCFF"/>
    <a:srgbClr val="FF0066"/>
    <a:srgbClr val="E8A600"/>
    <a:srgbClr val="A0145D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9EEF1BC-A5BD-45EE-AF63-9521B3BA888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728EB-B733-4244-9FA0-D2C53938123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69F08-DBB4-47F1-8BD2-6EE211B137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A40DAEB-48F1-4AFF-B784-CFE655D0818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778BC-2A8F-4625-91F5-894AD4B6497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A66BD-6438-4AC4-A8C6-2B0EC3A9828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052EE37-D67A-406D-9552-661171B5F9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BEA5B-D8FB-4A85-A1CF-D00CE54306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A8FEF-0628-4AE5-A19B-179B37BE65C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89810-83A8-4E10-8FB8-1AFFB156428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50B37-95AE-4D4D-B2C3-2C6FA501ABE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C1CFE0D-EEF5-41AC-A993-BD4FD1F965C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4725144"/>
            <a:ext cx="6543700" cy="1512168"/>
          </a:xfrm>
        </p:spPr>
        <p:txBody>
          <a:bodyPr/>
          <a:lstStyle/>
          <a:p>
            <a:pPr marL="0" indent="0" eaLnBrk="1" hangingPunct="1">
              <a:buNone/>
            </a:pPr>
            <a:endParaRPr lang="ru-RU" altLang="ru-RU" dirty="0" smtClean="0"/>
          </a:p>
          <a:p>
            <a:pPr marL="0" indent="0" eaLnBrk="1" hangingPunct="1">
              <a:buNone/>
            </a:pPr>
            <a:endParaRPr lang="ru-RU" altLang="ru-RU" dirty="0" smtClean="0"/>
          </a:p>
          <a:p>
            <a:pPr marL="0" indent="0" eaLnBrk="1" hangingPunct="1">
              <a:buNone/>
            </a:pPr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1271276" y="198884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B4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Вирусы.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979712" y="5077981"/>
            <a:ext cx="61622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400" dirty="0" smtClean="0"/>
              <a:t>Труфанова Марина Юрьевна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2400" dirty="0" smtClean="0"/>
              <a:t>учитель информатики ГБОУ СОШ №913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ru-RU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altLang="ru-RU" sz="2400" b="1" dirty="0" smtClean="0"/>
              <a:t>Первые </a:t>
            </a:r>
            <a:r>
              <a:rPr lang="ru-RU" altLang="ru-RU" sz="2400" b="1" dirty="0"/>
              <a:t>наиболее простые антивирусные программы появились почти сразу после появления вирусов. Сейчас разработкой антивирусов занимаются крупные компании. Как и у создателей вирусов, в этой сфере также сформировались оригинальные приёмы — но уже для поиска и борьбы с вирусами. Современные антивирусные программы могут обнаруживать сотни тысяч вирусов, но ни одна из них не даст 100 % защиты.</a:t>
            </a:r>
          </a:p>
          <a:p>
            <a:pPr algn="just"/>
            <a:r>
              <a:rPr lang="ru-RU" altLang="ru-RU" sz="2400" b="1" dirty="0"/>
              <a:t>Антивирусное программное обеспечение состоит из подпрограмм, которые пытаются обнаружить, предотвратить размножение и удалить компьютерные вирусы и другие вредоносные программы.</a:t>
            </a:r>
          </a:p>
          <a:p>
            <a:pPr algn="just"/>
            <a:endParaRPr lang="ru-RU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5635352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err="1" smtClean="0">
                <a:solidFill>
                  <a:srgbClr val="660066"/>
                </a:solidFill>
              </a:rPr>
              <a:t>Антиврусы</a:t>
            </a:r>
            <a:r>
              <a:rPr lang="ru-RU" altLang="ru-RU" sz="40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09757" y="6021388"/>
            <a:ext cx="649288" cy="647700"/>
          </a:xfrm>
          <a:prstGeom prst="actionButtonBeginning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2466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pPr marL="533400">
              <a:lnSpc>
                <a:spcPct val="80000"/>
              </a:lnSpc>
            </a:pPr>
            <a:r>
              <a:rPr lang="ru-RU" altLang="ru-RU" sz="4000" b="1" dirty="0">
                <a:solidFill>
                  <a:srgbClr val="00B050"/>
                </a:solidFill>
              </a:rPr>
              <a:t>Дискеты </a:t>
            </a:r>
          </a:p>
          <a:p>
            <a:pPr marL="723900" lvl="2"/>
            <a:r>
              <a:rPr lang="ru-RU" altLang="ru-RU" b="1" dirty="0"/>
              <a:t>Самый распространённый канал заражения в 1980-90 годы. Сейчас практически отсутствует из-за появления более распространённых и эффективных каналов и отсутствия флоппи-дисководов на многих современных компьютерах.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686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</a:p>
        </p:txBody>
      </p:sp>
      <p:pic>
        <p:nvPicPr>
          <p:cNvPr id="1026" name="Picture 2" descr="C:\Users\Марина\AppData\Local\Microsoft\Windows\Temporary Internet Files\Content.IE5\YX5UAILH\MC9004338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14948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09757" y="6021388"/>
            <a:ext cx="649288" cy="647700"/>
          </a:xfrm>
          <a:prstGeom prst="actionButtonBeginning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475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94919"/>
            <a:ext cx="8686800" cy="50431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b="1" dirty="0">
                <a:solidFill>
                  <a:srgbClr val="CC3300"/>
                </a:solidFill>
              </a:rPr>
              <a:t>Флеш-накопители (флешки)</a:t>
            </a:r>
            <a:r>
              <a:rPr lang="ru-RU" altLang="ru-RU" sz="4000" b="1" dirty="0"/>
              <a:t> </a:t>
            </a:r>
          </a:p>
          <a:p>
            <a:pPr marL="438150" lvl="1" algn="just">
              <a:lnSpc>
                <a:spcPct val="80000"/>
              </a:lnSpc>
            </a:pPr>
            <a:r>
              <a:rPr lang="ru-RU" altLang="ru-RU" sz="2400" b="1" dirty="0"/>
              <a:t>В настоящее время USB-флешки заменяют дискеты и повторяют их судьбу — большое количество вирусов распространяется через съёмные накопители, включая цифровые фотоаппараты, цифровые видеокамеры, цифровые плееры (MP3-плееры), сотовые телефоны. Использование этого канала преимущественно обусловлено возможностью создания на накопителе специального файла autorun.inf, в котором можно указать программу, запускаемую Проводником Windows при открытии такого накопителя. Флешки — основной источник заражения для компьютеров, не подключённых </a:t>
            </a:r>
            <a:r>
              <a:rPr lang="ru-RU" altLang="ru-RU" sz="2400" b="1" dirty="0" smtClean="0"/>
              <a:t>к интернету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24" y="548680"/>
            <a:ext cx="7844556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</a:p>
        </p:txBody>
      </p:sp>
      <p:pic>
        <p:nvPicPr>
          <p:cNvPr id="6" name="Picture 2" descr="C:\Users\Марина\AppData\Local\Microsoft\Windows\Temporary Internet Files\Content.IE5\JTVPEGVW\MC900433848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" t="11854" r="6626" b="28915"/>
          <a:stretch/>
        </p:blipFill>
        <p:spPr bwMode="auto">
          <a:xfrm rot="13219890">
            <a:off x="403005" y="5434732"/>
            <a:ext cx="1848172" cy="114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.unishop.pro/images/VGHF3HUFH5J/XQBVOLXRUI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028" y="5413893"/>
            <a:ext cx="1376908" cy="137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dako-pc.com/images/photo/review/221900_TS1GJFV30_Transcend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516" y="5589239"/>
            <a:ext cx="1176533" cy="1176533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2056" name="Picture 8" descr="C:\Users\Марина\AppData\Local\Microsoft\Windows\Temporary Internet Files\Content.IE5\M9YFC7ON\MC90039683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21448"/>
            <a:ext cx="1810512" cy="137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49337"/>
            <a:ext cx="756084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4000" b="1" dirty="0">
                <a:solidFill>
                  <a:srgbClr val="00B050"/>
                </a:solidFill>
              </a:rPr>
              <a:t>Электронная почта</a:t>
            </a:r>
            <a:r>
              <a:rPr lang="ru-RU" altLang="ru-RU" sz="2400" b="1" dirty="0">
                <a:solidFill>
                  <a:srgbClr val="00B050"/>
                </a:solidFill>
              </a:rPr>
              <a:t> </a:t>
            </a:r>
          </a:p>
          <a:p>
            <a:pPr marL="438150" lvl="1" algn="just">
              <a:lnSpc>
                <a:spcPct val="80000"/>
              </a:lnSpc>
            </a:pPr>
            <a:r>
              <a:rPr lang="ru-RU" altLang="ru-RU" sz="2400" b="1" dirty="0"/>
              <a:t>Сейчас один из основных каналов распространения вирусов. Обычно вирусы в письмах электронной почты маскируются под безобидные вложения: картинки, документы, музыку, ссылки на сайты. В некоторых письмах могут содержаться действительно только ссылки, то есть в самих письмах может и не быть вредоносного кода, но если открыть такую ссылку, то можно попасть на специально созданный веб-сайт, содержащий вирусный код. Многие почтовые вирусы, попав на компьютер пользователя, затем используют адресную книгу из установленных почтовых клиентов типа </a:t>
            </a:r>
            <a:r>
              <a:rPr lang="ru-RU" altLang="ru-RU" sz="2400" b="1" dirty="0" err="1"/>
              <a:t>Outlook</a:t>
            </a:r>
            <a:r>
              <a:rPr lang="ru-RU" altLang="ru-RU" sz="2400" b="1" dirty="0"/>
              <a:t> для рассылки самого себя дальше.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435552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</a:p>
        </p:txBody>
      </p:sp>
      <p:pic>
        <p:nvPicPr>
          <p:cNvPr id="5123" name="Picture 3" descr="C:\Users\Марина\AppData\Local\Microsoft\Windows\Temporary Internet Files\Content.IE5\M9YFC7ON\MC9003120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854403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Марина\AppData\Local\Microsoft\Windows\Temporary Internet Files\Content.IE5\JTVPEGVW\MC9003892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9240"/>
            <a:ext cx="87641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Марина\AppData\Local\Microsoft\Windows\Temporary Internet Files\Content.IE5\ZUNLDEQZ\MC9003540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99888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3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b="1" dirty="0">
                <a:solidFill>
                  <a:srgbClr val="00B050"/>
                </a:solidFill>
              </a:rPr>
              <a:t>Системы обмена мгновенными сообщениями</a:t>
            </a:r>
            <a:r>
              <a:rPr lang="ru-RU" altLang="ru-RU" sz="2400" b="1" dirty="0"/>
              <a:t> </a:t>
            </a:r>
          </a:p>
          <a:p>
            <a:pPr lvl="1" algn="just">
              <a:lnSpc>
                <a:spcPct val="150000"/>
              </a:lnSpc>
            </a:pPr>
            <a:r>
              <a:rPr lang="ru-RU" altLang="ru-RU" sz="2400" b="1" dirty="0"/>
              <a:t>Так же распространена рассылка ссылок на якобы фото, музыку либо программы, в действительности являющиеся вирусами, по ICQ и через другие программы мгновенного обмена сообщениями.</a:t>
            </a:r>
          </a:p>
          <a:p>
            <a:endParaRPr lang="ru-RU" dirty="0"/>
          </a:p>
        </p:txBody>
      </p:sp>
      <p:pic>
        <p:nvPicPr>
          <p:cNvPr id="6146" name="Picture 2" descr="C:\Users\Марина\AppData\Local\Microsoft\Windows\Temporary Internet Files\Content.IE5\M9YFC7ON\MC9001965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1777594" cy="163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22294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4000" b="1" dirty="0">
                <a:solidFill>
                  <a:srgbClr val="00B050"/>
                </a:solidFill>
              </a:rPr>
              <a:t>Веб-страницы </a:t>
            </a:r>
          </a:p>
          <a:p>
            <a:pPr lvl="1" algn="just"/>
            <a:r>
              <a:rPr lang="ru-RU" altLang="ru-RU" sz="2400" b="1" dirty="0"/>
              <a:t>Возможно также заражение через страницы Интернета ввиду наличия на страницах всемирной паутины различного «активного» содержимого: скриптов, </a:t>
            </a:r>
            <a:r>
              <a:rPr lang="ru-RU" altLang="ru-RU" sz="2400" b="1" dirty="0" err="1"/>
              <a:t>ActiveX</a:t>
            </a:r>
            <a:r>
              <a:rPr lang="ru-RU" altLang="ru-RU" sz="2400" b="1" dirty="0"/>
              <a:t>-компоненты, </a:t>
            </a:r>
            <a:r>
              <a:rPr lang="ru-RU" altLang="ru-RU" sz="2400" b="1" dirty="0" err="1"/>
              <a:t>Java</a:t>
            </a:r>
            <a:r>
              <a:rPr lang="ru-RU" altLang="ru-RU" sz="2400" b="1" dirty="0"/>
              <a:t>-апплетов. В этом случае используются уязвимости программного обеспечения, установленного на компьютере пользователя, либо уязвимости в ПО владельца сайта (что опаснее, так как заражению подвергаются добропорядочные сайты с большим потоком посетителей), а ничего не подозревающие пользователи зайдя на такой сайт рискуют заразить свой компьютер.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23584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</a:p>
        </p:txBody>
      </p:sp>
      <p:pic>
        <p:nvPicPr>
          <p:cNvPr id="7170" name="Picture 2" descr="C:\Users\Марина\AppData\Local\Microsoft\Windows\Temporary Internet Files\Content.IE5\YX5UAILH\MC900234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08720"/>
            <a:ext cx="123622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4162"/>
            <a:ext cx="820891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b="1" dirty="0">
                <a:solidFill>
                  <a:srgbClr val="00B050"/>
                </a:solidFill>
              </a:rPr>
              <a:t>Интернет и локальные сети (черви) </a:t>
            </a:r>
          </a:p>
          <a:p>
            <a:pPr lvl="1" algn="just"/>
            <a:r>
              <a:rPr lang="ru-RU" altLang="ru-RU" sz="2400" b="1" dirty="0"/>
              <a:t>Черви — вид вирусов, которые проникают на компьютер-жертву без участия пользователя. Черви используют так называемые «дыры» (уязвимости).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23584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altLang="ru-RU" sz="4000" dirty="0" smtClean="0">
                <a:solidFill>
                  <a:srgbClr val="CC3300"/>
                </a:solidFill>
              </a:rPr>
              <a:t>Каналы распространения.</a:t>
            </a:r>
            <a:endParaRPr lang="ru-RU" altLang="ru-RU" sz="4000" dirty="0" smtClean="0">
              <a:solidFill>
                <a:srgbClr val="CC3300"/>
              </a:solidFill>
            </a:endParaRPr>
          </a:p>
        </p:txBody>
      </p:sp>
      <p:pic>
        <p:nvPicPr>
          <p:cNvPr id="8194" name="Picture 2" descr="C:\Users\Марина\AppData\Local\Microsoft\Windows\Temporary Internet Files\Content.IE5\ZUNLDEQZ\MC9002992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280504"/>
            <a:ext cx="2088233" cy="1741948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Марина\AppData\Local\Microsoft\Windows\Temporary Internet Files\Content.IE5\M9YFC7ON\MC9002923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266" y="416621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4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656387" cy="10604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00B050"/>
                </a:solidFill>
              </a:rPr>
              <a:t>История.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28800"/>
            <a:ext cx="8207375" cy="4336504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altLang="ru-RU" sz="2400" dirty="0" smtClean="0"/>
              <a:t>С появлением первых персональных компьютеров </a:t>
            </a:r>
            <a:r>
              <a:rPr lang="ru-RU" altLang="ru-RU" sz="2400" dirty="0" err="1" smtClean="0"/>
              <a:t>Apple</a:t>
            </a:r>
            <a:r>
              <a:rPr lang="ru-RU" altLang="ru-RU" sz="2400" dirty="0" smtClean="0"/>
              <a:t> в 1977 году и развитием сетевой инфраструктуры начинается новая эпоха истории вирусов. Появились первые программы-вандалы, которые под видом полезных программ выкладывались на BBS, однако после запуска уничтожали данные пользователей. В это же время появляются троянские программы-вандалы, проявляющие свою деструктивную сущность лишь через некоторое время или при определённых условиях. </a:t>
            </a:r>
          </a:p>
          <a:p>
            <a:pPr algn="just" eaLnBrk="1" hangingPunct="1"/>
            <a:endParaRPr lang="ru-RU" altLang="ru-RU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530383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sz="2200" dirty="0"/>
              <a:t>Другие вирусы для </a:t>
            </a:r>
            <a:r>
              <a:rPr lang="ru-RU" altLang="ru-RU" sz="2200" dirty="0" err="1"/>
              <a:t>Apple</a:t>
            </a:r>
            <a:r>
              <a:rPr lang="ru-RU" altLang="ru-RU" sz="2200" dirty="0"/>
              <a:t> II были созданы студентом Техасского университета A&amp;M Джо </a:t>
            </a:r>
            <a:r>
              <a:rPr lang="ru-RU" altLang="ru-RU" sz="2200" dirty="0" err="1"/>
              <a:t>Деллинджером</a:t>
            </a:r>
            <a:r>
              <a:rPr lang="ru-RU" altLang="ru-RU" sz="2200" dirty="0"/>
              <a:t> в 1981 году. Они были рассчитаны на операционную систему MS-DOS 3.3 для этой ПЭВМ. Вторая версия этого вируса «ускользнула» от автора и начала распространяться по университету. Ошибка в вирусе вызывала подавление графики популярной игры под названием CONGO, и в течение нескольких недель все («пиратские») копии этой игры перестали работать. Для исправления ситуации автор запустил новый, исправленный вирус, предназначенный для «замещения» предыдущей версии. Обнаружить вирус можно было по наличию в памяти счётчика заражений: «(GEN 0000000 TAMU)», по смещению $B6E8, или в конце нулевого сектора заражённого диска</a:t>
            </a:r>
            <a:endParaRPr lang="ru-RU" sz="2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6408712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00B050"/>
                </a:solidFill>
              </a:rPr>
              <a:t>История.</a:t>
            </a:r>
          </a:p>
        </p:txBody>
      </p:sp>
    </p:spTree>
    <p:extLst>
      <p:ext uri="{BB962C8B-B14F-4D97-AF65-F5344CB8AC3E}">
        <p14:creationId xmlns:p14="http://schemas.microsoft.com/office/powerpoint/2010/main" val="27417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632848" cy="91715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660066"/>
                </a:solidFill>
              </a:rPr>
              <a:t>Первые вирусные эпидемии</a:t>
            </a:r>
            <a:r>
              <a:rPr lang="ru-RU" altLang="ru-RU" sz="4000" dirty="0" smtClean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989887" cy="50292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sz="2400" dirty="0" smtClean="0"/>
              <a:t>Первая эпидемия 1987 года была вызвана вирусом </a:t>
            </a:r>
            <a:r>
              <a:rPr lang="ru-RU" altLang="ru-RU" sz="2400" dirty="0" err="1" smtClean="0"/>
              <a:t>Brain</a:t>
            </a:r>
            <a:r>
              <a:rPr lang="ru-RU" altLang="ru-RU" sz="2400" dirty="0" smtClean="0"/>
              <a:t> (также известен как Пакистанский вирус), который был разработан братьями </a:t>
            </a:r>
            <a:r>
              <a:rPr lang="ru-RU" altLang="ru-RU" sz="2400" dirty="0" err="1" smtClean="0"/>
              <a:t>Амджатом</a:t>
            </a:r>
            <a:r>
              <a:rPr lang="ru-RU" altLang="ru-RU" sz="2400" dirty="0" smtClean="0"/>
              <a:t> и </a:t>
            </a:r>
            <a:r>
              <a:rPr lang="ru-RU" altLang="ru-RU" sz="2400" dirty="0" err="1" smtClean="0"/>
              <a:t>Базитом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Алви</a:t>
            </a:r>
            <a:r>
              <a:rPr lang="ru-RU" altLang="ru-RU" sz="2400" dirty="0" smtClean="0"/>
              <a:t> (</a:t>
            </a:r>
            <a:r>
              <a:rPr lang="ru-RU" altLang="ru-RU" sz="2400" dirty="0" err="1" smtClean="0"/>
              <a:t>Amdjat</a:t>
            </a:r>
            <a:r>
              <a:rPr lang="ru-RU" altLang="ru-RU" sz="2400" dirty="0" smtClean="0"/>
              <a:t> и </a:t>
            </a:r>
            <a:r>
              <a:rPr lang="ru-RU" altLang="ru-RU" sz="2400" dirty="0" err="1" smtClean="0"/>
              <a:t>Basit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Faroog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Alvi</a:t>
            </a:r>
            <a:r>
              <a:rPr lang="ru-RU" altLang="ru-RU" sz="2400" dirty="0" smtClean="0"/>
              <a:t>) в 1986 и был обнаружен летом 1987. По данным </a:t>
            </a:r>
            <a:r>
              <a:rPr lang="ru-RU" altLang="ru-RU" sz="2400" dirty="0" err="1" smtClean="0"/>
              <a:t>McAfee</a:t>
            </a:r>
            <a:r>
              <a:rPr lang="ru-RU" altLang="ru-RU" sz="2400" dirty="0" smtClean="0"/>
              <a:t>, вирус заразил только в США более 18 тысяч компьютеров. Программа должна была наказать местных пиратов, ворующих программное обеспечение у их фирмы. В программке значились имена, адрес и телефоны братьев. Однако неожиданно для всех </a:t>
            </a:r>
            <a:r>
              <a:rPr lang="ru-RU" altLang="ru-RU" sz="2400" dirty="0" err="1" smtClean="0"/>
              <a:t>The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Brain</a:t>
            </a:r>
            <a:r>
              <a:rPr lang="ru-RU" altLang="ru-RU" sz="2400" dirty="0" smtClean="0"/>
              <a:t> вышел за границы Пакистана и заразил сотни компьютеров по всему миру. Вирус </a:t>
            </a:r>
            <a:r>
              <a:rPr lang="ru-RU" altLang="ru-RU" sz="2400" dirty="0" err="1" smtClean="0"/>
              <a:t>Brain</a:t>
            </a:r>
            <a:r>
              <a:rPr lang="ru-RU" altLang="ru-RU" sz="2400" dirty="0" smtClean="0"/>
              <a:t> являлся также и первым </a:t>
            </a:r>
            <a:r>
              <a:rPr lang="ru-RU" altLang="ru-RU" sz="2400" dirty="0" err="1" smtClean="0"/>
              <a:t>стелс</a:t>
            </a:r>
            <a:r>
              <a:rPr lang="ru-RU" altLang="ru-RU" sz="2400" dirty="0" smtClean="0"/>
              <a:t>-вирусом — при попытке чтения заражённого сектора он «подставлял» его незаражённый оригинал</a:t>
            </a:r>
            <a:r>
              <a:rPr lang="ru-RU" altLang="ru-RU" sz="2400" dirty="0" smtClean="0"/>
              <a:t>.</a:t>
            </a:r>
            <a:endParaRPr lang="ru-RU" altLang="ru-RU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908720"/>
            <a:ext cx="76962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Познакомиться с историей появления первых компьютерных вирусов.</a:t>
            </a:r>
          </a:p>
          <a:p>
            <a:pPr marL="514350" indent="-514350">
              <a:buFont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Познакомиться с видами  компьютерных вирусов, каналами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распространения и способами защиты от вирусов.</a:t>
            </a:r>
          </a:p>
          <a:p>
            <a:pPr marL="531813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31813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31813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31813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31813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4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4162"/>
            <a:ext cx="8352928" cy="489917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sz="1800" b="1" dirty="0"/>
              <a:t>Вторая эпидемия, берущая начало в </a:t>
            </a:r>
            <a:r>
              <a:rPr lang="ru-RU" altLang="ru-RU" sz="1800" b="1" dirty="0" err="1"/>
              <a:t>Лехайском</a:t>
            </a:r>
            <a:r>
              <a:rPr lang="ru-RU" altLang="ru-RU" sz="1800" b="1" dirty="0"/>
              <a:t> университете (США), разразилась в ноябре. В течение нескольких дней этот вирус уничтожил содержимое нескольких сот дискет из библиотеки вычислительного центра университета и личных дискет студентов. За время эпидемии вирусом было заражено около четырёх тысяч компьютеров.</a:t>
            </a:r>
          </a:p>
          <a:p>
            <a:pPr algn="just">
              <a:lnSpc>
                <a:spcPct val="120000"/>
              </a:lnSpc>
            </a:pPr>
            <a:r>
              <a:rPr lang="ru-RU" altLang="ru-RU" sz="1800" b="1" dirty="0"/>
              <a:t>Последняя вирусная эпидемия разразилась перед самым Новым годом, 30 декабря. Её вызвал вирус, обнаруженный в Иерусалимском Университете (Израиль). Хотя существенного вреда этот вирус не принёс, он быстро распространился по всему миру.</a:t>
            </a:r>
          </a:p>
          <a:p>
            <a:pPr algn="just">
              <a:lnSpc>
                <a:spcPct val="120000"/>
              </a:lnSpc>
            </a:pPr>
            <a:r>
              <a:rPr lang="ru-RU" altLang="ru-RU" sz="1800" b="1" dirty="0"/>
              <a:t>В пятницу 13 мая 1988 сразу несколько фирм и университетов нескольких стран мира «познакомились» с вирусом </a:t>
            </a:r>
            <a:r>
              <a:rPr lang="ru-RU" altLang="ru-RU" sz="1800" b="1" dirty="0" err="1"/>
              <a:t>Jerusalem</a:t>
            </a:r>
            <a:r>
              <a:rPr lang="ru-RU" altLang="ru-RU" sz="1800" b="1" dirty="0"/>
              <a:t> — в этот день вирус уничтожал файлы при их запуске. Это, пожалуй, один из первых MS-DOS-вирусов, ставший причиной настоящей пандемии — сообщения о заражённых компьютерах поступали из Европы, Америки и Ближнего Востока.</a:t>
            </a:r>
          </a:p>
          <a:p>
            <a:endParaRPr lang="ru-RU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632848" cy="8382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660066"/>
                </a:solidFill>
              </a:rPr>
              <a:t>Первые вирусные эпидемии</a:t>
            </a:r>
            <a:r>
              <a:rPr lang="ru-RU" altLang="ru-RU" sz="4000" dirty="0" smtClean="0">
                <a:solidFill>
                  <a:srgbClr val="66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50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924175"/>
            <a:ext cx="7416800" cy="841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000" dirty="0" smtClean="0">
                <a:solidFill>
                  <a:srgbClr val="00B050"/>
                </a:solidFill>
              </a:rPr>
              <a:t>спасибо за внимание.</a:t>
            </a:r>
            <a:endParaRPr lang="ru-RU" altLang="ru-RU" sz="4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dirty="0" smtClean="0">
                <a:hlinkClick r:id="rId2" action="ppaction://hlinksldjump"/>
              </a:rPr>
              <a:t>Файловые вирусы.</a:t>
            </a:r>
            <a:endParaRPr lang="ru-RU" altLang="ru-RU" dirty="0" smtClean="0"/>
          </a:p>
          <a:p>
            <a:pPr eaLnBrk="1" hangingPunct="1"/>
            <a:r>
              <a:rPr lang="ru-RU" altLang="ru-RU" dirty="0" smtClean="0">
                <a:hlinkClick r:id="rId3" action="ppaction://hlinksldjump"/>
              </a:rPr>
              <a:t>Макровирусы.</a:t>
            </a:r>
            <a:endParaRPr lang="ru-RU" altLang="ru-RU" dirty="0" smtClean="0"/>
          </a:p>
          <a:p>
            <a:r>
              <a:rPr lang="ru-RU" altLang="ru-RU" dirty="0" smtClean="0">
                <a:hlinkClick r:id="rId4" action="ppaction://hlinksldjump"/>
              </a:rPr>
              <a:t>Сетевые </a:t>
            </a:r>
            <a:r>
              <a:rPr lang="ru-RU" altLang="ru-RU" dirty="0" smtClean="0">
                <a:hlinkClick r:id="rId4" action="ppaction://hlinksldjump"/>
              </a:rPr>
              <a:t>вирусы</a:t>
            </a:r>
            <a:endParaRPr lang="ru-RU" altLang="ru-RU" dirty="0" smtClean="0"/>
          </a:p>
          <a:p>
            <a:r>
              <a:rPr lang="ru-RU" altLang="ru-RU" dirty="0" smtClean="0">
                <a:hlinkClick r:id="rId5" action="ppaction://hlinksldjump"/>
              </a:rPr>
              <a:t>Защита </a:t>
            </a:r>
            <a:r>
              <a:rPr lang="ru-RU" altLang="ru-RU" dirty="0">
                <a:hlinkClick r:id="rId5" action="ppaction://hlinksldjump"/>
              </a:rPr>
              <a:t>от </a:t>
            </a:r>
            <a:r>
              <a:rPr lang="ru-RU" altLang="ru-RU" dirty="0" smtClean="0">
                <a:hlinkClick r:id="rId5" action="ppaction://hlinksldjump"/>
              </a:rPr>
              <a:t>вирусов</a:t>
            </a:r>
            <a:endParaRPr lang="ru-RU" altLang="ru-RU" dirty="0" smtClean="0"/>
          </a:p>
          <a:p>
            <a:r>
              <a:rPr lang="ru-RU" altLang="ru-RU" dirty="0" smtClean="0">
                <a:hlinkClick r:id="rId6" action="ppaction://hlinksldjump"/>
              </a:rPr>
              <a:t>Каналы </a:t>
            </a:r>
            <a:r>
              <a:rPr lang="ru-RU" altLang="ru-RU" dirty="0">
                <a:hlinkClick r:id="rId6" action="ppaction://hlinksldjump"/>
              </a:rPr>
              <a:t>распространения </a:t>
            </a:r>
            <a:r>
              <a:rPr lang="ru-RU" altLang="ru-RU" dirty="0" smtClean="0">
                <a:hlinkClick r:id="rId6" action="ppaction://hlinksldjump"/>
              </a:rPr>
              <a:t>вирусов</a:t>
            </a:r>
            <a:endParaRPr lang="ru-RU" altLang="ru-RU" dirty="0" smtClean="0"/>
          </a:p>
          <a:p>
            <a:pPr eaLnBrk="1" hangingPunct="1"/>
            <a:r>
              <a:rPr lang="ru-RU" altLang="ru-RU" dirty="0" smtClean="0">
                <a:hlinkClick r:id="rId4" action="ppaction://hlinksldjump"/>
              </a:rPr>
              <a:t>Немного истории</a:t>
            </a:r>
            <a:endParaRPr lang="ru-RU" altLang="ru-RU" dirty="0" smtClean="0"/>
          </a:p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329754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kumimoji="0" lang="ru-RU" sz="4800" b="0" i="0" u="none" strike="noStrike" kern="10" cap="none" spc="0" normalizeH="0" baseline="0" noProof="0" dirty="0" smtClean="0">
                <a:ln w="19050">
                  <a:solidFill>
                    <a:srgbClr val="FFB800"/>
                  </a:solidFill>
                  <a:round/>
                  <a:headEnd/>
                  <a:tailEnd/>
                </a:ln>
                <a:solidFill>
                  <a:srgbClr val="A0145D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</a:rPr>
              <a:t>Виды вирусов</a:t>
            </a:r>
            <a:endParaRPr lang="ru-RU" sz="4800" kern="0" dirty="0">
              <a:solidFill>
                <a:srgbClr val="00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7550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7696200" cy="38164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Компьютерные </a:t>
            </a:r>
            <a:r>
              <a:rPr lang="ru-RU" b="1" dirty="0" smtClean="0">
                <a:solidFill>
                  <a:srgbClr val="002060"/>
                </a:solidFill>
              </a:rPr>
              <a:t>вирусы </a:t>
            </a:r>
            <a:r>
              <a:rPr lang="ru-RU" dirty="0" smtClean="0">
                <a:solidFill>
                  <a:srgbClr val="002060"/>
                </a:solidFill>
              </a:rPr>
              <a:t>являются вредоносными программами. Которые могут «размножаться» и скрытно внедрять свои копии в файлы, загрузочные секторы дисков и документы. Активация компьютерного вируса может вызывать уничтожение программ и данных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1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6870700" cy="915888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B40000"/>
                </a:solidFill>
              </a:rPr>
              <a:t>Файловые вирусы.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ru-RU" altLang="ru-RU" sz="2400" b="1" dirty="0" smtClean="0">
                <a:solidFill>
                  <a:srgbClr val="B40000"/>
                </a:solidFill>
              </a:rPr>
              <a:t>Файловые вирусы</a:t>
            </a:r>
            <a:r>
              <a:rPr lang="ru-RU" altLang="ru-RU" sz="2400" dirty="0" smtClean="0"/>
              <a:t> различными способами внедряются в исполнимые файлы и обычно активируются при их запуске. После запуска зараженного файла вирус находится в </a:t>
            </a:r>
            <a:r>
              <a:rPr lang="ru-RU" altLang="ru-RU" sz="2400" dirty="0"/>
              <a:t>о</a:t>
            </a:r>
            <a:r>
              <a:rPr lang="ru-RU" altLang="ru-RU" sz="2400" dirty="0" smtClean="0"/>
              <a:t>перативной памяти компьютера и является активным.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altLang="ru-RU" sz="2400" dirty="0"/>
          </a:p>
          <a:p>
            <a:pPr algn="just" eaLnBrk="1" hangingPunct="1"/>
            <a:r>
              <a:rPr lang="ru-RU" altLang="ru-RU" sz="2400" dirty="0" smtClean="0"/>
              <a:t>Практически </a:t>
            </a:r>
            <a:r>
              <a:rPr lang="ru-RU" altLang="ru-RU" sz="2400" dirty="0" smtClean="0"/>
              <a:t>все загрузочные файлы и файловые вирусы </a:t>
            </a:r>
            <a:r>
              <a:rPr lang="ru-RU" altLang="ru-RU" sz="2400" b="1" dirty="0" smtClean="0"/>
              <a:t>резидентны</a:t>
            </a:r>
            <a:r>
              <a:rPr lang="ru-RU" altLang="ru-RU" sz="2400" dirty="0" smtClean="0"/>
              <a:t>, т.е. они находятся в оперативной памяти компьютера и в процессе работы пользователя могут осуществлять опасные действия ( стирать данные на дисках, изменять названия и другие атрибуты </a:t>
            </a:r>
            <a:r>
              <a:rPr lang="ru-RU" altLang="ru-RU" sz="2400" dirty="0" smtClean="0"/>
              <a:t>файлов</a:t>
            </a:r>
            <a:r>
              <a:rPr lang="ru-RU" altLang="ru-RU" sz="2400" dirty="0" smtClean="0"/>
              <a:t>). Лечение таких файлов очень затруднено.</a:t>
            </a:r>
          </a:p>
        </p:txBody>
      </p:sp>
      <p:sp>
        <p:nvSpPr>
          <p:cNvPr id="410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949950"/>
            <a:ext cx="647700" cy="574675"/>
          </a:xfrm>
          <a:prstGeom prst="actionButtonBeginning">
            <a:avLst/>
          </a:prstGeom>
          <a:solidFill>
            <a:srgbClr val="B4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76672"/>
            <a:ext cx="7696200" cy="626469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altLang="ru-RU" sz="2400" dirty="0"/>
          </a:p>
          <a:p>
            <a:pPr algn="just" eaLnBrk="1" hangingPunct="1"/>
            <a:r>
              <a:rPr lang="ru-RU" altLang="ru-RU" sz="2400" dirty="0" smtClean="0"/>
              <a:t>Файловый </a:t>
            </a:r>
            <a:r>
              <a:rPr lang="ru-RU" altLang="ru-RU" sz="2400" dirty="0" smtClean="0"/>
              <a:t>нерезидентный вирус целиком размещается в исполняемом файле. Он активизируется только в случае активизации вирусоносителя, а по выполнении необходимых действий возвращает управление самой программе. При этом выбор очередного файла для заражения осуществляется вирусом посредством поиска по каталогу</a:t>
            </a:r>
            <a:r>
              <a:rPr lang="ru-RU" altLang="ru-RU" sz="2400" dirty="0" smtClean="0"/>
              <a:t>.</a:t>
            </a:r>
          </a:p>
          <a:p>
            <a:pPr algn="just"/>
            <a:r>
              <a:rPr lang="ru-RU" altLang="ru-RU" sz="2400" dirty="0"/>
              <a:t>Файловый резидентный вирус отличается от нерезидентного тем, что заражает не только исполняемые файлы, находящиеся во внешней памяти, но и оперативную память ПЭВМ.</a:t>
            </a:r>
          </a:p>
          <a:p>
            <a:pPr algn="just" eaLnBrk="1" hangingPunct="1"/>
            <a:endParaRPr lang="ru-RU" altLang="ru-RU" sz="2400" dirty="0" smtClean="0"/>
          </a:p>
          <a:p>
            <a:pPr algn="just" eaLnBrk="1" hangingPunct="1"/>
            <a:endParaRPr lang="ru-RU" altLang="ru-RU" sz="2400" dirty="0" smtClean="0"/>
          </a:p>
          <a:p>
            <a:endParaRPr lang="ru-R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870700" cy="915888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B40000"/>
                </a:solidFill>
              </a:rPr>
              <a:t>Файловые вирусы.</a:t>
            </a:r>
          </a:p>
        </p:txBody>
      </p:sp>
      <p:sp>
        <p:nvSpPr>
          <p:cNvPr id="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949950"/>
            <a:ext cx="647700" cy="574675"/>
          </a:xfrm>
          <a:prstGeom prst="actionButtonBeginning">
            <a:avLst/>
          </a:prstGeom>
          <a:solidFill>
            <a:srgbClr val="B4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31154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6870700" cy="84388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8000"/>
                </a:solidFill>
              </a:rPr>
              <a:t>Макровирусы.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19918" y="1196752"/>
            <a:ext cx="8055769" cy="5328592"/>
          </a:xfrm>
        </p:spPr>
        <p:txBody>
          <a:bodyPr>
            <a:normAutofit fontScale="92500"/>
          </a:bodyPr>
          <a:lstStyle/>
          <a:p>
            <a:pPr marL="0" indent="12700" algn="just" eaLnBrk="1" hangingPunct="1"/>
            <a:r>
              <a:rPr lang="ru-RU" altLang="ru-RU" sz="2400" b="1" dirty="0" smtClean="0">
                <a:solidFill>
                  <a:srgbClr val="008000"/>
                </a:solidFill>
              </a:rPr>
              <a:t>Макровирусы</a:t>
            </a:r>
            <a:r>
              <a:rPr lang="ru-RU" altLang="ru-RU" sz="2400" dirty="0" smtClean="0"/>
              <a:t> </a:t>
            </a:r>
            <a:r>
              <a:rPr lang="ru-RU" altLang="ru-RU" sz="2400" dirty="0" smtClean="0"/>
              <a:t>являются разновидностью компьютерных вирусов, созданной при помощи специальных макроязыков, встроенных в популярные офисные приложениях наподобие MS </a:t>
            </a:r>
            <a:r>
              <a:rPr lang="ru-RU" altLang="ru-RU" sz="2400" dirty="0" err="1" smtClean="0"/>
              <a:t>Word</a:t>
            </a:r>
            <a:r>
              <a:rPr lang="ru-RU" altLang="ru-RU" sz="2400" dirty="0" smtClean="0"/>
              <a:t>, MS </a:t>
            </a:r>
            <a:r>
              <a:rPr lang="ru-RU" altLang="ru-RU" sz="2400" dirty="0" err="1" smtClean="0"/>
              <a:t>Excel</a:t>
            </a:r>
            <a:r>
              <a:rPr lang="ru-RU" altLang="ru-RU" sz="2400" dirty="0" smtClean="0"/>
              <a:t>, MS </a:t>
            </a:r>
            <a:r>
              <a:rPr lang="ru-RU" altLang="ru-RU" sz="2400" dirty="0" err="1" smtClean="0"/>
              <a:t>Access</a:t>
            </a:r>
            <a:r>
              <a:rPr lang="ru-RU" altLang="ru-RU" sz="2400" dirty="0" smtClean="0"/>
              <a:t>, MS </a:t>
            </a:r>
            <a:r>
              <a:rPr lang="ru-RU" altLang="ru-RU" sz="2400" dirty="0" err="1" smtClean="0"/>
              <a:t>PowerPoint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Corel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Draw</a:t>
            </a:r>
            <a:r>
              <a:rPr lang="ru-RU" altLang="ru-RU" sz="2400" dirty="0" smtClean="0"/>
              <a:t> и др.</a:t>
            </a:r>
            <a:br>
              <a:rPr lang="ru-RU" altLang="ru-RU" sz="2400" dirty="0" smtClean="0"/>
            </a:br>
            <a:r>
              <a:rPr lang="ru-RU" altLang="ru-RU" sz="2400" dirty="0" smtClean="0"/>
              <a:t> </a:t>
            </a:r>
            <a:endParaRPr lang="ru-RU" altLang="ru-RU" sz="2400" dirty="0" smtClean="0"/>
          </a:p>
          <a:p>
            <a:pPr marL="0" indent="12700" algn="just" eaLnBrk="1" hangingPunct="1"/>
            <a:r>
              <a:rPr lang="ru-RU" altLang="ru-RU" sz="2400" dirty="0" smtClean="0"/>
              <a:t>После </a:t>
            </a:r>
            <a:r>
              <a:rPr lang="ru-RU" altLang="ru-RU" sz="2400" dirty="0" smtClean="0"/>
              <a:t>загрузки заражённого документа в приложение макровирусы постоянно присутствуют в памяти компьютера и могут заражать другие документы. Угроза заражения прекращается только после закрытия приложения Более того, макросы  могут незаметно совершить гораздо более опасные действия: изменить содержание документа, стереть файл или директорию. Вредоносные макросы, обладающие способностью создавать свои копии и совершающие некоторые действия без ведома пользователя и называются макровирусами. </a:t>
            </a: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719138" cy="647700"/>
          </a:xfrm>
          <a:prstGeom prst="actionButtonBeginning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6870700" cy="771872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0099"/>
                </a:solidFill>
              </a:rPr>
              <a:t>Сетевые вирусы.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980728"/>
            <a:ext cx="7847013" cy="554434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600" dirty="0" smtClean="0"/>
              <a:t> </a:t>
            </a:r>
            <a:r>
              <a:rPr lang="ru-RU" altLang="ru-RU" sz="2400" dirty="0" smtClean="0"/>
              <a:t>К сетевым относятся вирусы, которые для своего распространения активно используют протоколы и возможности локальных и глобальных сетей. Основным принципом работы сетевого вируса является возможность самостоятельно передать свой код на удаленный сервер или рабочую станцию. Полноценные сетевые вирусы при этом обладают еще и возможностью запустить на выполнение свой код на удаленном компьютере или, по крайней мере, подтолкнуть пользователя к запуску зараженного файла.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/>
              <a:t>Сетевые вирусы прошлого распространялись в компьютерной сети и, как правило, так же как и компаньон-вирусы, не изменяли файлы или сектора на дисках. Они проникали в память компьютера из компьютерной сети, вычисляли сетевые адреса других компьютеров и рассылали по этим адресам свои копии. 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09757" y="6021388"/>
            <a:ext cx="649288" cy="647700"/>
          </a:xfrm>
          <a:prstGeom prst="actionButtonBeginning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549133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err="1" smtClean="0">
                <a:solidFill>
                  <a:srgbClr val="660066"/>
                </a:solidFill>
              </a:rPr>
              <a:t>Антиврусы</a:t>
            </a:r>
            <a:r>
              <a:rPr lang="ru-RU" altLang="ru-RU" sz="40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88840"/>
            <a:ext cx="7560840" cy="3891062"/>
          </a:xfrm>
          <a:solidFill>
            <a:srgbClr val="00FFFF"/>
          </a:solidFill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ru-RU" altLang="ru-RU" sz="2400" b="1" dirty="0" smtClean="0">
                <a:solidFill>
                  <a:srgbClr val="660066"/>
                </a:solidFill>
              </a:rPr>
              <a:t>Антивирусная программа (антивирус)</a:t>
            </a:r>
            <a:r>
              <a:rPr lang="ru-RU" altLang="ru-RU" sz="2400" b="1" dirty="0" smtClean="0"/>
              <a:t> </a:t>
            </a:r>
            <a:r>
              <a:rPr lang="ru-RU" altLang="ru-RU" sz="2400" dirty="0" smtClean="0"/>
              <a:t>— программа для обнаружения компьютерных вирусов и лечения инфицированных файлов, а также для профилактики — предотвращения заражения файлов или операционной системы вредоносным кодом (например, с помощью вакцинации</a:t>
            </a:r>
            <a:r>
              <a:rPr lang="ru-RU" altLang="ru-RU" sz="2400" dirty="0" smtClean="0"/>
              <a:t>).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Многие современные антивирусы расширяют набор своих функций, позволяя обнаруживать и удалять также троянские и прочие вредоносные программы. Идёт и процесс интеграции антивирусных функций в другие программы — например, </a:t>
            </a:r>
            <a:r>
              <a:rPr lang="ru-RU" altLang="ru-RU" sz="2400" dirty="0" err="1" smtClean="0"/>
              <a:t>файрволы</a:t>
            </a:r>
            <a:r>
              <a:rPr lang="ru-RU" altLang="ru-RU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Первые наиболее простые антивирусные программы появились почти сразу после появления вирусов. Сейчас разработкой антивирусов занимаются крупные компании. Как и у создателей вирусов, в этой сфере также сформировались оригинальные приёмы — но уже для поиска и борьбы с вирусами. Современные антивирусные программы могут обнаруживать сотни тысяч вирусов, но ни одна из них не даст 100 % защиты.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/>
              <a:t>Антивирусное программное обеспечение состоит из подпрограмм, которые пытаются обнаружить, предотвратить размножение и удалить компьютерные вирусы и другие вредоносные программы.</a:t>
            </a:r>
          </a:p>
        </p:txBody>
      </p:sp>
      <p:sp>
        <p:nvSpPr>
          <p:cNvPr id="71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08850" y="6021388"/>
            <a:ext cx="647700" cy="576262"/>
          </a:xfrm>
          <a:prstGeom prst="actionButtonBeginning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E8A600"/>
              </a:solidFill>
            </a:endParaRPr>
          </a:p>
        </p:txBody>
      </p:sp>
      <p:sp>
        <p:nvSpPr>
          <p:cNvPr id="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70750" y="6021388"/>
            <a:ext cx="647700" cy="576262"/>
          </a:xfrm>
          <a:prstGeom prst="actionButtonBeginning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E8A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710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Файловые вирусы.</vt:lpstr>
      <vt:lpstr>Файловые вирусы.</vt:lpstr>
      <vt:lpstr>Макровирусы.</vt:lpstr>
      <vt:lpstr>Сетевые вирусы.</vt:lpstr>
      <vt:lpstr>Антиврусы.</vt:lpstr>
      <vt:lpstr>Антиврусы.</vt:lpstr>
      <vt:lpstr>Каналы распространения.</vt:lpstr>
      <vt:lpstr>Каналы распространения.</vt:lpstr>
      <vt:lpstr>Каналы распространения.</vt:lpstr>
      <vt:lpstr>Каналы распространения.</vt:lpstr>
      <vt:lpstr>Каналы распространения.</vt:lpstr>
      <vt:lpstr>Презентация PowerPoint</vt:lpstr>
      <vt:lpstr>История.</vt:lpstr>
      <vt:lpstr>История.</vt:lpstr>
      <vt:lpstr>Первые вирусные эпидемии.</vt:lpstr>
      <vt:lpstr>Первые вирусные эпидемии.</vt:lpstr>
      <vt:lpstr>спасибо за внимание.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Марина</cp:lastModifiedBy>
  <cp:revision>39</cp:revision>
  <dcterms:created xsi:type="dcterms:W3CDTF">2009-12-20T15:48:57Z</dcterms:created>
  <dcterms:modified xsi:type="dcterms:W3CDTF">2014-11-12T23:38:01Z</dcterms:modified>
</cp:coreProperties>
</file>