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7" r:id="rId3"/>
    <p:sldId id="258" r:id="rId4"/>
    <p:sldId id="259" r:id="rId5"/>
    <p:sldId id="260" r:id="rId6"/>
    <p:sldId id="265" r:id="rId7"/>
    <p:sldId id="266" r:id="rId8"/>
    <p:sldId id="262" r:id="rId9"/>
    <p:sldId id="263"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0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2F2F7-6200-4245-8BA6-FB1FE40DA3B0}" type="datetimeFigureOut">
              <a:rPr lang="ru-RU" smtClean="0"/>
              <a:pPr/>
              <a:t>07.06.2013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4B3860-0381-4D24-9DCC-B2FEC17F309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44B3860-0381-4D24-9DCC-B2FEC17F3090}" type="slidenum">
              <a:rPr lang="ru-RU" smtClean="0"/>
              <a:pPr/>
              <a:t>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5C74E4FD-4431-46B0-9CFA-EE04243F1930}"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5C74E4FD-4431-46B0-9CFA-EE04243F193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CAC376D-9B60-4211-953C-55F2C28B08E2}" type="datetimeFigureOut">
              <a:rPr lang="ru-RU" smtClean="0"/>
              <a:pPr/>
              <a:t>07.06.2013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74E4FD-4431-46B0-9CFA-EE04243F1930}" type="slidenum">
              <a:rPr lang="ru-RU" smtClean="0"/>
              <a:pPr/>
              <a:t>‹#›</a:t>
            </a:fld>
            <a:endParaRPr lang="ru-RU"/>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dirty="0" smtClean="0"/>
              <a:t>Образец текста</a:t>
            </a:r>
          </a:p>
          <a:p>
            <a:pPr lvl="1" eaLnBrk="1" latinLnBrk="0" hangingPunct="1"/>
            <a:r>
              <a:rPr kumimoji="0" lang="ru-RU" dirty="0" smtClean="0"/>
              <a:t>Второй уровень</a:t>
            </a:r>
          </a:p>
          <a:p>
            <a:pPr lvl="2" eaLnBrk="1" latinLnBrk="0" hangingPunct="1"/>
            <a:r>
              <a:rPr kumimoji="0" lang="ru-RU" dirty="0" smtClean="0"/>
              <a:t>Третий уровень</a:t>
            </a:r>
          </a:p>
          <a:p>
            <a:pPr lvl="3" eaLnBrk="1" latinLnBrk="0" hangingPunct="1"/>
            <a:r>
              <a:rPr kumimoji="0" lang="ru-RU" dirty="0" smtClean="0"/>
              <a:t>Четвертый уровень</a:t>
            </a:r>
          </a:p>
          <a:p>
            <a:pPr lvl="4" eaLnBrk="1" latinLnBrk="0" hangingPunct="1"/>
            <a:r>
              <a:rPr kumimoji="0" lang="ru-RU" dirty="0" smtClean="0"/>
              <a:t>Пятый уровень</a:t>
            </a:r>
            <a:endParaRPr kumimoji="0" lang="en-US" dirty="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CAC376D-9B60-4211-953C-55F2C28B08E2}" type="datetimeFigureOut">
              <a:rPr lang="ru-RU" smtClean="0"/>
              <a:pPr/>
              <a:t>07.06.2013</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74E4FD-4431-46B0-9CFA-EE04243F1930}" type="slidenum">
              <a:rPr lang="ru-RU" smtClean="0"/>
              <a:pPr/>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edge/>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Spor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en.wikipedia.org/wiki/Mountain_bikes" TargetMode="External"/><Relationship Id="rId4" Type="http://schemas.openxmlformats.org/officeDocument/2006/relationships/hyperlink" Target="http://en.wikipedia.org/wiki/Bicyc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0034" y="214290"/>
            <a:ext cx="8229600" cy="2928958"/>
          </a:xfrm>
        </p:spPr>
        <p:txBody>
          <a:bodyPr>
            <a:normAutofit fontScale="90000"/>
          </a:bodyPr>
          <a:lstStyle/>
          <a:p>
            <a:r>
              <a:rPr lang="ru-RU" dirty="0" smtClean="0"/>
              <a:t>Презентация конспекта урока по формированию лексических навыков по теме </a:t>
            </a:r>
            <a:r>
              <a:rPr lang="en-US" dirty="0" smtClean="0"/>
              <a:t>“Sport in our life”.</a:t>
            </a:r>
            <a:endParaRPr lang="ru-RU" dirty="0"/>
          </a:p>
        </p:txBody>
      </p:sp>
      <p:sp>
        <p:nvSpPr>
          <p:cNvPr id="3" name="Подзаголовок 2"/>
          <p:cNvSpPr>
            <a:spLocks noGrp="1"/>
          </p:cNvSpPr>
          <p:nvPr>
            <p:ph type="subTitle" idx="1"/>
          </p:nvPr>
        </p:nvSpPr>
        <p:spPr>
          <a:xfrm>
            <a:off x="1371600" y="3331698"/>
            <a:ext cx="6400800" cy="3526302"/>
          </a:xfrm>
        </p:spPr>
        <p:txBody>
          <a:bodyPr>
            <a:normAutofit/>
          </a:bodyPr>
          <a:lstStyle/>
          <a:p>
            <a:r>
              <a:rPr lang="ru-RU" dirty="0" smtClean="0"/>
              <a:t>(выполнен на материале УМК по английскому языку </a:t>
            </a:r>
            <a:r>
              <a:rPr lang="ru-RU" dirty="0" err="1" smtClean="0"/>
              <a:t>Биболетовой</a:t>
            </a:r>
            <a:r>
              <a:rPr lang="ru-RU" dirty="0" smtClean="0"/>
              <a:t> М.З.</a:t>
            </a:r>
            <a:r>
              <a:rPr lang="en-US" dirty="0" smtClean="0"/>
              <a:t>“</a:t>
            </a:r>
            <a:r>
              <a:rPr lang="ru-RU" dirty="0" smtClean="0"/>
              <a:t> </a:t>
            </a:r>
            <a:r>
              <a:rPr lang="en-US" dirty="0" smtClean="0"/>
              <a:t>Enjoy English-10”) </a:t>
            </a:r>
            <a:r>
              <a:rPr lang="ru-RU" dirty="0" smtClean="0"/>
              <a:t>                              </a:t>
            </a:r>
            <a:endParaRPr lang="en-US" dirty="0" smtClean="0"/>
          </a:p>
          <a:p>
            <a:endParaRPr lang="en-US" dirty="0" smtClean="0"/>
          </a:p>
          <a:p>
            <a:endParaRPr lang="en-US" dirty="0" smtClean="0"/>
          </a:p>
          <a:p>
            <a:r>
              <a:rPr lang="ru-RU" dirty="0" smtClean="0"/>
              <a:t> </a:t>
            </a:r>
            <a:r>
              <a:rPr lang="en-US" dirty="0" smtClean="0"/>
              <a:t>                      </a:t>
            </a:r>
            <a:r>
              <a:rPr lang="ru-RU" dirty="0" smtClean="0"/>
              <a:t> </a:t>
            </a:r>
            <a:endParaRPr lang="ru-RU" dirty="0"/>
          </a:p>
        </p:txBody>
      </p:sp>
      <p:pic>
        <p:nvPicPr>
          <p:cNvPr id="4" name="Рисунок 3" descr="http://www.tvtomsk.ru/files/competition/comments/avatar/__tmp/550__1272437093_a86c1599e3a8.jpg"/>
          <p:cNvPicPr/>
          <p:nvPr/>
        </p:nvPicPr>
        <p:blipFill>
          <a:blip r:embed="rId3"/>
          <a:srcRect/>
          <a:stretch>
            <a:fillRect/>
          </a:stretch>
        </p:blipFill>
        <p:spPr bwMode="auto">
          <a:xfrm>
            <a:off x="214282" y="4357694"/>
            <a:ext cx="2143140" cy="2286016"/>
          </a:xfrm>
          <a:prstGeom prst="rect">
            <a:avLst/>
          </a:prstGeom>
          <a:noFill/>
          <a:ln w="9525">
            <a:noFill/>
            <a:miter lim="800000"/>
            <a:headEnd/>
            <a:tailEnd/>
          </a:ln>
        </p:spPr>
      </p:pic>
    </p:spTree>
  </p:cSld>
  <p:clrMapOvr>
    <a:masterClrMapping/>
  </p:clrMapOvr>
  <p:transition>
    <p:wedge/>
    <p:sndAc>
      <p:stSnd>
        <p:snd r:embed="rId2" name="click.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53966"/>
          </a:xfrm>
        </p:spPr>
        <p:txBody>
          <a:bodyPr>
            <a:normAutofit fontScale="90000"/>
          </a:bodyPr>
          <a:lstStyle/>
          <a:p>
            <a:endParaRPr lang="ru-RU" dirty="0"/>
          </a:p>
        </p:txBody>
      </p:sp>
      <p:sp>
        <p:nvSpPr>
          <p:cNvPr id="3" name="Содержимое 2"/>
          <p:cNvSpPr>
            <a:spLocks noGrp="1"/>
          </p:cNvSpPr>
          <p:nvPr>
            <p:ph idx="1"/>
          </p:nvPr>
        </p:nvSpPr>
        <p:spPr>
          <a:xfrm>
            <a:off x="428596" y="285728"/>
            <a:ext cx="8229600" cy="5952194"/>
          </a:xfrm>
        </p:spPr>
        <p:txBody>
          <a:bodyPr>
            <a:normAutofit fontScale="77500" lnSpcReduction="20000"/>
          </a:bodyPr>
          <a:lstStyle/>
          <a:p>
            <a:pPr>
              <a:buNone/>
            </a:pPr>
            <a:r>
              <a:rPr lang="ru-RU" b="1" i="1" u="sng" dirty="0" smtClean="0"/>
              <a:t>Цель</a:t>
            </a:r>
            <a:r>
              <a:rPr lang="ru-RU" dirty="0" smtClean="0"/>
              <a:t>: формирование лексических </a:t>
            </a:r>
          </a:p>
          <a:p>
            <a:pPr>
              <a:buNone/>
            </a:pPr>
            <a:r>
              <a:rPr lang="ru-RU" dirty="0" smtClean="0"/>
              <a:t>      навыков.</a:t>
            </a:r>
          </a:p>
          <a:p>
            <a:pPr>
              <a:buNone/>
            </a:pPr>
            <a:r>
              <a:rPr lang="ru-RU" b="1" i="1" u="sng" dirty="0" smtClean="0"/>
              <a:t>Тип урока</a:t>
            </a:r>
            <a:r>
              <a:rPr lang="ru-RU" dirty="0" smtClean="0"/>
              <a:t>: урок по формированию </a:t>
            </a:r>
          </a:p>
          <a:p>
            <a:pPr>
              <a:buNone/>
            </a:pPr>
            <a:r>
              <a:rPr lang="ru-RU" dirty="0" smtClean="0"/>
              <a:t>лексических навыков.</a:t>
            </a:r>
            <a:endParaRPr lang="en-US" dirty="0" smtClean="0"/>
          </a:p>
          <a:p>
            <a:pPr>
              <a:buNone/>
            </a:pPr>
            <a:r>
              <a:rPr lang="ru-RU" b="1" i="1" u="sng" dirty="0" smtClean="0"/>
              <a:t>Тема</a:t>
            </a:r>
            <a:r>
              <a:rPr lang="ru-RU" dirty="0" smtClean="0"/>
              <a:t>: </a:t>
            </a:r>
            <a:r>
              <a:rPr lang="en-US" dirty="0" smtClean="0"/>
              <a:t>Sport in our life.</a:t>
            </a:r>
          </a:p>
          <a:p>
            <a:pPr>
              <a:buNone/>
            </a:pPr>
            <a:r>
              <a:rPr lang="ru-RU" b="1" i="1" u="sng" dirty="0" smtClean="0"/>
              <a:t>Задачи: </a:t>
            </a:r>
          </a:p>
          <a:p>
            <a:pPr>
              <a:buNone/>
            </a:pPr>
            <a:r>
              <a:rPr lang="ru-RU" dirty="0" smtClean="0"/>
              <a:t>-практические: ознакомление</a:t>
            </a:r>
          </a:p>
          <a:p>
            <a:pPr>
              <a:buNone/>
            </a:pPr>
            <a:r>
              <a:rPr lang="ru-RU" dirty="0" smtClean="0"/>
              <a:t>     учащихся с новыми лексическими единицами, тренировка в употреблении ранее введённых ЛЕ, развитие умений монологической и диалогической речи, развитие навыков </a:t>
            </a:r>
            <a:r>
              <a:rPr lang="ru-RU" dirty="0" err="1" smtClean="0"/>
              <a:t>аудирования</a:t>
            </a:r>
            <a:r>
              <a:rPr lang="ru-RU" dirty="0" smtClean="0"/>
              <a:t>.</a:t>
            </a:r>
          </a:p>
          <a:p>
            <a:pPr>
              <a:buNone/>
            </a:pPr>
            <a:r>
              <a:rPr lang="ru-RU" dirty="0" smtClean="0"/>
              <a:t>-общеобразовательные: развитие общего и филологического кругозора.</a:t>
            </a:r>
          </a:p>
          <a:p>
            <a:pPr>
              <a:buNone/>
            </a:pPr>
            <a:r>
              <a:rPr lang="ru-RU" dirty="0" smtClean="0"/>
              <a:t>-воспитательные: воспитание любви к спорту и здоровому образу жизни, воспитание внимания и умения слушать друг друга.</a:t>
            </a:r>
          </a:p>
          <a:p>
            <a:pPr>
              <a:buNone/>
            </a:pPr>
            <a:r>
              <a:rPr lang="ru-RU" dirty="0" smtClean="0"/>
              <a:t>-развивающие: развитие языковой догадки, развитие памяти, мышления, воображения.</a:t>
            </a:r>
          </a:p>
        </p:txBody>
      </p:sp>
      <p:pic>
        <p:nvPicPr>
          <p:cNvPr id="4" name="Рисунок 3" descr="http://s60.radikal.ru/i170/1009/13/ca6f49dad264.jpg"/>
          <p:cNvPicPr/>
          <p:nvPr/>
        </p:nvPicPr>
        <p:blipFill>
          <a:blip r:embed="rId2"/>
          <a:srcRect/>
          <a:stretch>
            <a:fillRect/>
          </a:stretch>
        </p:blipFill>
        <p:spPr bwMode="auto">
          <a:xfrm>
            <a:off x="5857884" y="0"/>
            <a:ext cx="3286116" cy="2285992"/>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143000"/>
            <a:ext cx="8229600" cy="1143000"/>
          </a:xfrm>
        </p:spPr>
        <p:txBody>
          <a:bodyPr/>
          <a:lstStyle/>
          <a:p>
            <a:endParaRPr lang="ru-RU"/>
          </a:p>
        </p:txBody>
      </p:sp>
      <p:sp>
        <p:nvSpPr>
          <p:cNvPr id="3" name="Содержимое 2"/>
          <p:cNvSpPr>
            <a:spLocks noGrp="1"/>
          </p:cNvSpPr>
          <p:nvPr>
            <p:ph idx="1"/>
          </p:nvPr>
        </p:nvSpPr>
        <p:spPr>
          <a:xfrm>
            <a:off x="571472" y="357166"/>
            <a:ext cx="8229600" cy="6072230"/>
          </a:xfrm>
        </p:spPr>
        <p:txBody>
          <a:bodyPr>
            <a:normAutofit lnSpcReduction="10000"/>
          </a:bodyPr>
          <a:lstStyle/>
          <a:p>
            <a:r>
              <a:rPr lang="ru-RU" dirty="0" smtClean="0"/>
              <a:t>Языковой материал:</a:t>
            </a:r>
          </a:p>
          <a:p>
            <a:pPr>
              <a:buNone/>
            </a:pPr>
            <a:r>
              <a:rPr lang="ru-RU" dirty="0" smtClean="0"/>
              <a:t>-новый: НЛЕ – </a:t>
            </a:r>
            <a:r>
              <a:rPr lang="en-US" dirty="0" smtClean="0"/>
              <a:t>karate, judo, a long jump, mountain biking, to get you through the week, to look forward to + noun/</a:t>
            </a:r>
            <a:r>
              <a:rPr lang="en-US" dirty="0" err="1" smtClean="0"/>
              <a:t>Ving</a:t>
            </a:r>
            <a:r>
              <a:rPr lang="en-US" dirty="0" smtClean="0"/>
              <a:t>, to have a say, to give a real thrill, to develop someone’s balance and coordination.</a:t>
            </a:r>
          </a:p>
          <a:p>
            <a:pPr>
              <a:buNone/>
            </a:pPr>
            <a:r>
              <a:rPr lang="en-US" dirty="0" smtClean="0"/>
              <a:t>-</a:t>
            </a:r>
            <a:r>
              <a:rPr lang="ru-RU" dirty="0" smtClean="0"/>
              <a:t>для повторения: </a:t>
            </a:r>
            <a:r>
              <a:rPr lang="en-US" dirty="0" smtClean="0"/>
              <a:t>football, dance,</a:t>
            </a:r>
            <a:endParaRPr lang="ru-RU" dirty="0" smtClean="0"/>
          </a:p>
          <a:p>
            <a:pPr>
              <a:buNone/>
            </a:pPr>
            <a:r>
              <a:rPr lang="en-US" dirty="0" smtClean="0"/>
              <a:t> ice-skating, to fight, to dive,</a:t>
            </a:r>
            <a:endParaRPr lang="ru-RU" dirty="0" smtClean="0"/>
          </a:p>
          <a:p>
            <a:pPr>
              <a:buNone/>
            </a:pPr>
            <a:r>
              <a:rPr lang="en-US" dirty="0" smtClean="0"/>
              <a:t> to play in a team, to throw,</a:t>
            </a:r>
            <a:endParaRPr lang="ru-RU" dirty="0" smtClean="0"/>
          </a:p>
          <a:p>
            <a:pPr>
              <a:buNone/>
            </a:pPr>
            <a:r>
              <a:rPr lang="en-US" dirty="0" smtClean="0"/>
              <a:t> to run, to ride.</a:t>
            </a:r>
          </a:p>
          <a:p>
            <a:r>
              <a:rPr lang="en-US" dirty="0" smtClean="0"/>
              <a:t> </a:t>
            </a:r>
            <a:r>
              <a:rPr lang="ru-RU" dirty="0" smtClean="0"/>
              <a:t>Оснащение урока: аудиозаписи,</a:t>
            </a:r>
          </a:p>
          <a:p>
            <a:pPr>
              <a:buNone/>
            </a:pPr>
            <a:r>
              <a:rPr lang="ru-RU" dirty="0" smtClean="0"/>
              <a:t>фотографии видов спорта, рабочая </a:t>
            </a:r>
            <a:r>
              <a:rPr lang="ru-RU" dirty="0" err="1" smtClean="0"/>
              <a:t>тетр</a:t>
            </a:r>
            <a:endParaRPr lang="ru-RU" dirty="0" smtClean="0"/>
          </a:p>
          <a:p>
            <a:pPr>
              <a:buNone/>
            </a:pPr>
            <a:r>
              <a:rPr lang="ru-RU" dirty="0" smtClean="0"/>
              <a:t>тетрадь </a:t>
            </a:r>
            <a:endParaRPr lang="ru-RU"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428628"/>
          </a:xfrm>
        </p:spPr>
        <p:txBody>
          <a:bodyPr>
            <a:normAutofit fontScale="90000"/>
          </a:bodyPr>
          <a:lstStyle/>
          <a:p>
            <a:r>
              <a:rPr lang="ru-RU" dirty="0" smtClean="0"/>
              <a:t>Ход урока</a:t>
            </a:r>
            <a:endParaRPr lang="ru-RU" dirty="0"/>
          </a:p>
        </p:txBody>
      </p:sp>
      <p:graphicFrame>
        <p:nvGraphicFramePr>
          <p:cNvPr id="4" name="Содержимое 3"/>
          <p:cNvGraphicFramePr>
            <a:graphicFrameLocks noGrp="1"/>
          </p:cNvGraphicFramePr>
          <p:nvPr>
            <p:ph idx="1"/>
          </p:nvPr>
        </p:nvGraphicFramePr>
        <p:xfrm>
          <a:off x="428596" y="747392"/>
          <a:ext cx="8229600" cy="5963914"/>
        </p:xfrm>
        <a:graphic>
          <a:graphicData uri="http://schemas.openxmlformats.org/drawingml/2006/table">
            <a:tbl>
              <a:tblPr firstRow="1" bandRow="1">
                <a:tableStyleId>{5C22544A-7EE6-4342-B048-85BDC9FD1C3A}</a:tableStyleId>
              </a:tblPr>
              <a:tblGrid>
                <a:gridCol w="971528"/>
                <a:gridCol w="5572164"/>
                <a:gridCol w="1685908"/>
              </a:tblGrid>
              <a:tr h="610910">
                <a:tc>
                  <a:txBody>
                    <a:bodyPr/>
                    <a:lstStyle/>
                    <a:p>
                      <a:r>
                        <a:rPr lang="ru-RU" sz="1400" dirty="0" smtClean="0"/>
                        <a:t>Этап урока </a:t>
                      </a:r>
                      <a:endParaRPr lang="ru-RU" sz="1400" dirty="0"/>
                    </a:p>
                  </a:txBody>
                  <a:tcPr/>
                </a:tc>
                <a:tc>
                  <a:txBody>
                    <a:bodyPr/>
                    <a:lstStyle/>
                    <a:p>
                      <a:r>
                        <a:rPr lang="ru-RU" sz="1400" dirty="0" smtClean="0"/>
                        <a:t>                      Деятельность</a:t>
                      </a:r>
                      <a:r>
                        <a:rPr lang="ru-RU" sz="1400" baseline="0" dirty="0" smtClean="0"/>
                        <a:t> учителя</a:t>
                      </a:r>
                      <a:endParaRPr lang="ru-RU" sz="1400" dirty="0"/>
                    </a:p>
                  </a:txBody>
                  <a:tcPr/>
                </a:tc>
                <a:tc>
                  <a:txBody>
                    <a:bodyPr/>
                    <a:lstStyle/>
                    <a:p>
                      <a:r>
                        <a:rPr lang="ru-RU" sz="1400" dirty="0" smtClean="0"/>
                        <a:t>Деятельность учащихся</a:t>
                      </a:r>
                      <a:endParaRPr lang="ru-RU" sz="1400" dirty="0"/>
                    </a:p>
                  </a:txBody>
                  <a:tcPr/>
                </a:tc>
              </a:tr>
              <a:tr h="2666470">
                <a:tc>
                  <a:txBody>
                    <a:bodyPr/>
                    <a:lstStyle/>
                    <a:p>
                      <a:r>
                        <a:rPr lang="ru-RU" sz="1400" dirty="0" smtClean="0"/>
                        <a:t>1 этап</a:t>
                      </a:r>
                      <a:endParaRPr lang="ru-RU" sz="1400" dirty="0"/>
                    </a:p>
                  </a:txBody>
                  <a:tcPr/>
                </a:tc>
                <a:tc>
                  <a:txBody>
                    <a:bodyPr/>
                    <a:lstStyle/>
                    <a:p>
                      <a:r>
                        <a:rPr lang="ru-RU" sz="1400" dirty="0" smtClean="0"/>
                        <a:t>Подготовка</a:t>
                      </a:r>
                      <a:r>
                        <a:rPr lang="ru-RU" sz="1400" baseline="0" dirty="0" smtClean="0"/>
                        <a:t> учащихся к речевой деятельности на английском языке.</a:t>
                      </a:r>
                    </a:p>
                    <a:p>
                      <a:pPr marL="342900" indent="-342900">
                        <a:buAutoNum type="arabicPeriod"/>
                      </a:pPr>
                      <a:r>
                        <a:rPr lang="ru-RU" sz="1400" baseline="0" dirty="0" smtClean="0"/>
                        <a:t>Приветствие. </a:t>
                      </a:r>
                    </a:p>
                    <a:p>
                      <a:pPr marL="342900" indent="-342900">
                        <a:buAutoNum type="arabicPeriod"/>
                      </a:pPr>
                      <a:r>
                        <a:rPr lang="ru-RU" sz="1400" baseline="0" dirty="0" smtClean="0"/>
                        <a:t>Речевая подготовка.  </a:t>
                      </a:r>
                    </a:p>
                    <a:p>
                      <a:pPr marL="342900" indent="-342900">
                        <a:buNone/>
                      </a:pPr>
                      <a:r>
                        <a:rPr lang="ru-RU" sz="1400" baseline="0" dirty="0" smtClean="0"/>
                        <a:t>-</a:t>
                      </a:r>
                      <a:r>
                        <a:rPr lang="en-US" sz="1400" baseline="0" dirty="0" smtClean="0"/>
                        <a:t>It’s April, and it’s so nice to spend PE lessons in the open air, isn’t it?</a:t>
                      </a:r>
                    </a:p>
                    <a:p>
                      <a:pPr marL="342900" indent="-342900">
                        <a:buNone/>
                      </a:pPr>
                      <a:r>
                        <a:rPr lang="en-US" sz="1400" baseline="0" dirty="0" smtClean="0"/>
                        <a:t>-Do you like PE lessons?</a:t>
                      </a:r>
                    </a:p>
                    <a:p>
                      <a:pPr marL="342900" indent="-342900">
                        <a:buNone/>
                      </a:pPr>
                      <a:r>
                        <a:rPr lang="en-US" sz="1400" baseline="0" dirty="0" smtClean="0"/>
                        <a:t>-What activities do you like more at the PE lessons?</a:t>
                      </a:r>
                    </a:p>
                    <a:p>
                      <a:pPr marL="342900" indent="-342900">
                        <a:buNone/>
                      </a:pPr>
                      <a:r>
                        <a:rPr lang="en-US" sz="1400" baseline="0" dirty="0" smtClean="0"/>
                        <a:t>-What kinds of sport are the most popular in your school? </a:t>
                      </a:r>
                    </a:p>
                    <a:p>
                      <a:pPr marL="342900" indent="-342900">
                        <a:buNone/>
                      </a:pPr>
                      <a:r>
                        <a:rPr lang="en-US" sz="1400" baseline="0" dirty="0" smtClean="0"/>
                        <a:t>-Do you prefer team sport or individual?</a:t>
                      </a:r>
                    </a:p>
                    <a:p>
                      <a:pPr marL="342900" indent="-342900">
                        <a:buNone/>
                      </a:pPr>
                      <a:r>
                        <a:rPr lang="en-US" sz="1400" baseline="0" dirty="0" smtClean="0"/>
                        <a:t>-What does sport give you?</a:t>
                      </a:r>
                    </a:p>
                    <a:p>
                      <a:pPr marL="342900" indent="-342900">
                        <a:buNone/>
                      </a:pPr>
                      <a:r>
                        <a:rPr lang="en-US" sz="1400" baseline="0" dirty="0" smtClean="0"/>
                        <a:t>-What other kinds of sport do you want to go in for at the lessons of PE?</a:t>
                      </a:r>
                    </a:p>
                    <a:p>
                      <a:pPr marL="342900" indent="-342900">
                        <a:buNone/>
                      </a:pPr>
                      <a:endParaRPr lang="ru-RU" sz="1400" dirty="0"/>
                    </a:p>
                  </a:txBody>
                  <a:tcPr/>
                </a:tc>
                <a:tc>
                  <a:txBody>
                    <a:bodyPr/>
                    <a:lstStyle/>
                    <a:p>
                      <a:endParaRPr lang="en-US" sz="1400" dirty="0" smtClean="0"/>
                    </a:p>
                    <a:p>
                      <a:endParaRPr lang="en-US" sz="1400" dirty="0" smtClean="0"/>
                    </a:p>
                    <a:p>
                      <a:endParaRPr lang="en-US" sz="1400" dirty="0" smtClean="0"/>
                    </a:p>
                    <a:p>
                      <a:endParaRPr lang="en-US" sz="1400" dirty="0" smtClean="0"/>
                    </a:p>
                    <a:p>
                      <a:r>
                        <a:rPr lang="en-US" sz="1400" dirty="0" smtClean="0"/>
                        <a:t>Yes,</a:t>
                      </a:r>
                      <a:r>
                        <a:rPr lang="en-US" sz="1400" baseline="0" dirty="0" smtClean="0"/>
                        <a:t> it is.</a:t>
                      </a:r>
                    </a:p>
                    <a:p>
                      <a:endParaRPr lang="en-US" sz="1400" dirty="0" smtClean="0"/>
                    </a:p>
                  </a:txBody>
                  <a:tcPr/>
                </a:tc>
              </a:tr>
              <a:tr h="2122124">
                <a:tc>
                  <a:txBody>
                    <a:bodyPr/>
                    <a:lstStyle/>
                    <a:p>
                      <a:r>
                        <a:rPr lang="en-US" sz="1400" dirty="0" smtClean="0"/>
                        <a:t>2 </a:t>
                      </a:r>
                      <a:r>
                        <a:rPr lang="ru-RU" sz="1400" dirty="0" smtClean="0"/>
                        <a:t>этап</a:t>
                      </a:r>
                      <a:endParaRPr lang="ru-RU" sz="1400" dirty="0"/>
                    </a:p>
                  </a:txBody>
                  <a:tcPr/>
                </a:tc>
                <a:tc>
                  <a:txBody>
                    <a:bodyPr/>
                    <a:lstStyle/>
                    <a:p>
                      <a:r>
                        <a:rPr lang="ru-RU" sz="1400" dirty="0" smtClean="0"/>
                        <a:t>Введение нового лексического материала.</a:t>
                      </a:r>
                    </a:p>
                    <a:p>
                      <a:r>
                        <a:rPr lang="ru-RU" sz="1400" dirty="0" smtClean="0"/>
                        <a:t>1.ОЗУ.  </a:t>
                      </a:r>
                      <a:r>
                        <a:rPr lang="en-US" sz="1400" dirty="0" smtClean="0"/>
                        <a:t>Boys and girls,</a:t>
                      </a:r>
                      <a:r>
                        <a:rPr lang="en-US" sz="1400" baseline="0" dirty="0" smtClean="0"/>
                        <a:t> you know that sport is very important part in our life. It helps us to be fit and healthy. Listen to me very attentively and try to understand the meaning of new words and word combinations.</a:t>
                      </a:r>
                    </a:p>
                    <a:p>
                      <a:r>
                        <a:rPr lang="en-US" sz="1400" dirty="0" smtClean="0"/>
                        <a:t>2.</a:t>
                      </a:r>
                      <a:r>
                        <a:rPr lang="ru-RU" sz="1400" dirty="0" smtClean="0"/>
                        <a:t>Раскрытие значений НЛЕ и их фонетическая отработка. (НЛЕ на доске)</a:t>
                      </a:r>
                    </a:p>
                    <a:p>
                      <a:endParaRPr lang="ru-RU" sz="1400" dirty="0"/>
                    </a:p>
                  </a:txBody>
                  <a:tcPr/>
                </a:tc>
                <a:tc>
                  <a:txBody>
                    <a:bodyPr/>
                    <a:lstStyle/>
                    <a:p>
                      <a:endParaRPr lang="ru-RU" dirty="0"/>
                    </a:p>
                  </a:txBody>
                  <a:tcPr/>
                </a:tc>
              </a:tr>
              <a:tr h="353939">
                <a:tc>
                  <a:txBody>
                    <a:bodyPr/>
                    <a:lstStyle/>
                    <a:p>
                      <a:endParaRPr lang="ru-RU"/>
                    </a:p>
                  </a:txBody>
                  <a:tcPr/>
                </a:tc>
                <a:tc>
                  <a:txBody>
                    <a:bodyPr/>
                    <a:lstStyle/>
                    <a:p>
                      <a:endParaRPr lang="ru-RU"/>
                    </a:p>
                  </a:txBody>
                  <a:tcPr/>
                </a:tc>
                <a:tc>
                  <a:txBody>
                    <a:bodyPr/>
                    <a:lstStyle/>
                    <a:p>
                      <a:endParaRPr lang="ru-RU" dirty="0"/>
                    </a:p>
                  </a:txBody>
                  <a:tcPr/>
                </a:tc>
              </a:tr>
            </a:tbl>
          </a:graphicData>
        </a:graphic>
      </p:graphicFrame>
      <p:pic>
        <p:nvPicPr>
          <p:cNvPr id="5" name="Рисунок 4" descr="http://www.studio-mix.info/wp-content/uploads/2011/11/eng.jpg"/>
          <p:cNvPicPr/>
          <p:nvPr/>
        </p:nvPicPr>
        <p:blipFill>
          <a:blip r:embed="rId2"/>
          <a:srcRect/>
          <a:stretch>
            <a:fillRect/>
          </a:stretch>
        </p:blipFill>
        <p:spPr bwMode="auto">
          <a:xfrm>
            <a:off x="6929454" y="4000504"/>
            <a:ext cx="1834177" cy="2857496"/>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214"/>
            <a:ext cx="8229600" cy="357214"/>
          </a:xfrm>
        </p:spPr>
        <p:txBody>
          <a:bodyPr>
            <a:normAutofit fontScale="90000"/>
          </a:bodyPr>
          <a:lstStyle/>
          <a:p>
            <a:endParaRPr lang="ru-RU"/>
          </a:p>
        </p:txBody>
      </p:sp>
      <p:graphicFrame>
        <p:nvGraphicFramePr>
          <p:cNvPr id="4" name="Содержимое 3"/>
          <p:cNvGraphicFramePr>
            <a:graphicFrameLocks noGrp="1"/>
          </p:cNvGraphicFramePr>
          <p:nvPr>
            <p:ph idx="1"/>
          </p:nvPr>
        </p:nvGraphicFramePr>
        <p:xfrm>
          <a:off x="214282" y="285728"/>
          <a:ext cx="8643939" cy="6938056"/>
        </p:xfrm>
        <a:graphic>
          <a:graphicData uri="http://schemas.openxmlformats.org/drawingml/2006/table">
            <a:tbl>
              <a:tblPr firstRow="1" bandRow="1">
                <a:tableStyleId>{BC89EF96-8CEA-46FF-86C4-4CE0E7609802}</a:tableStyleId>
              </a:tblPr>
              <a:tblGrid>
                <a:gridCol w="1071540"/>
                <a:gridCol w="5786478"/>
                <a:gridCol w="1785921"/>
              </a:tblGrid>
              <a:tr h="6572296">
                <a:tc>
                  <a:txBody>
                    <a:bodyPr/>
                    <a:lstStyle/>
                    <a:p>
                      <a:endParaRPr lang="ru-RU" dirty="0"/>
                    </a:p>
                  </a:txBody>
                  <a:tcPr/>
                </a:tc>
                <a:tc>
                  <a:txBody>
                    <a:bodyPr/>
                    <a:lstStyle/>
                    <a:p>
                      <a:r>
                        <a:rPr kumimoji="0" lang="en-US" sz="1800" b="0" kern="1200" dirty="0" smtClean="0">
                          <a:solidFill>
                            <a:schemeClr val="tx1"/>
                          </a:solidFill>
                          <a:latin typeface="+mn-lt"/>
                          <a:ea typeface="+mn-ea"/>
                          <a:cs typeface="+mn-cs"/>
                        </a:rPr>
                        <a:t>-a Japanese fighting sport, in which you use your feet and hands to hit and kick </a:t>
                      </a:r>
                      <a:r>
                        <a:rPr kumimoji="0" lang="en-US" sz="1800" b="1" u="sng" kern="1200" dirty="0" smtClean="0">
                          <a:solidFill>
                            <a:schemeClr val="tx1"/>
                          </a:solidFill>
                          <a:latin typeface="+mn-lt"/>
                          <a:ea typeface="+mn-ea"/>
                          <a:cs typeface="+mn-cs"/>
                        </a:rPr>
                        <a:t>(karate)</a:t>
                      </a:r>
                      <a:endParaRPr kumimoji="0" lang="ru-RU" sz="1800" b="1" u="sng" kern="1200" dirty="0" smtClean="0">
                        <a:solidFill>
                          <a:schemeClr val="tx1"/>
                        </a:solidFill>
                        <a:latin typeface="+mn-lt"/>
                        <a:ea typeface="+mn-ea"/>
                        <a:cs typeface="+mn-cs"/>
                      </a:endParaRPr>
                    </a:p>
                    <a:p>
                      <a:r>
                        <a:rPr kumimoji="0" lang="ru-RU" sz="1800" b="1" u="sng" kern="1200" dirty="0" smtClean="0">
                          <a:solidFill>
                            <a:schemeClr val="tx1"/>
                          </a:solidFill>
                          <a:latin typeface="+mn-lt"/>
                          <a:ea typeface="+mn-ea"/>
                          <a:cs typeface="+mn-cs"/>
                        </a:rPr>
                        <a:t>(</a:t>
                      </a:r>
                      <a:r>
                        <a:rPr kumimoji="0" lang="ru-RU" sz="1800" b="1" u="sng" kern="1200" dirty="0" err="1" smtClean="0">
                          <a:solidFill>
                            <a:schemeClr val="tx1"/>
                          </a:solidFill>
                          <a:latin typeface="+mn-lt"/>
                          <a:ea typeface="+mn-ea"/>
                          <a:cs typeface="+mn-cs"/>
                        </a:rPr>
                        <a:t>беспереводной</a:t>
                      </a:r>
                      <a:r>
                        <a:rPr kumimoji="0" lang="ru-RU" sz="1800" b="1" u="sng" kern="1200" dirty="0" smtClean="0">
                          <a:solidFill>
                            <a:schemeClr val="tx1"/>
                          </a:solidFill>
                          <a:latin typeface="+mn-lt"/>
                          <a:ea typeface="+mn-ea"/>
                          <a:cs typeface="+mn-cs"/>
                        </a:rPr>
                        <a:t> способ,</a:t>
                      </a:r>
                      <a:r>
                        <a:rPr kumimoji="0" lang="ru-RU" sz="1800" b="1" u="sng" kern="1200" baseline="0" dirty="0" smtClean="0">
                          <a:solidFill>
                            <a:schemeClr val="tx1"/>
                          </a:solidFill>
                          <a:latin typeface="+mn-lt"/>
                          <a:ea typeface="+mn-ea"/>
                          <a:cs typeface="+mn-cs"/>
                        </a:rPr>
                        <a:t> контекст, опора на родной язык)</a:t>
                      </a:r>
                      <a:endParaRPr kumimoji="0" lang="ru-RU" sz="1800" b="1" u="sng" kern="1200" dirty="0" smtClean="0">
                        <a:solidFill>
                          <a:schemeClr val="tx1"/>
                        </a:solidFill>
                        <a:latin typeface="+mn-lt"/>
                        <a:ea typeface="+mn-ea"/>
                        <a:cs typeface="+mn-cs"/>
                      </a:endParaRPr>
                    </a:p>
                    <a:p>
                      <a:r>
                        <a:rPr kumimoji="0" lang="en-US" sz="1800" b="0" kern="1200" dirty="0" smtClean="0">
                          <a:solidFill>
                            <a:schemeClr val="tx1"/>
                          </a:solidFill>
                          <a:latin typeface="+mn-lt"/>
                          <a:ea typeface="+mn-ea"/>
                          <a:cs typeface="+mn-cs"/>
                        </a:rPr>
                        <a:t>-a Japanese sport or method of defence in which you try to throw your opponent onto the ground </a:t>
                      </a:r>
                      <a:r>
                        <a:rPr kumimoji="0" lang="en-US" sz="1800" b="0" u="sng" kern="1200" dirty="0" smtClean="0">
                          <a:solidFill>
                            <a:schemeClr val="tx1"/>
                          </a:solidFill>
                          <a:latin typeface="+mn-lt"/>
                          <a:ea typeface="+mn-ea"/>
                          <a:cs typeface="+mn-cs"/>
                        </a:rPr>
                        <a:t>(</a:t>
                      </a:r>
                      <a:r>
                        <a:rPr kumimoji="0" lang="en-US" sz="1800" b="1" u="sng" kern="1200" dirty="0" smtClean="0">
                          <a:solidFill>
                            <a:schemeClr val="tx1"/>
                          </a:solidFill>
                          <a:latin typeface="+mn-lt"/>
                          <a:ea typeface="+mn-ea"/>
                          <a:cs typeface="+mn-cs"/>
                        </a:rPr>
                        <a:t>judo)</a:t>
                      </a:r>
                      <a:endParaRPr kumimoji="0" lang="ru-RU" sz="1800" b="1" u="sng" kern="1200" dirty="0" smtClean="0">
                        <a:solidFill>
                          <a:schemeClr val="tx1"/>
                        </a:solidFill>
                        <a:latin typeface="+mn-lt"/>
                        <a:ea typeface="+mn-ea"/>
                        <a:cs typeface="+mn-cs"/>
                      </a:endParaRPr>
                    </a:p>
                    <a:p>
                      <a:r>
                        <a:rPr kumimoji="0" lang="ru-RU" sz="1800" b="1" u="sng" kern="1200" dirty="0" smtClean="0">
                          <a:solidFill>
                            <a:schemeClr val="tx1"/>
                          </a:solidFill>
                          <a:latin typeface="+mn-lt"/>
                          <a:ea typeface="+mn-ea"/>
                          <a:cs typeface="+mn-cs"/>
                        </a:rPr>
                        <a:t>(</a:t>
                      </a:r>
                      <a:r>
                        <a:rPr kumimoji="0" lang="ru-RU" sz="1800" b="1" u="sng" kern="1200" dirty="0" err="1" smtClean="0">
                          <a:solidFill>
                            <a:schemeClr val="tx1"/>
                          </a:solidFill>
                          <a:latin typeface="+mn-lt"/>
                          <a:ea typeface="+mn-ea"/>
                          <a:cs typeface="+mn-cs"/>
                        </a:rPr>
                        <a:t>беспереводной</a:t>
                      </a:r>
                      <a:r>
                        <a:rPr kumimoji="0" lang="ru-RU" sz="1800" b="1" u="sng" kern="1200" dirty="0" smtClean="0">
                          <a:solidFill>
                            <a:schemeClr val="tx1"/>
                          </a:solidFill>
                          <a:latin typeface="+mn-lt"/>
                          <a:ea typeface="+mn-ea"/>
                          <a:cs typeface="+mn-cs"/>
                        </a:rPr>
                        <a:t>, контекст, опора на родной язык)</a:t>
                      </a:r>
                      <a:r>
                        <a:rPr kumimoji="0" lang="en-US" sz="1800" b="1" u="sng" kern="1200" dirty="0" smtClean="0">
                          <a:solidFill>
                            <a:schemeClr val="tx1"/>
                          </a:solidFill>
                          <a:latin typeface="+mn-lt"/>
                          <a:ea typeface="+mn-ea"/>
                          <a:cs typeface="+mn-cs"/>
                        </a:rPr>
                        <a:t> </a:t>
                      </a:r>
                      <a:endParaRPr kumimoji="0" lang="ru-RU" sz="1800" b="1" u="sng"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smtClean="0">
                          <a:solidFill>
                            <a:schemeClr val="tx1"/>
                          </a:solidFill>
                          <a:latin typeface="+mn-lt"/>
                          <a:ea typeface="+mn-ea"/>
                          <a:cs typeface="+mn-cs"/>
                        </a:rPr>
                        <a:t>-a sport in which each competitor tries to jump further than anyone else </a:t>
                      </a:r>
                      <a:r>
                        <a:rPr kumimoji="0" lang="en-US" sz="1800" b="1" u="sng" kern="1200" dirty="0" smtClean="0">
                          <a:solidFill>
                            <a:schemeClr val="tx1"/>
                          </a:solidFill>
                          <a:latin typeface="+mn-lt"/>
                          <a:ea typeface="+mn-ea"/>
                          <a:cs typeface="+mn-cs"/>
                        </a:rPr>
                        <a:t>(the long jump</a:t>
                      </a:r>
                      <a:r>
                        <a:rPr kumimoji="0" lang="en-US" sz="1800" b="1" kern="1200" dirty="0" smtClean="0">
                          <a:solidFill>
                            <a:schemeClr val="tx1"/>
                          </a:solidFill>
                          <a:latin typeface="+mn-lt"/>
                          <a:ea typeface="+mn-ea"/>
                          <a:cs typeface="+mn-cs"/>
                        </a:rPr>
                        <a:t>)</a:t>
                      </a:r>
                      <a:endParaRPr kumimoji="0" lang="ru-RU"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mn-lt"/>
                          <a:ea typeface="+mn-ea"/>
                          <a:cs typeface="+mn-cs"/>
                        </a:rPr>
                        <a:t>(</a:t>
                      </a:r>
                      <a:r>
                        <a:rPr kumimoji="0" lang="ru-RU" sz="1800" b="1" kern="1200" dirty="0" err="1" smtClean="0">
                          <a:solidFill>
                            <a:schemeClr val="tx1"/>
                          </a:solidFill>
                          <a:latin typeface="+mn-lt"/>
                          <a:ea typeface="+mn-ea"/>
                          <a:cs typeface="+mn-cs"/>
                        </a:rPr>
                        <a:t>беспереводной</a:t>
                      </a:r>
                      <a:r>
                        <a:rPr kumimoji="0" lang="ru-RU" sz="1800" b="1" kern="1200" dirty="0" smtClean="0">
                          <a:solidFill>
                            <a:schemeClr val="tx1"/>
                          </a:solidFill>
                          <a:latin typeface="+mn-lt"/>
                          <a:ea typeface="+mn-ea"/>
                          <a:cs typeface="+mn-cs"/>
                        </a:rPr>
                        <a:t>, опора на ранее изученные слова)</a:t>
                      </a:r>
                      <a:endParaRPr kumimoji="0" lang="en-US" sz="18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mn-lt"/>
                          <a:ea typeface="+mn-ea"/>
                          <a:cs typeface="+mn-cs"/>
                        </a:rPr>
                        <a:t> </a:t>
                      </a:r>
                      <a:r>
                        <a:rPr kumimoji="0" lang="en-US" sz="1800" b="0" kern="1200" dirty="0" smtClean="0">
                          <a:solidFill>
                            <a:schemeClr val="tx1"/>
                          </a:solidFill>
                          <a:latin typeface="+mn-lt"/>
                          <a:ea typeface="+mn-ea"/>
                          <a:cs typeface="+mn-cs"/>
                        </a:rPr>
                        <a:t>-a </a:t>
                      </a:r>
                      <a:r>
                        <a:rPr kumimoji="0" lang="en-US" sz="1800" b="0" u="none" strike="noStrike" kern="1200" dirty="0" smtClean="0">
                          <a:solidFill>
                            <a:schemeClr val="tx1"/>
                          </a:solidFill>
                          <a:latin typeface="Constantia" pitchFamily="18" charset="0"/>
                          <a:ea typeface="+mn-ea"/>
                          <a:cs typeface="+mn-cs"/>
                          <a:hlinkClick r:id="rId3" tooltip="Sport"/>
                        </a:rPr>
                        <a:t>sport</a:t>
                      </a:r>
                      <a:r>
                        <a:rPr kumimoji="0" lang="en-US" sz="1800" b="0" kern="1200" dirty="0" smtClean="0">
                          <a:solidFill>
                            <a:schemeClr val="tx1"/>
                          </a:solidFill>
                          <a:latin typeface="+mn-lt"/>
                          <a:ea typeface="+mn-ea"/>
                          <a:cs typeface="+mn-cs"/>
                        </a:rPr>
                        <a:t> of riding </a:t>
                      </a:r>
                      <a:r>
                        <a:rPr kumimoji="0" lang="en-US" sz="1800" b="0" u="none" strike="noStrike" kern="1200" dirty="0" smtClean="0">
                          <a:solidFill>
                            <a:schemeClr val="tx1"/>
                          </a:solidFill>
                          <a:latin typeface="+mn-lt"/>
                          <a:ea typeface="+mn-ea"/>
                          <a:cs typeface="+mn-cs"/>
                          <a:hlinkClick r:id="rId4" tooltip="Bicycle"/>
                        </a:rPr>
                        <a:t>bicycles</a:t>
                      </a:r>
                      <a:r>
                        <a:rPr kumimoji="0" lang="en-US" sz="1800" b="0" kern="1200" dirty="0" smtClean="0">
                          <a:solidFill>
                            <a:schemeClr val="tx1"/>
                          </a:solidFill>
                          <a:latin typeface="+mn-lt"/>
                          <a:ea typeface="+mn-ea"/>
                          <a:cs typeface="+mn-cs"/>
                        </a:rPr>
                        <a:t> off-road, often over rough land, using specially designed </a:t>
                      </a:r>
                      <a:r>
                        <a:rPr kumimoji="0" lang="en-US" sz="1800" b="0" u="none" strike="noStrike" kern="1200" dirty="0" smtClean="0">
                          <a:solidFill>
                            <a:schemeClr val="tx1"/>
                          </a:solidFill>
                          <a:latin typeface="+mn-lt"/>
                          <a:ea typeface="+mn-ea"/>
                          <a:cs typeface="+mn-cs"/>
                          <a:hlinkClick r:id="rId5" tooltip="Mountain bikes"/>
                        </a:rPr>
                        <a:t>mountain bikes</a:t>
                      </a:r>
                      <a:r>
                        <a:rPr kumimoji="0" lang="en-US" sz="1800" b="0" kern="1200" dirty="0" smtClean="0">
                          <a:solidFill>
                            <a:schemeClr val="tx1"/>
                          </a:solidFill>
                          <a:latin typeface="+mn-lt"/>
                          <a:ea typeface="+mn-ea"/>
                          <a:cs typeface="+mn-cs"/>
                        </a:rPr>
                        <a:t> </a:t>
                      </a:r>
                      <a:r>
                        <a:rPr kumimoji="0" lang="en-US" sz="1800" b="1" u="sng" kern="1200" dirty="0" smtClean="0">
                          <a:solidFill>
                            <a:schemeClr val="tx1"/>
                          </a:solidFill>
                          <a:latin typeface="+mn-lt"/>
                          <a:ea typeface="+mn-ea"/>
                          <a:cs typeface="+mn-cs"/>
                        </a:rPr>
                        <a:t>(mountain biking</a:t>
                      </a:r>
                      <a:r>
                        <a:rPr kumimoji="0" lang="en-US" sz="1800" b="0" kern="1200" dirty="0" smtClean="0">
                          <a:solidFill>
                            <a:schemeClr val="tx1"/>
                          </a:solidFill>
                          <a:latin typeface="+mn-lt"/>
                          <a:ea typeface="+mn-ea"/>
                          <a:cs typeface="+mn-cs"/>
                        </a:rPr>
                        <a:t>)</a:t>
                      </a:r>
                      <a:endParaRPr kumimoji="0" lang="ru-RU" sz="18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ru-RU" sz="1800" b="1" kern="1200" dirty="0" smtClean="0">
                          <a:solidFill>
                            <a:schemeClr val="tx1"/>
                          </a:solidFill>
                          <a:latin typeface="+mn-lt"/>
                          <a:ea typeface="+mn-ea"/>
                          <a:cs typeface="+mn-cs"/>
                        </a:rPr>
                        <a:t>(</a:t>
                      </a:r>
                      <a:r>
                        <a:rPr kumimoji="0" lang="ru-RU" sz="1800" b="1" kern="1200" dirty="0" err="1" smtClean="0">
                          <a:solidFill>
                            <a:schemeClr val="tx1"/>
                          </a:solidFill>
                          <a:latin typeface="+mn-lt"/>
                          <a:ea typeface="+mn-ea"/>
                          <a:cs typeface="+mn-cs"/>
                        </a:rPr>
                        <a:t>беспереводной</a:t>
                      </a:r>
                      <a:r>
                        <a:rPr kumimoji="0" lang="ru-RU" sz="1800" b="1" kern="1200" dirty="0" smtClean="0">
                          <a:solidFill>
                            <a:schemeClr val="tx1"/>
                          </a:solidFill>
                          <a:latin typeface="+mn-lt"/>
                          <a:ea typeface="+mn-ea"/>
                          <a:cs typeface="+mn-cs"/>
                        </a:rPr>
                        <a:t>,</a:t>
                      </a:r>
                      <a:r>
                        <a:rPr kumimoji="0" lang="ru-RU" sz="1800" b="1" kern="1200" baseline="0" dirty="0" smtClean="0">
                          <a:solidFill>
                            <a:schemeClr val="tx1"/>
                          </a:solidFill>
                          <a:latin typeface="+mn-lt"/>
                          <a:ea typeface="+mn-ea"/>
                          <a:cs typeface="+mn-cs"/>
                        </a:rPr>
                        <a:t> опора на ранее изученные слова</a:t>
                      </a:r>
                      <a:r>
                        <a:rPr kumimoji="0" lang="ru-RU" sz="1800" b="0" kern="1200" baseline="0" dirty="0" smtClean="0">
                          <a:solidFill>
                            <a:schemeClr val="tx1"/>
                          </a:solidFill>
                          <a:latin typeface="+mn-lt"/>
                          <a:ea typeface="+mn-ea"/>
                          <a:cs typeface="+mn-cs"/>
                        </a:rPr>
                        <a:t>)</a:t>
                      </a:r>
                      <a:endParaRPr kumimoji="0" lang="ru-RU" sz="1800" b="0" kern="1200" dirty="0" smtClean="0">
                        <a:solidFill>
                          <a:schemeClr val="tx1"/>
                        </a:solidFill>
                        <a:latin typeface="+mn-lt"/>
                        <a:ea typeface="+mn-ea"/>
                        <a:cs typeface="+mn-cs"/>
                      </a:endParaRPr>
                    </a:p>
                    <a:p>
                      <a:r>
                        <a:rPr kumimoji="0" lang="en-US" sz="1800" b="1" u="sng" kern="1200" dirty="0" smtClean="0">
                          <a:solidFill>
                            <a:schemeClr val="tx1"/>
                          </a:solidFill>
                          <a:latin typeface="+mn-lt"/>
                          <a:ea typeface="+mn-ea"/>
                          <a:cs typeface="+mn-cs"/>
                        </a:rPr>
                        <a:t>-to get you through the week </a:t>
                      </a:r>
                      <a:r>
                        <a:rPr kumimoji="0" lang="en-US" sz="1800" b="0" kern="1200" dirty="0" smtClean="0">
                          <a:solidFill>
                            <a:schemeClr val="tx1"/>
                          </a:solidFill>
                          <a:latin typeface="+mn-lt"/>
                          <a:ea typeface="+mn-ea"/>
                          <a:cs typeface="+mn-cs"/>
                        </a:rPr>
                        <a:t>-</a:t>
                      </a:r>
                      <a:r>
                        <a:rPr kumimoji="0" lang="ru-RU" sz="1800" b="0" kern="1200" dirty="0" smtClean="0">
                          <a:solidFill>
                            <a:schemeClr val="tx1"/>
                          </a:solidFill>
                          <a:latin typeface="+mn-lt"/>
                          <a:ea typeface="+mn-ea"/>
                          <a:cs typeface="+mn-cs"/>
                        </a:rPr>
                        <a:t> </a:t>
                      </a:r>
                      <a:r>
                        <a:rPr kumimoji="0" lang="en-US" sz="1800" b="0" kern="1200" dirty="0" smtClean="0">
                          <a:solidFill>
                            <a:schemeClr val="tx1"/>
                          </a:solidFill>
                          <a:latin typeface="+mn-lt"/>
                          <a:ea typeface="+mn-ea"/>
                          <a:cs typeface="+mn-cs"/>
                        </a:rPr>
                        <a:t>to give the feeling that your week has been shorter than usual as you have been involved in some exciting or relaxing activities</a:t>
                      </a:r>
                      <a:endParaRPr kumimoji="0" lang="ru-RU" sz="1800" b="0" kern="1200" dirty="0" smtClean="0">
                        <a:solidFill>
                          <a:schemeClr val="tx1"/>
                        </a:solidFill>
                        <a:latin typeface="+mn-lt"/>
                        <a:ea typeface="+mn-ea"/>
                        <a:cs typeface="+mn-cs"/>
                      </a:endParaRPr>
                    </a:p>
                    <a:p>
                      <a:r>
                        <a:rPr kumimoji="0" lang="ru-RU" sz="1800" b="1" u="sng" kern="1200" dirty="0" smtClean="0">
                          <a:solidFill>
                            <a:schemeClr val="tx1"/>
                          </a:solidFill>
                          <a:latin typeface="+mn-lt"/>
                          <a:ea typeface="+mn-ea"/>
                          <a:cs typeface="+mn-cs"/>
                        </a:rPr>
                        <a:t>(</a:t>
                      </a:r>
                      <a:r>
                        <a:rPr kumimoji="0" lang="ru-RU" sz="1800" b="1" u="sng" kern="1200" dirty="0" err="1" smtClean="0">
                          <a:solidFill>
                            <a:schemeClr val="tx1"/>
                          </a:solidFill>
                          <a:latin typeface="+mn-lt"/>
                          <a:ea typeface="+mn-ea"/>
                          <a:cs typeface="+mn-cs"/>
                        </a:rPr>
                        <a:t>беспереводной</a:t>
                      </a:r>
                      <a:r>
                        <a:rPr kumimoji="0" lang="ru-RU" sz="1800" b="1" u="sng" kern="1200" dirty="0" smtClean="0">
                          <a:solidFill>
                            <a:schemeClr val="tx1"/>
                          </a:solidFill>
                          <a:latin typeface="+mn-lt"/>
                          <a:ea typeface="+mn-ea"/>
                          <a:cs typeface="+mn-cs"/>
                        </a:rPr>
                        <a:t>,</a:t>
                      </a:r>
                      <a:r>
                        <a:rPr kumimoji="0" lang="ru-RU" sz="1800" b="1" u="sng" kern="1200" baseline="0" dirty="0" smtClean="0">
                          <a:solidFill>
                            <a:schemeClr val="tx1"/>
                          </a:solidFill>
                          <a:latin typeface="+mn-lt"/>
                          <a:ea typeface="+mn-ea"/>
                          <a:cs typeface="+mn-cs"/>
                        </a:rPr>
                        <a:t> контекст)</a:t>
                      </a:r>
                      <a:endParaRPr kumimoji="0" lang="ru-RU" sz="1800" b="1" u="sng" kern="1200" dirty="0" smtClean="0">
                        <a:solidFill>
                          <a:schemeClr val="tx1"/>
                        </a:solidFill>
                        <a:latin typeface="+mn-lt"/>
                        <a:ea typeface="+mn-ea"/>
                        <a:cs typeface="+mn-cs"/>
                      </a:endParaRPr>
                    </a:p>
                    <a:p>
                      <a:r>
                        <a:rPr kumimoji="0" lang="en-US" sz="1800" b="1" u="sng" kern="1200" dirty="0" smtClean="0">
                          <a:solidFill>
                            <a:schemeClr val="tx1"/>
                          </a:solidFill>
                          <a:latin typeface="+mn-lt"/>
                          <a:ea typeface="+mn-ea"/>
                          <a:cs typeface="+mn-cs"/>
                        </a:rPr>
                        <a:t>-it would be like heaven - </a:t>
                      </a:r>
                      <a:r>
                        <a:rPr kumimoji="0" lang="en-US" sz="1800" b="0" kern="1200" dirty="0" smtClean="0">
                          <a:solidFill>
                            <a:schemeClr val="tx1"/>
                          </a:solidFill>
                          <a:latin typeface="+mn-lt"/>
                          <a:ea typeface="+mn-ea"/>
                          <a:cs typeface="+mn-cs"/>
                        </a:rPr>
                        <a:t>it would be a great experience</a:t>
                      </a:r>
                      <a:endParaRPr kumimoji="0" lang="ru-RU" sz="1800" b="0" kern="1200" dirty="0" smtClean="0">
                        <a:solidFill>
                          <a:schemeClr val="tx1"/>
                        </a:solidFill>
                        <a:latin typeface="+mn-lt"/>
                        <a:ea typeface="+mn-ea"/>
                        <a:cs typeface="+mn-cs"/>
                      </a:endParaRPr>
                    </a:p>
                    <a:p>
                      <a:r>
                        <a:rPr kumimoji="0" lang="ru-RU" sz="1800" b="0" kern="1200" dirty="0" smtClean="0">
                          <a:solidFill>
                            <a:schemeClr val="tx1"/>
                          </a:solidFill>
                          <a:latin typeface="+mn-lt"/>
                          <a:ea typeface="+mn-ea"/>
                          <a:cs typeface="+mn-cs"/>
                        </a:rPr>
                        <a:t>(</a:t>
                      </a:r>
                      <a:r>
                        <a:rPr kumimoji="0" lang="ru-RU" sz="1800" b="0" kern="1200" dirty="0" err="1" smtClean="0">
                          <a:solidFill>
                            <a:schemeClr val="tx1"/>
                          </a:solidFill>
                          <a:latin typeface="+mn-lt"/>
                          <a:ea typeface="+mn-ea"/>
                          <a:cs typeface="+mn-cs"/>
                        </a:rPr>
                        <a:t>беспереводной</a:t>
                      </a:r>
                      <a:r>
                        <a:rPr kumimoji="0" lang="ru-RU" sz="1800" b="0" kern="1200" dirty="0" smtClean="0">
                          <a:solidFill>
                            <a:schemeClr val="tx1"/>
                          </a:solidFill>
                          <a:latin typeface="+mn-lt"/>
                          <a:ea typeface="+mn-ea"/>
                          <a:cs typeface="+mn-cs"/>
                        </a:rPr>
                        <a:t>, контекст)</a:t>
                      </a:r>
                    </a:p>
                  </a:txBody>
                  <a:tcPr/>
                </a:tc>
                <a:tc>
                  <a:txBody>
                    <a:bodyPr/>
                    <a:lstStyle/>
                    <a:p>
                      <a:endParaRPr lang="ru-RU" b="0" dirty="0"/>
                    </a:p>
                  </a:txBody>
                  <a:tcPr/>
                </a:tc>
              </a:tr>
              <a:tr h="331955">
                <a:tc>
                  <a:txBody>
                    <a:bodyPr/>
                    <a:lstStyle/>
                    <a:p>
                      <a:endParaRPr lang="ru-RU"/>
                    </a:p>
                  </a:txBody>
                  <a:tcPr/>
                </a:tc>
                <a:tc>
                  <a:txBody>
                    <a:bodyPr/>
                    <a:lstStyle/>
                    <a:p>
                      <a:endParaRPr lang="ru-RU" b="0" dirty="0"/>
                    </a:p>
                  </a:txBody>
                  <a:tcPr/>
                </a:tc>
                <a:tc>
                  <a:txBody>
                    <a:bodyPr/>
                    <a:lstStyle/>
                    <a:p>
                      <a:endParaRPr lang="ru-RU" b="0" dirty="0"/>
                    </a:p>
                  </a:txBody>
                  <a:tcPr/>
                </a:tc>
              </a:tr>
            </a:tbl>
          </a:graphicData>
        </a:graphic>
      </p:graphicFrame>
      <p:pic>
        <p:nvPicPr>
          <p:cNvPr id="5" name="Рисунок 4" descr="http://img-fotki.yandex.ru/get/5816/113147673.9/0_8312f_8eb98478_L"/>
          <p:cNvPicPr/>
          <p:nvPr/>
        </p:nvPicPr>
        <p:blipFill>
          <a:blip r:embed="rId6"/>
          <a:srcRect/>
          <a:stretch>
            <a:fillRect/>
          </a:stretch>
        </p:blipFill>
        <p:spPr bwMode="auto">
          <a:xfrm>
            <a:off x="6929454" y="357166"/>
            <a:ext cx="2214546" cy="6500834"/>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19"/>
            <a:ext cx="8229600" cy="45719"/>
          </a:xfrm>
        </p:spPr>
        <p:txBody>
          <a:bodyPr>
            <a:normAutofit fontScale="90000"/>
          </a:bodyPr>
          <a:lstStyle/>
          <a:p>
            <a:endParaRPr lang="ru-RU" dirty="0"/>
          </a:p>
        </p:txBody>
      </p:sp>
      <p:sp>
        <p:nvSpPr>
          <p:cNvPr id="3" name="Содержимое 2"/>
          <p:cNvSpPr>
            <a:spLocks noGrp="1"/>
          </p:cNvSpPr>
          <p:nvPr>
            <p:ph idx="1"/>
          </p:nvPr>
        </p:nvSpPr>
        <p:spPr>
          <a:xfrm>
            <a:off x="500034" y="428604"/>
            <a:ext cx="8229600" cy="6095046"/>
          </a:xfrm>
        </p:spPr>
        <p:txBody>
          <a:bodyPr/>
          <a:lstStyle/>
          <a:p>
            <a:endParaRPr lang="ru-RU" sz="1800" dirty="0" smtClean="0"/>
          </a:p>
          <a:p>
            <a:pPr>
              <a:buNone/>
            </a:pPr>
            <a:r>
              <a:rPr lang="ru-RU" sz="1800" b="1" u="sng" dirty="0" smtClean="0"/>
              <a:t>-</a:t>
            </a:r>
            <a:r>
              <a:rPr lang="en-US" sz="1800" b="1" u="sng" dirty="0" smtClean="0"/>
              <a:t>to look forward to + noun/V </a:t>
            </a:r>
            <a:r>
              <a:rPr lang="en-US" sz="1800" b="1" u="sng" dirty="0" err="1" smtClean="0"/>
              <a:t>ing</a:t>
            </a:r>
            <a:r>
              <a:rPr lang="en-US" sz="1800" b="1" u="sng" dirty="0" smtClean="0"/>
              <a:t> - </a:t>
            </a:r>
            <a:r>
              <a:rPr lang="en-US" sz="1800" dirty="0" smtClean="0"/>
              <a:t>to be excited and pleased about something that is going to happen</a:t>
            </a:r>
            <a:endParaRPr lang="ru-RU" sz="1800" dirty="0" smtClean="0"/>
          </a:p>
          <a:p>
            <a:pPr>
              <a:buNone/>
            </a:pPr>
            <a:r>
              <a:rPr lang="ru-RU" sz="1800" dirty="0" smtClean="0"/>
              <a:t>(</a:t>
            </a:r>
            <a:r>
              <a:rPr lang="ru-RU" sz="1800" dirty="0" err="1" smtClean="0"/>
              <a:t>беспереводной</a:t>
            </a:r>
            <a:r>
              <a:rPr lang="ru-RU" sz="1800" dirty="0" smtClean="0"/>
              <a:t>, контекст)</a:t>
            </a:r>
          </a:p>
          <a:p>
            <a:pPr>
              <a:buNone/>
            </a:pPr>
            <a:r>
              <a:rPr lang="en-US" sz="1800" dirty="0" smtClean="0"/>
              <a:t>-</a:t>
            </a:r>
            <a:r>
              <a:rPr lang="en-US" sz="1800" b="1" u="sng" dirty="0" smtClean="0"/>
              <a:t>To</a:t>
            </a:r>
            <a:r>
              <a:rPr lang="ru-RU" sz="1800" b="1" u="sng" dirty="0" smtClean="0"/>
              <a:t> </a:t>
            </a:r>
            <a:r>
              <a:rPr lang="en-US" sz="1800" b="1" u="sng" dirty="0" smtClean="0"/>
              <a:t>have</a:t>
            </a:r>
            <a:r>
              <a:rPr lang="ru-RU" sz="1800" b="1" u="sng" dirty="0" smtClean="0"/>
              <a:t> </a:t>
            </a:r>
            <a:r>
              <a:rPr lang="en-US" sz="1800" b="1" u="sng" dirty="0" smtClean="0"/>
              <a:t>a</a:t>
            </a:r>
            <a:r>
              <a:rPr lang="ru-RU" sz="1800" b="1" u="sng" dirty="0" smtClean="0"/>
              <a:t> </a:t>
            </a:r>
            <a:r>
              <a:rPr lang="en-US" sz="1800" b="1" u="sng" dirty="0" smtClean="0"/>
              <a:t>say </a:t>
            </a:r>
            <a:r>
              <a:rPr lang="en-US" sz="1800" dirty="0" smtClean="0"/>
              <a:t>-</a:t>
            </a:r>
            <a:r>
              <a:rPr lang="ru-RU" sz="1800" dirty="0" smtClean="0"/>
              <a:t> </a:t>
            </a:r>
            <a:r>
              <a:rPr lang="en-US" sz="1800" dirty="0" smtClean="0"/>
              <a:t>to have the opportunity to give your opinion about something</a:t>
            </a:r>
            <a:endParaRPr lang="ru-RU" sz="1800" dirty="0" smtClean="0"/>
          </a:p>
          <a:p>
            <a:pPr>
              <a:buNone/>
            </a:pPr>
            <a:r>
              <a:rPr lang="ru-RU" sz="1800" dirty="0" smtClean="0"/>
              <a:t>(</a:t>
            </a:r>
            <a:r>
              <a:rPr lang="ru-RU" sz="1800" dirty="0" err="1" smtClean="0"/>
              <a:t>беспереводной</a:t>
            </a:r>
            <a:r>
              <a:rPr lang="ru-RU" sz="1800" dirty="0" smtClean="0"/>
              <a:t>, контекст)</a:t>
            </a:r>
          </a:p>
          <a:p>
            <a:pPr>
              <a:buNone/>
            </a:pPr>
            <a:endParaRPr lang="ru-RU" sz="1800" dirty="0" smtClean="0"/>
          </a:p>
          <a:p>
            <a:pPr>
              <a:buNone/>
            </a:pPr>
            <a:r>
              <a:rPr lang="en-US" sz="1800" dirty="0" smtClean="0"/>
              <a:t>3.</a:t>
            </a:r>
            <a:r>
              <a:rPr lang="ru-RU" sz="1800" dirty="0" smtClean="0"/>
              <a:t>Фонетическая отработка НЛЕ</a:t>
            </a:r>
          </a:p>
          <a:p>
            <a:pPr>
              <a:buNone/>
            </a:pPr>
            <a:r>
              <a:rPr lang="ru-RU" sz="1800" dirty="0" smtClean="0"/>
              <a:t>4.Контроль понимания (уточнение)</a:t>
            </a:r>
          </a:p>
          <a:p>
            <a:pPr>
              <a:buNone/>
            </a:pPr>
            <a:r>
              <a:rPr lang="ru-RU" sz="1800" dirty="0" smtClean="0"/>
              <a:t>5.Первичная автоматизация в вопросно-ответных упражнениях.</a:t>
            </a:r>
          </a:p>
          <a:p>
            <a:pPr>
              <a:buNone/>
            </a:pPr>
            <a:endParaRPr lang="ru-RU" dirty="0"/>
          </a:p>
        </p:txBody>
      </p:sp>
      <p:graphicFrame>
        <p:nvGraphicFramePr>
          <p:cNvPr id="4" name="Таблица 3"/>
          <p:cNvGraphicFramePr>
            <a:graphicFrameLocks noGrp="1"/>
          </p:cNvGraphicFramePr>
          <p:nvPr/>
        </p:nvGraphicFramePr>
        <p:xfrm>
          <a:off x="-208280" y="0"/>
          <a:ext cx="208280" cy="1533378"/>
        </p:xfrm>
        <a:graphic>
          <a:graphicData uri="http://schemas.openxmlformats.org/drawingml/2006/table">
            <a:tbl>
              <a:tblPr/>
              <a:tblGrid>
                <a:gridCol w="208280"/>
              </a:tblGrid>
              <a:tr h="1533378">
                <a:tc>
                  <a:txBody>
                    <a:bodyPr/>
                    <a:lstStyle/>
                    <a:p>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571528"/>
            <a:ext cx="8229600" cy="214314"/>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428596" y="234340"/>
          <a:ext cx="8229600" cy="6766560"/>
        </p:xfrm>
        <a:graphic>
          <a:graphicData uri="http://schemas.openxmlformats.org/drawingml/2006/table">
            <a:tbl>
              <a:tblPr firstRow="1" bandRow="1">
                <a:tableStyleId>{BC89EF96-8CEA-46FF-86C4-4CE0E7609802}</a:tableStyleId>
              </a:tblPr>
              <a:tblGrid>
                <a:gridCol w="757214"/>
                <a:gridCol w="5786478"/>
                <a:gridCol w="1685908"/>
              </a:tblGrid>
              <a:tr h="2753249">
                <a:tc>
                  <a:txBody>
                    <a:bodyPr/>
                    <a:lstStyle/>
                    <a:p>
                      <a:endParaRPr lang="ru-RU" dirty="0"/>
                    </a:p>
                  </a:txBody>
                  <a:tcPr/>
                </a:tc>
                <a:tc>
                  <a:txBody>
                    <a:bodyPr/>
                    <a:lstStyle/>
                    <a:p>
                      <a:r>
                        <a:rPr lang="ru-RU" dirty="0" smtClean="0"/>
                        <a:t>Вопросно-ответные упражнения.</a:t>
                      </a:r>
                    </a:p>
                    <a:p>
                      <a:r>
                        <a:rPr lang="ru-RU" dirty="0" smtClean="0"/>
                        <a:t>ОЗУ.</a:t>
                      </a:r>
                      <a:r>
                        <a:rPr lang="ru-RU" baseline="0" dirty="0" smtClean="0"/>
                        <a:t> </a:t>
                      </a:r>
                      <a:r>
                        <a:rPr lang="en-US" baseline="0" dirty="0" smtClean="0"/>
                        <a:t>Now that you know the new words and phrases, please answer my questions. </a:t>
                      </a:r>
                    </a:p>
                    <a:p>
                      <a:r>
                        <a:rPr lang="en-US" baseline="0" dirty="0" smtClean="0"/>
                        <a:t>1.Have you ever tried the mountain biking?</a:t>
                      </a:r>
                    </a:p>
                    <a:p>
                      <a:r>
                        <a:rPr lang="en-US" baseline="0" dirty="0" smtClean="0"/>
                        <a:t>2.What famous person has the brown belt in karate?</a:t>
                      </a:r>
                    </a:p>
                    <a:p>
                      <a:r>
                        <a:rPr lang="en-US" baseline="0" dirty="0" smtClean="0"/>
                        <a:t>3.Is Judo an Olympic game?</a:t>
                      </a:r>
                    </a:p>
                    <a:p>
                      <a:r>
                        <a:rPr lang="en-US" baseline="0" dirty="0" smtClean="0"/>
                        <a:t>4.How far can you jump?</a:t>
                      </a:r>
                    </a:p>
                    <a:p>
                      <a:r>
                        <a:rPr lang="en-US" baseline="0" dirty="0" smtClean="0"/>
                        <a:t>5.What new do you want to have at the PE lessons?</a:t>
                      </a:r>
                    </a:p>
                    <a:p>
                      <a:endParaRPr lang="en-US" dirty="0" smtClean="0"/>
                    </a:p>
                    <a:p>
                      <a:endParaRPr lang="ru-RU" dirty="0"/>
                    </a:p>
                  </a:txBody>
                  <a:tcPr/>
                </a:tc>
                <a:tc>
                  <a:txBody>
                    <a:bodyPr/>
                    <a:lstStyle/>
                    <a:p>
                      <a:endParaRPr lang="ru-RU" dirty="0"/>
                    </a:p>
                  </a:txBody>
                  <a:tcPr/>
                </a:tc>
              </a:tr>
              <a:tr h="3819023">
                <a:tc>
                  <a:txBody>
                    <a:bodyPr/>
                    <a:lstStyle/>
                    <a:p>
                      <a:r>
                        <a:rPr lang="en-US" dirty="0" smtClean="0"/>
                        <a:t>3 </a:t>
                      </a:r>
                      <a:r>
                        <a:rPr lang="ru-RU" baseline="0" dirty="0" smtClean="0"/>
                        <a:t> этап</a:t>
                      </a:r>
                      <a:endParaRPr lang="ru-RU" dirty="0"/>
                    </a:p>
                  </a:txBody>
                  <a:tcPr/>
                </a:tc>
                <a:tc>
                  <a:txBody>
                    <a:bodyPr/>
                    <a:lstStyle/>
                    <a:p>
                      <a:r>
                        <a:rPr lang="ru-RU" dirty="0" smtClean="0"/>
                        <a:t>Отработка</a:t>
                      </a:r>
                      <a:r>
                        <a:rPr lang="ru-RU" baseline="0" dirty="0" smtClean="0"/>
                        <a:t> ранее введённого языкового материала и овладение видами речевой деятельности.</a:t>
                      </a:r>
                    </a:p>
                    <a:p>
                      <a:r>
                        <a:rPr lang="ru-RU" baseline="0" dirty="0" smtClean="0"/>
                        <a:t>3А. Развитие навыков </a:t>
                      </a:r>
                      <a:r>
                        <a:rPr lang="ru-RU" baseline="0" dirty="0" err="1" smtClean="0"/>
                        <a:t>аудирования</a:t>
                      </a:r>
                      <a:r>
                        <a:rPr lang="ru-RU" baseline="0" dirty="0" smtClean="0"/>
                        <a:t>.</a:t>
                      </a:r>
                    </a:p>
                    <a:p>
                      <a:r>
                        <a:rPr lang="ru-RU" baseline="0" dirty="0" smtClean="0"/>
                        <a:t>ОЗУ.  </a:t>
                      </a:r>
                      <a:r>
                        <a:rPr lang="en-US" baseline="0" dirty="0" smtClean="0"/>
                        <a:t>Now you will hear the foreign students’ attitude to the problem of PE lessons. They will tell you about their wishes and preferences.</a:t>
                      </a:r>
                    </a:p>
                    <a:p>
                      <a:r>
                        <a:rPr lang="en-US" baseline="0" dirty="0" smtClean="0"/>
                        <a:t>1.</a:t>
                      </a:r>
                      <a:r>
                        <a:rPr lang="ru-RU" baseline="0" dirty="0" smtClean="0"/>
                        <a:t>Снятие трудностей.</a:t>
                      </a:r>
                    </a:p>
                    <a:p>
                      <a:r>
                        <a:rPr lang="ru-RU" baseline="0" dirty="0" smtClean="0"/>
                        <a:t>В</a:t>
                      </a:r>
                      <a:r>
                        <a:rPr lang="en-US" baseline="0" dirty="0" err="1" smtClean="0"/>
                        <a:t>efore</a:t>
                      </a:r>
                      <a:r>
                        <a:rPr lang="en-US" baseline="0" dirty="0" smtClean="0"/>
                        <a:t> listening, pay your attention to some words you will hear:</a:t>
                      </a:r>
                    </a:p>
                    <a:p>
                      <a:r>
                        <a:rPr lang="en-US" baseline="0" dirty="0" smtClean="0"/>
                        <a:t>Track and field- </a:t>
                      </a:r>
                      <a:r>
                        <a:rPr lang="ru-RU" baseline="0" dirty="0" smtClean="0"/>
                        <a:t>лёгкая атлетика</a:t>
                      </a:r>
                      <a:endParaRPr lang="en-US" baseline="0" dirty="0" smtClean="0"/>
                    </a:p>
                    <a:p>
                      <a:r>
                        <a:rPr lang="en-US" baseline="0" dirty="0" smtClean="0"/>
                        <a:t>Tournament-</a:t>
                      </a:r>
                      <a:r>
                        <a:rPr lang="ru-RU" baseline="0" dirty="0" smtClean="0"/>
                        <a:t>турнир</a:t>
                      </a:r>
                      <a:endParaRPr lang="en-US" baseline="0" dirty="0" smtClean="0"/>
                    </a:p>
                    <a:p>
                      <a:r>
                        <a:rPr lang="en-US" baseline="0" dirty="0" smtClean="0"/>
                        <a:t>To set records-</a:t>
                      </a:r>
                      <a:r>
                        <a:rPr lang="ru-RU" baseline="0" dirty="0" smtClean="0"/>
                        <a:t>установить рекорды</a:t>
                      </a:r>
                      <a:endParaRPr lang="en-US" baseline="0" dirty="0" smtClean="0"/>
                    </a:p>
                    <a:p>
                      <a:r>
                        <a:rPr lang="en-US" baseline="0" dirty="0" smtClean="0"/>
                        <a:t>To draw a game-</a:t>
                      </a:r>
                      <a:r>
                        <a:rPr lang="ru-RU" baseline="0" dirty="0" smtClean="0"/>
                        <a:t>свести игру вничью</a:t>
                      </a:r>
                      <a:endParaRPr lang="en-US" baseline="0" dirty="0" smtClean="0"/>
                    </a:p>
                    <a:p>
                      <a:endParaRPr lang="ru-RU" dirty="0"/>
                    </a:p>
                  </a:txBody>
                  <a:tcPr/>
                </a:tc>
                <a:tc>
                  <a:txBody>
                    <a:bodyPr/>
                    <a:lstStyle/>
                    <a:p>
                      <a:endParaRPr lang="ru-RU" dirty="0"/>
                    </a:p>
                  </a:txBody>
                  <a:tcPr/>
                </a:tc>
              </a:tr>
            </a:tbl>
          </a:graphicData>
        </a:graphic>
      </p:graphicFrame>
      <p:pic>
        <p:nvPicPr>
          <p:cNvPr id="5" name="Рисунок 4" descr="http://photoalbums.ru/albums/userpics/normal_IMG_0715-2.jpg"/>
          <p:cNvPicPr/>
          <p:nvPr/>
        </p:nvPicPr>
        <p:blipFill>
          <a:blip r:embed="rId3"/>
          <a:srcRect/>
          <a:stretch>
            <a:fillRect/>
          </a:stretch>
        </p:blipFill>
        <p:spPr bwMode="auto">
          <a:xfrm>
            <a:off x="6786578" y="214290"/>
            <a:ext cx="2357421" cy="285752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974572" y="5500702"/>
          <a:ext cx="1956606" cy="1214445"/>
        </p:xfrm>
        <a:graphic>
          <a:graphicData uri="http://schemas.openxmlformats.org/presentationml/2006/ole">
            <p:oleObj spid="_x0000_s1026" name="Объект упаковщика для оболочки" showAsIcon="1" r:id="rId4" imgW="1105200" imgH="685800" progId="Package">
              <p:embed/>
            </p:oleObj>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143000"/>
            <a:ext cx="8229600" cy="1143000"/>
          </a:xfrm>
        </p:spPr>
        <p:txBody>
          <a:bodyPr/>
          <a:lstStyle/>
          <a:p>
            <a:endParaRPr lang="ru-RU" dirty="0"/>
          </a:p>
        </p:txBody>
      </p:sp>
      <p:graphicFrame>
        <p:nvGraphicFramePr>
          <p:cNvPr id="4" name="Содержимое 3"/>
          <p:cNvGraphicFramePr>
            <a:graphicFrameLocks noGrp="1"/>
          </p:cNvGraphicFramePr>
          <p:nvPr>
            <p:ph idx="1"/>
          </p:nvPr>
        </p:nvGraphicFramePr>
        <p:xfrm>
          <a:off x="457200" y="428625"/>
          <a:ext cx="8229600" cy="6126480"/>
        </p:xfrm>
        <a:graphic>
          <a:graphicData uri="http://schemas.openxmlformats.org/drawingml/2006/table">
            <a:tbl>
              <a:tblPr firstRow="1" bandRow="1">
                <a:tableStyleId>{BC89EF96-8CEA-46FF-86C4-4CE0E7609802}</a:tableStyleId>
              </a:tblPr>
              <a:tblGrid>
                <a:gridCol w="828652"/>
                <a:gridCol w="5786478"/>
                <a:gridCol w="1614470"/>
              </a:tblGrid>
              <a:tr h="370840">
                <a:tc>
                  <a:txBody>
                    <a:bodyPr/>
                    <a:lstStyle/>
                    <a:p>
                      <a:endParaRPr lang="ru-RU" dirty="0"/>
                    </a:p>
                  </a:txBody>
                  <a:tcPr/>
                </a:tc>
                <a:tc>
                  <a:txBody>
                    <a:bodyPr/>
                    <a:lstStyle/>
                    <a:p>
                      <a:r>
                        <a:rPr lang="en-US" dirty="0" smtClean="0"/>
                        <a:t>2.</a:t>
                      </a:r>
                      <a:r>
                        <a:rPr lang="ru-RU" dirty="0" smtClean="0"/>
                        <a:t>Первичное прослушивание с заданием.</a:t>
                      </a:r>
                    </a:p>
                    <a:p>
                      <a:r>
                        <a:rPr lang="ru-RU" dirty="0" smtClean="0"/>
                        <a:t>ОЗУ.</a:t>
                      </a:r>
                      <a:r>
                        <a:rPr lang="en-US" baseline="0" dirty="0" smtClean="0"/>
                        <a:t> Listen to the English students and be ready to answer the question:</a:t>
                      </a:r>
                    </a:p>
                    <a:p>
                      <a:r>
                        <a:rPr lang="en-US" baseline="0" dirty="0" smtClean="0"/>
                        <a:t>What new do they want to see at the PE lessons?</a:t>
                      </a:r>
                    </a:p>
                    <a:p>
                      <a:r>
                        <a:rPr lang="en-US" baseline="0" dirty="0" smtClean="0"/>
                        <a:t>3. </a:t>
                      </a:r>
                      <a:r>
                        <a:rPr lang="ru-RU" baseline="0" dirty="0" smtClean="0"/>
                        <a:t>Контроль понимания.</a:t>
                      </a:r>
                    </a:p>
                    <a:p>
                      <a:r>
                        <a:rPr lang="en-US" baseline="0" dirty="0" smtClean="0"/>
                        <a:t>Please, answer the question.</a:t>
                      </a:r>
                    </a:p>
                    <a:p>
                      <a:r>
                        <a:rPr lang="en-US" baseline="0" dirty="0" smtClean="0"/>
                        <a:t>4.</a:t>
                      </a:r>
                      <a:r>
                        <a:rPr lang="ru-RU" baseline="0" dirty="0" smtClean="0"/>
                        <a:t>Вторичное прослушивание с детальными вопросами.</a:t>
                      </a:r>
                    </a:p>
                    <a:p>
                      <a:r>
                        <a:rPr lang="en-US" baseline="0" dirty="0" smtClean="0"/>
                        <a:t>Listen once more and be ready to answer the following questions:</a:t>
                      </a:r>
                    </a:p>
                    <a:p>
                      <a:r>
                        <a:rPr lang="en-US" baseline="0" dirty="0" smtClean="0"/>
                        <a:t>-What sport does Jane prefer to have at the lessons of PE?</a:t>
                      </a:r>
                    </a:p>
                    <a:p>
                      <a:r>
                        <a:rPr lang="en-US" baseline="0" dirty="0" smtClean="0"/>
                        <a:t>-Who wants snowboarding?</a:t>
                      </a:r>
                    </a:p>
                    <a:p>
                      <a:r>
                        <a:rPr lang="en-US" baseline="0" dirty="0" smtClean="0"/>
                        <a:t>-Who thinks that there should be more lessons of PE in a week?</a:t>
                      </a:r>
                    </a:p>
                    <a:p>
                      <a:r>
                        <a:rPr lang="en-US" baseline="0" dirty="0" smtClean="0"/>
                        <a:t>-What makes PE interesting and exciting?</a:t>
                      </a:r>
                    </a:p>
                    <a:p>
                      <a:r>
                        <a:rPr lang="en-US" baseline="0" dirty="0" smtClean="0"/>
                        <a:t>-If Tim were a teacher of PE, what would he do?</a:t>
                      </a:r>
                    </a:p>
                    <a:p>
                      <a:r>
                        <a:rPr lang="en-US" baseline="0" dirty="0" smtClean="0"/>
                        <a:t>5.</a:t>
                      </a:r>
                      <a:r>
                        <a:rPr lang="ru-RU" baseline="0" dirty="0" smtClean="0"/>
                        <a:t>Контроль понимания.</a:t>
                      </a:r>
                    </a:p>
                    <a:p>
                      <a:r>
                        <a:rPr lang="ru-RU" baseline="0" dirty="0" smtClean="0"/>
                        <a:t>ОЗУ.</a:t>
                      </a:r>
                      <a:r>
                        <a:rPr lang="en-US" baseline="0" dirty="0" smtClean="0"/>
                        <a:t>Answer the questions, please.</a:t>
                      </a:r>
                    </a:p>
                    <a:p>
                      <a:endParaRPr lang="en-US" baseline="0" dirty="0" smtClean="0"/>
                    </a:p>
                    <a:p>
                      <a:endParaRPr lang="en-US" baseline="0" dirty="0" smtClean="0"/>
                    </a:p>
                    <a:p>
                      <a:endParaRPr lang="en-US" baseline="0" dirty="0" smtClean="0"/>
                    </a:p>
                  </a:txBody>
                  <a:tcPr/>
                </a:tc>
                <a:tc>
                  <a:txBody>
                    <a:bodyPr/>
                    <a:lstStyle/>
                    <a:p>
                      <a:endParaRPr lang="ru-RU" dirty="0"/>
                    </a:p>
                  </a:txBody>
                  <a:tcPr/>
                </a:tc>
              </a:tr>
            </a:tbl>
          </a:graphicData>
        </a:graphic>
      </p:graphicFrame>
      <p:pic>
        <p:nvPicPr>
          <p:cNvPr id="5" name="Рисунок 4" descr="http://megalife.com.ua/uploads/posts/2008-12/1228997082_26.ml.jpg"/>
          <p:cNvPicPr/>
          <p:nvPr/>
        </p:nvPicPr>
        <p:blipFill>
          <a:blip r:embed="rId2" cstate="print"/>
          <a:srcRect/>
          <a:stretch>
            <a:fillRect/>
          </a:stretch>
        </p:blipFill>
        <p:spPr bwMode="auto">
          <a:xfrm>
            <a:off x="6643702" y="428604"/>
            <a:ext cx="2071702" cy="2857520"/>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143000"/>
            <a:ext cx="8229600" cy="1143000"/>
          </a:xfrm>
        </p:spPr>
        <p:txBody>
          <a:bodyPr/>
          <a:lstStyle/>
          <a:p>
            <a:endParaRPr lang="ru-RU"/>
          </a:p>
        </p:txBody>
      </p:sp>
      <p:graphicFrame>
        <p:nvGraphicFramePr>
          <p:cNvPr id="4" name="Содержимое 3"/>
          <p:cNvGraphicFramePr>
            <a:graphicFrameLocks noGrp="1"/>
          </p:cNvGraphicFramePr>
          <p:nvPr>
            <p:ph idx="1"/>
          </p:nvPr>
        </p:nvGraphicFramePr>
        <p:xfrm>
          <a:off x="457200" y="500063"/>
          <a:ext cx="8229600" cy="6728876"/>
        </p:xfrm>
        <a:graphic>
          <a:graphicData uri="http://schemas.openxmlformats.org/drawingml/2006/table">
            <a:tbl>
              <a:tblPr firstRow="1" bandRow="1">
                <a:tableStyleId>{BC89EF96-8CEA-46FF-86C4-4CE0E7609802}</a:tableStyleId>
              </a:tblPr>
              <a:tblGrid>
                <a:gridCol w="685776"/>
                <a:gridCol w="5214974"/>
                <a:gridCol w="2328850"/>
              </a:tblGrid>
              <a:tr h="2463701">
                <a:tc>
                  <a:txBody>
                    <a:bodyPr/>
                    <a:lstStyle/>
                    <a:p>
                      <a:endParaRPr lang="ru-RU" dirty="0"/>
                    </a:p>
                  </a:txBody>
                  <a:tcPr/>
                </a:tc>
                <a:tc>
                  <a:txBody>
                    <a:bodyPr/>
                    <a:lstStyle/>
                    <a:p>
                      <a:r>
                        <a:rPr lang="en-US" dirty="0" smtClean="0"/>
                        <a:t>3</a:t>
                      </a:r>
                      <a:r>
                        <a:rPr lang="ru-RU" dirty="0" smtClean="0"/>
                        <a:t>Б.Развитие</a:t>
                      </a:r>
                      <a:r>
                        <a:rPr lang="ru-RU" baseline="0" dirty="0" smtClean="0"/>
                        <a:t> навыков монологической речи на основе прослушанного текста.</a:t>
                      </a:r>
                    </a:p>
                    <a:p>
                      <a:r>
                        <a:rPr lang="en-US" baseline="0" dirty="0" smtClean="0"/>
                        <a:t>Now you have listened to the foreign students’ opinions. Tell us please your point of view to this problem and explain it to the class. You have 3 minutes.</a:t>
                      </a:r>
                    </a:p>
                    <a:p>
                      <a:r>
                        <a:rPr lang="en-US" baseline="0" dirty="0" smtClean="0"/>
                        <a:t>1.</a:t>
                      </a:r>
                      <a:r>
                        <a:rPr lang="ru-RU" baseline="0" dirty="0" smtClean="0"/>
                        <a:t>Выполнение.</a:t>
                      </a:r>
                    </a:p>
                    <a:p>
                      <a:r>
                        <a:rPr lang="ru-RU" baseline="0" dirty="0" smtClean="0"/>
                        <a:t>2.Проверка.</a:t>
                      </a:r>
                    </a:p>
                    <a:p>
                      <a:r>
                        <a:rPr lang="ru-RU" baseline="0" dirty="0" smtClean="0"/>
                        <a:t>3.Итог.</a:t>
                      </a:r>
                    </a:p>
                    <a:p>
                      <a:r>
                        <a:rPr lang="en-US" baseline="0" dirty="0" smtClean="0"/>
                        <a:t>  </a:t>
                      </a:r>
                      <a:r>
                        <a:rPr lang="ru-RU" baseline="0" dirty="0" smtClean="0"/>
                        <a:t> </a:t>
                      </a:r>
                      <a:r>
                        <a:rPr lang="en-US" dirty="0" smtClean="0"/>
                        <a:t> </a:t>
                      </a:r>
                      <a:endParaRPr lang="ru-RU" dirty="0"/>
                    </a:p>
                  </a:txBody>
                  <a:tcPr/>
                </a:tc>
                <a:tc>
                  <a:txBody>
                    <a:bodyPr/>
                    <a:lstStyle/>
                    <a:p>
                      <a:endParaRPr lang="ru-RU" dirty="0"/>
                    </a:p>
                  </a:txBody>
                  <a:tcPr/>
                </a:tc>
              </a:tr>
              <a:tr h="3894236">
                <a:tc>
                  <a:txBody>
                    <a:bodyPr/>
                    <a:lstStyle/>
                    <a:p>
                      <a:r>
                        <a:rPr lang="ru-RU" dirty="0" smtClean="0"/>
                        <a:t>4 этап</a:t>
                      </a:r>
                      <a:endParaRPr lang="ru-RU" dirty="0"/>
                    </a:p>
                  </a:txBody>
                  <a:tcPr/>
                </a:tc>
                <a:tc>
                  <a:txBody>
                    <a:bodyPr/>
                    <a:lstStyle/>
                    <a:p>
                      <a:r>
                        <a:rPr lang="ru-RU" dirty="0" smtClean="0"/>
                        <a:t>Заключительный этап урока.</a:t>
                      </a:r>
                    </a:p>
                    <a:p>
                      <a:r>
                        <a:rPr lang="ru-RU" dirty="0" smtClean="0"/>
                        <a:t>1.Сообщение и объяснение домашнего задания.</a:t>
                      </a:r>
                    </a:p>
                    <a:p>
                      <a:r>
                        <a:rPr lang="en-US" dirty="0" smtClean="0"/>
                        <a:t>Ex.7, p.87-you</a:t>
                      </a:r>
                      <a:r>
                        <a:rPr lang="en-US" baseline="0" dirty="0" smtClean="0"/>
                        <a:t> should make a list of ideas which express your attitude to PE lessons. Write down pluses and minuses of PE lessons, how to avoid the missing of them, etc.</a:t>
                      </a:r>
                      <a:endParaRPr lang="ru-RU" dirty="0" smtClean="0"/>
                    </a:p>
                    <a:p>
                      <a:r>
                        <a:rPr lang="ru-RU" dirty="0" smtClean="0"/>
                        <a:t>2.Подведение</a:t>
                      </a:r>
                      <a:r>
                        <a:rPr lang="ru-RU" baseline="0" dirty="0" smtClean="0"/>
                        <a:t> итогов работы на уроке и сообщение отметок.</a:t>
                      </a:r>
                      <a:r>
                        <a:rPr kumimoji="0" lang="en-US" sz="1800" b="1" kern="1200" dirty="0" smtClean="0">
                          <a:solidFill>
                            <a:schemeClr val="tx1"/>
                          </a:solidFill>
                          <a:latin typeface="+mn-lt"/>
                          <a:ea typeface="+mn-ea"/>
                          <a:cs typeface="+mn-cs"/>
                        </a:rPr>
                        <a:t> Teacher: </a:t>
                      </a:r>
                      <a:r>
                        <a:rPr kumimoji="0" lang="en-US" sz="1800" b="0" kern="1200" dirty="0" smtClean="0">
                          <a:solidFill>
                            <a:schemeClr val="tx1"/>
                          </a:solidFill>
                          <a:latin typeface="+mn-lt"/>
                          <a:ea typeface="+mn-ea"/>
                          <a:cs typeface="+mn-cs"/>
                        </a:rPr>
                        <a:t> That brings us to the end. Thank you very much for the lesson</a:t>
                      </a:r>
                      <a:r>
                        <a:rPr kumimoji="0" lang="ru-RU" sz="1800" b="0" kern="1200" dirty="0" smtClean="0">
                          <a:solidFill>
                            <a:schemeClr val="tx1"/>
                          </a:solidFill>
                          <a:latin typeface="+mn-lt"/>
                          <a:ea typeface="+mn-ea"/>
                          <a:cs typeface="+mn-cs"/>
                        </a:rPr>
                        <a:t>.</a:t>
                      </a:r>
                      <a:r>
                        <a:rPr kumimoji="0" lang="en-US" sz="1800" b="0" kern="1200" dirty="0" smtClean="0">
                          <a:solidFill>
                            <a:schemeClr val="tx1"/>
                          </a:solidFill>
                          <a:latin typeface="+mn-lt"/>
                          <a:ea typeface="+mn-ea"/>
                          <a:cs typeface="+mn-cs"/>
                        </a:rPr>
                        <a:t> </a:t>
                      </a:r>
                      <a:endParaRPr kumimoji="0" lang="ru-RU" sz="1800" b="1" kern="1200" dirty="0" smtClean="0">
                        <a:solidFill>
                          <a:schemeClr val="tx1"/>
                        </a:solidFill>
                        <a:latin typeface="+mn-lt"/>
                        <a:ea typeface="+mn-ea"/>
                        <a:cs typeface="+mn-cs"/>
                      </a:endParaRPr>
                    </a:p>
                    <a:p>
                      <a:pPr lvl="0"/>
                      <a:r>
                        <a:rPr kumimoji="0" lang="en-US" sz="1800" b="0" kern="1200" dirty="0" smtClean="0">
                          <a:solidFill>
                            <a:schemeClr val="tx1"/>
                          </a:solidFill>
                          <a:latin typeface="+mn-lt"/>
                          <a:ea typeface="+mn-ea"/>
                          <a:cs typeface="+mn-cs"/>
                        </a:rPr>
                        <a:t>How did you like this lesson?</a:t>
                      </a:r>
                      <a:endParaRPr kumimoji="0" lang="ru-RU" sz="1800" b="1" kern="1200" dirty="0" smtClean="0">
                        <a:solidFill>
                          <a:schemeClr val="tx1"/>
                        </a:solidFill>
                        <a:latin typeface="+mn-lt"/>
                        <a:ea typeface="+mn-ea"/>
                        <a:cs typeface="+mn-cs"/>
                      </a:endParaRPr>
                    </a:p>
                    <a:p>
                      <a:pPr lvl="0"/>
                      <a:r>
                        <a:rPr kumimoji="0" lang="en-US" sz="1800" b="0" kern="1200" dirty="0" smtClean="0">
                          <a:solidFill>
                            <a:schemeClr val="tx1"/>
                          </a:solidFill>
                          <a:latin typeface="+mn-lt"/>
                          <a:ea typeface="+mn-ea"/>
                          <a:cs typeface="+mn-cs"/>
                        </a:rPr>
                        <a:t>What new have you known?</a:t>
                      </a:r>
                      <a:endParaRPr kumimoji="0" lang="ru-RU" sz="1800" b="1" kern="1200" dirty="0" smtClean="0">
                        <a:solidFill>
                          <a:schemeClr val="tx1"/>
                        </a:solidFill>
                        <a:latin typeface="+mn-lt"/>
                        <a:ea typeface="+mn-ea"/>
                        <a:cs typeface="+mn-cs"/>
                      </a:endParaRPr>
                    </a:p>
                    <a:p>
                      <a:pPr lvl="0"/>
                      <a:r>
                        <a:rPr kumimoji="0" lang="en-US" sz="1800" b="0" kern="1200" dirty="0" smtClean="0">
                          <a:solidFill>
                            <a:schemeClr val="tx1"/>
                          </a:solidFill>
                          <a:latin typeface="+mn-lt"/>
                          <a:ea typeface="+mn-ea"/>
                          <a:cs typeface="+mn-cs"/>
                        </a:rPr>
                        <a:t>What else would you like to know?</a:t>
                      </a:r>
                      <a:endParaRPr kumimoji="0" lang="ru-RU" sz="1800" b="1" kern="1200" dirty="0" smtClean="0">
                        <a:solidFill>
                          <a:schemeClr val="tx1"/>
                        </a:solidFill>
                        <a:latin typeface="+mn-lt"/>
                        <a:ea typeface="+mn-ea"/>
                        <a:cs typeface="+mn-cs"/>
                      </a:endParaRPr>
                    </a:p>
                    <a:p>
                      <a:r>
                        <a:rPr lang="ru-RU" baseline="0" dirty="0" smtClean="0"/>
                        <a:t>3.Организованный конец урока.</a:t>
                      </a:r>
                      <a:endParaRPr lang="ru-RU" dirty="0"/>
                    </a:p>
                  </a:txBody>
                  <a:tcPr/>
                </a:tc>
                <a:tc>
                  <a:txBody>
                    <a:bodyPr/>
                    <a:lstStyle/>
                    <a:p>
                      <a:endParaRPr lang="ru-RU" dirty="0"/>
                    </a:p>
                  </a:txBody>
                  <a:tcPr/>
                </a:tc>
              </a:tr>
            </a:tbl>
          </a:graphicData>
        </a:graphic>
      </p:graphicFrame>
      <p:pic>
        <p:nvPicPr>
          <p:cNvPr id="5" name="Рисунок 4" descr="http://www.profi-forex.org/system/news/1_10620.jpg"/>
          <p:cNvPicPr/>
          <p:nvPr/>
        </p:nvPicPr>
        <p:blipFill>
          <a:blip r:embed="rId2"/>
          <a:srcRect/>
          <a:stretch>
            <a:fillRect/>
          </a:stretch>
        </p:blipFill>
        <p:spPr bwMode="auto">
          <a:xfrm>
            <a:off x="6215074" y="500042"/>
            <a:ext cx="2500330" cy="5429288"/>
          </a:xfrm>
          <a:prstGeom prst="rect">
            <a:avLst/>
          </a:prstGeom>
          <a:noFill/>
          <a:ln w="9525">
            <a:noFill/>
            <a:miter lim="800000"/>
            <a:headEnd/>
            <a:tailEnd/>
          </a:ln>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312</TotalTime>
  <Words>993</Words>
  <Application>Microsoft Office PowerPoint</Application>
  <PresentationFormat>Экран (4:3)</PresentationFormat>
  <Paragraphs>118</Paragraphs>
  <Slides>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9</vt:i4>
      </vt:variant>
    </vt:vector>
  </HeadingPairs>
  <TitlesOfParts>
    <vt:vector size="11" baseType="lpstr">
      <vt:lpstr>Апекс</vt:lpstr>
      <vt:lpstr>Объект упаковщика для оболочки</vt:lpstr>
      <vt:lpstr>Презентация конспекта урока по формированию лексических навыков по теме “Sport in our life”.</vt:lpstr>
      <vt:lpstr>Слайд 2</vt:lpstr>
      <vt:lpstr>Слайд 3</vt:lpstr>
      <vt:lpstr>Ход урока</vt:lpstr>
      <vt:lpstr>Слайд 5</vt:lpstr>
      <vt:lpstr>Слайд 6</vt:lpstr>
      <vt:lpstr>Слайд 7</vt:lpstr>
      <vt:lpstr>Слайд 8</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конспекта урока по формированию лексических навыков по теме “Sport in our life”.</dc:title>
  <dc:creator>Миша</dc:creator>
  <cp:lastModifiedBy>Елена</cp:lastModifiedBy>
  <cp:revision>45</cp:revision>
  <dcterms:created xsi:type="dcterms:W3CDTF">2013-04-24T10:36:55Z</dcterms:created>
  <dcterms:modified xsi:type="dcterms:W3CDTF">2013-06-07T05:34:08Z</dcterms:modified>
</cp:coreProperties>
</file>