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301" r:id="rId13"/>
    <p:sldId id="298" r:id="rId14"/>
    <p:sldId id="302" r:id="rId15"/>
    <p:sldId id="299" r:id="rId16"/>
    <p:sldId id="303" r:id="rId17"/>
    <p:sldId id="268" r:id="rId18"/>
    <p:sldId id="269" r:id="rId19"/>
    <p:sldId id="270" r:id="rId20"/>
    <p:sldId id="272" r:id="rId21"/>
    <p:sldId id="306" r:id="rId22"/>
    <p:sldId id="305" r:id="rId23"/>
    <p:sldId id="307" r:id="rId24"/>
    <p:sldId id="304" r:id="rId25"/>
    <p:sldId id="308" r:id="rId26"/>
    <p:sldId id="271" r:id="rId27"/>
    <p:sldId id="267" r:id="rId28"/>
    <p:sldId id="273" r:id="rId29"/>
    <p:sldId id="313" r:id="rId30"/>
    <p:sldId id="309" r:id="rId31"/>
    <p:sldId id="312" r:id="rId32"/>
    <p:sldId id="310" r:id="rId33"/>
    <p:sldId id="311" r:id="rId34"/>
    <p:sldId id="277" r:id="rId35"/>
    <p:sldId id="275" r:id="rId36"/>
    <p:sldId id="278" r:id="rId37"/>
    <p:sldId id="279" r:id="rId38"/>
    <p:sldId id="280" r:id="rId39"/>
    <p:sldId id="281" r:id="rId40"/>
    <p:sldId id="282" r:id="rId41"/>
    <p:sldId id="283" r:id="rId42"/>
    <p:sldId id="284" r:id="rId43"/>
    <p:sldId id="285" r:id="rId44"/>
    <p:sldId id="286" r:id="rId45"/>
    <p:sldId id="287" r:id="rId46"/>
    <p:sldId id="288" r:id="rId47"/>
    <p:sldId id="289" r:id="rId48"/>
    <p:sldId id="290" r:id="rId49"/>
    <p:sldId id="291" r:id="rId50"/>
    <p:sldId id="292" r:id="rId51"/>
    <p:sldId id="293" r:id="rId52"/>
    <p:sldId id="294" r:id="rId53"/>
    <p:sldId id="295" r:id="rId54"/>
    <p:sldId id="296" r:id="rId55"/>
    <p:sldId id="297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09" autoAdjust="0"/>
    <p:restoredTop sz="94660"/>
  </p:normalViewPr>
  <p:slideViewPr>
    <p:cSldViewPr>
      <p:cViewPr varScale="1">
        <p:scale>
          <a:sx n="98" d="100"/>
          <a:sy n="98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22677-145D-4081-A9AE-64F92E926BBC}" type="datetimeFigureOut">
              <a:rPr lang="ru-RU" smtClean="0"/>
              <a:pPr/>
              <a:t>11.11.2014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27D6-1565-463A-A07C-C494DD77C3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pink_floyd_-_the_wall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http://logika.vobrazovanie.ru/image/15.PNG" TargetMode="Externa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2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http://logika.vobrazovanie.ru/image/24.PNG" TargetMode="External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6" Type="http://schemas.openxmlformats.org/officeDocument/2006/relationships/image" Target="../media/image6.png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http://logika.vobrazovanie.ru/image/24.PNG" TargetMode="External"/><Relationship Id="rId4" Type="http://schemas.openxmlformats.org/officeDocument/2006/relationships/image" Target="../media/image6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34.xml"/><Relationship Id="rId18" Type="http://schemas.openxmlformats.org/officeDocument/2006/relationships/slide" Target="slide44.xml"/><Relationship Id="rId3" Type="http://schemas.openxmlformats.org/officeDocument/2006/relationships/slide" Target="slide5.xml"/><Relationship Id="rId21" Type="http://schemas.openxmlformats.org/officeDocument/2006/relationships/slide" Target="slide50.xml"/><Relationship Id="rId7" Type="http://schemas.openxmlformats.org/officeDocument/2006/relationships/slide" Target="slide11.xml"/><Relationship Id="rId12" Type="http://schemas.openxmlformats.org/officeDocument/2006/relationships/slide" Target="slide26.xml"/><Relationship Id="rId17" Type="http://schemas.openxmlformats.org/officeDocument/2006/relationships/slide" Target="slide42.xml"/><Relationship Id="rId2" Type="http://schemas.openxmlformats.org/officeDocument/2006/relationships/image" Target="../media/image1.jpeg"/><Relationship Id="rId16" Type="http://schemas.openxmlformats.org/officeDocument/2006/relationships/slide" Target="slide40.xml"/><Relationship Id="rId20" Type="http://schemas.openxmlformats.org/officeDocument/2006/relationships/slide" Target="slide4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11" Type="http://schemas.openxmlformats.org/officeDocument/2006/relationships/slide" Target="slide28.xml"/><Relationship Id="rId5" Type="http://schemas.openxmlformats.org/officeDocument/2006/relationships/slide" Target="slide7.xml"/><Relationship Id="rId15" Type="http://schemas.openxmlformats.org/officeDocument/2006/relationships/slide" Target="slide38.xml"/><Relationship Id="rId23" Type="http://schemas.openxmlformats.org/officeDocument/2006/relationships/slide" Target="slide54.xml"/><Relationship Id="rId10" Type="http://schemas.openxmlformats.org/officeDocument/2006/relationships/slide" Target="slide20.xml"/><Relationship Id="rId19" Type="http://schemas.openxmlformats.org/officeDocument/2006/relationships/slide" Target="slide46.xml"/><Relationship Id="rId4" Type="http://schemas.openxmlformats.org/officeDocument/2006/relationships/audio" Target="../media/audio1.wav"/><Relationship Id="rId9" Type="http://schemas.openxmlformats.org/officeDocument/2006/relationships/slide" Target="slide19.xml"/><Relationship Id="rId14" Type="http://schemas.openxmlformats.org/officeDocument/2006/relationships/slide" Target="slide36.xml"/><Relationship Id="rId22" Type="http://schemas.openxmlformats.org/officeDocument/2006/relationships/slide" Target="slide5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hyperlink" Target="http://petruchek.info/go.php?http://www.mojbred.com/1855.htm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6" Type="http://schemas.openxmlformats.org/officeDocument/2006/relationships/hyperlink" Target="http://tphv.ru/nesterov/lev-tolstoy.jpg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6" Type="http://schemas.openxmlformats.org/officeDocument/2006/relationships/hyperlink" Target="http://universpotter.free.fr/film6.jpg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50;%20&#1087;&#1086;&#1082;&#1072;&#1079;&#1091;\&#1047;&#1074;&#1091;&#1082;%20&#1076;&#1083;&#1103;%20&#1087;&#1088;&#1077;&#1079;&#1077;&#1085;&#1090;&#1072;&#1094;&#1080;&#1080;%2060%20&#1089;&#1077;&#1082;.wma" TargetMode="External"/><Relationship Id="rId5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714348" y="1000108"/>
            <a:ext cx="81439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dirty="0" err="1" smtClean="0">
                <a:solidFill>
                  <a:schemeClr val="tx2">
                    <a:lumMod val="50000"/>
                  </a:schemeClr>
                </a:solidFill>
              </a:rPr>
              <a:t>Брейн-ринг</a:t>
            </a:r>
            <a:endParaRPr lang="ru-RU" sz="88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6600" dirty="0" smtClean="0">
                <a:solidFill>
                  <a:schemeClr val="tx2">
                    <a:lumMod val="50000"/>
                  </a:schemeClr>
                </a:solidFill>
              </a:rPr>
              <a:t>по теме</a:t>
            </a:r>
          </a:p>
          <a:p>
            <a:pPr algn="ctr"/>
            <a:r>
              <a:rPr lang="ru-RU" sz="8000" dirty="0" smtClean="0">
                <a:solidFill>
                  <a:schemeClr val="tx2">
                    <a:lumMod val="50000"/>
                  </a:schemeClr>
                </a:solidFill>
              </a:rPr>
              <a:t>АЛГЕБРА ЛОГИКИ</a:t>
            </a:r>
            <a:endParaRPr lang="ru-RU" sz="8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3417" y="4857760"/>
            <a:ext cx="5337102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Автор: Удалова А.Н.</a:t>
            </a:r>
          </a:p>
          <a:p>
            <a:r>
              <a:rPr lang="ru-RU" sz="2800" dirty="0" smtClean="0"/>
              <a:t>учитель </a:t>
            </a:r>
            <a:r>
              <a:rPr lang="ru-RU" sz="2800" dirty="0" smtClean="0"/>
              <a:t>информатики</a:t>
            </a:r>
          </a:p>
          <a:p>
            <a:r>
              <a:rPr lang="ru-RU" sz="2800" dirty="0" smtClean="0"/>
              <a:t>ГБОУ </a:t>
            </a:r>
            <a:r>
              <a:rPr lang="ru-RU" sz="2800" dirty="0" smtClean="0"/>
              <a:t>средняя школа № 151</a:t>
            </a:r>
          </a:p>
          <a:p>
            <a:r>
              <a:rPr lang="ru-RU" sz="2800" dirty="0" smtClean="0"/>
              <a:t>Красногвардейского района </a:t>
            </a:r>
            <a:r>
              <a:rPr lang="ru-RU" sz="2800" dirty="0" smtClean="0"/>
              <a:t>СПб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357290" y="2928934"/>
          <a:ext cx="3471882" cy="2438400"/>
        </p:xfrm>
        <a:graphic>
          <a:graphicData uri="http://schemas.openxmlformats.org/drawingml/2006/table">
            <a:tbl>
              <a:tblPr/>
              <a:tblGrid>
                <a:gridCol w="671036"/>
                <a:gridCol w="1400423"/>
                <a:gridCol w="1400423"/>
              </a:tblGrid>
              <a:tr h="5417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ru-RU" sz="4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</a:t>
                      </a:r>
                      <a:endParaRPr lang="ru-RU" sz="4000" b="1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40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</a:t>
                      </a:r>
                      <a:endParaRPr lang="ru-RU" sz="4000" b="1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4000" b="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4000" b="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4000" b="1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4000" b="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4000" b="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4000" b="1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173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4000" b="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0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4000" b="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4000" b="1" kern="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4000" b="1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71472" y="5715016"/>
            <a:ext cx="5871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ИЛИ(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1&lt;5;B3=45) = ИСТИНА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17144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A1=10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A2=20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A3=A2/A1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B1=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ЕСЛИ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(A2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*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A1&gt;1000;5;10)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B2=5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B3=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СУММ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(A1:B2)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4   **** БЛИЦ****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85720" y="1684699"/>
            <a:ext cx="728667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Найдите значение логического выражения: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6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(1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0)&amp;(1&amp;0)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(0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1)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19" name="Управляющая кнопка: настраиваемая 18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1 вопрос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40" y="2643182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Ответ: (1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0)&amp;(1&amp;0)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(0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V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1)=1</a:t>
            </a:r>
            <a:endParaRPr lang="ru-RU" sz="4400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2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4   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285720" y="2632170"/>
            <a:ext cx="796288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ru-RU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-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&gt;B = 0   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Найдите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и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B?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56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2 вопрос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3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357290" y="3357562"/>
            <a:ext cx="65722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 smtClean="0"/>
              <a:t>Ответ: </a:t>
            </a:r>
            <a:r>
              <a:rPr lang="en-US" sz="6000" dirty="0" smtClean="0"/>
              <a:t>A</a:t>
            </a:r>
            <a:r>
              <a:rPr lang="ru-RU" sz="6000" dirty="0"/>
              <a:t>=1, </a:t>
            </a:r>
            <a:r>
              <a:rPr lang="en-US" sz="6000" dirty="0"/>
              <a:t>B</a:t>
            </a:r>
            <a:r>
              <a:rPr lang="ru-RU" sz="6000" dirty="0"/>
              <a:t>=0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2071678"/>
            <a:ext cx="79628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2. </a:t>
            </a:r>
            <a:r>
              <a:rPr lang="ru-RU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</a:t>
            </a:r>
            <a:r>
              <a:rPr lang="ru-RU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-</a:t>
            </a:r>
            <a:r>
              <a:rPr lang="en-US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&gt;B = 0    </a:t>
            </a:r>
            <a:r>
              <a:rPr lang="ru-RU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Найдите</a:t>
            </a:r>
            <a:r>
              <a:rPr lang="en-US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A </a:t>
            </a:r>
            <a:r>
              <a:rPr lang="ru-RU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и</a:t>
            </a:r>
            <a:r>
              <a:rPr lang="en-US" sz="4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B?</a:t>
            </a:r>
            <a:endParaRPr lang="en-US" sz="4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4   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857232"/>
            <a:ext cx="304800" cy="304800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285720" y="1571612"/>
            <a:ext cx="88582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3. </a:t>
            </a:r>
            <a:r>
              <a:rPr lang="ru-RU" sz="4000" dirty="0" smtClean="0"/>
              <a:t> В </a:t>
            </a:r>
            <a:r>
              <a:rPr lang="ru-RU" sz="4000" dirty="0"/>
              <a:t>пруду растет один лист лилии. Каждый день число листьев удваивается. </a:t>
            </a:r>
            <a:endParaRPr lang="ru-RU" sz="4000" dirty="0" smtClean="0"/>
          </a:p>
          <a:p>
            <a:r>
              <a:rPr lang="ru-RU" sz="4000" dirty="0" smtClean="0"/>
              <a:t>     На </a:t>
            </a:r>
            <a:r>
              <a:rPr lang="ru-RU" sz="4000" dirty="0"/>
              <a:t>какой день пруд будет покрыт листьями наполовину, если известно, что полностью он будет покрыт ими за 100 дней?</a:t>
            </a:r>
          </a:p>
        </p:txBody>
      </p:sp>
      <p:sp>
        <p:nvSpPr>
          <p:cNvPr id="17" name="Управляющая кнопка: настраиваемая 1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3 вопрос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2976" y="2500306"/>
            <a:ext cx="4547912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Ответ: на 99</a:t>
            </a:r>
            <a:endParaRPr lang="ru-RU" sz="6600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5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285860"/>
            <a:ext cx="43344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/>
              <a:t>Дана база данных </a:t>
            </a:r>
            <a:r>
              <a:rPr lang="ru-RU" sz="2400" b="1" dirty="0"/>
              <a:t>«Подписка»</a:t>
            </a:r>
            <a:r>
              <a:rPr lang="ru-RU" sz="2400" dirty="0"/>
              <a:t>: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857364"/>
          <a:ext cx="8715436" cy="2917057"/>
        </p:xfrm>
        <a:graphic>
          <a:graphicData uri="http://schemas.openxmlformats.org/drawingml/2006/table">
            <a:tbl>
              <a:tblPr/>
              <a:tblGrid>
                <a:gridCol w="285751"/>
                <a:gridCol w="1428760"/>
                <a:gridCol w="2714644"/>
                <a:gridCol w="1285884"/>
                <a:gridCol w="2000264"/>
                <a:gridCol w="1000133"/>
              </a:tblGrid>
              <a:tr h="36846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ru-RU" sz="1800" kern="50" dirty="0">
                        <a:solidFill>
                          <a:srgbClr val="000080"/>
                        </a:solidFill>
                        <a:latin typeface="Verdana"/>
                        <a:ea typeface="Arial Unicode MS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фамилия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  адрес         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тип   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название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срок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5917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1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Петров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пр. Парковый 2-10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Известия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2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Иванова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</a:t>
                      </a:r>
                      <a:r>
                        <a:rPr lang="ru-RU" sz="1800" kern="50" dirty="0" err="1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Подлесная</a:t>
                      </a: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11-14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журнал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Крестьянка  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3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3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Соколов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Строителей 8-5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Комсомольская правда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12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4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Федоров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пр. Парковый 4-16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журнал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Огонек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5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Яковлев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Подлесная 7-25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Комсомольская правда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6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Юсупова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Строителей 8-13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Известия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3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195948" y="5000636"/>
            <a:ext cx="941847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Запишите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номера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записей, которые удовлетворяют следующим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запросам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(название = «Известия» ИЛИ название = «Огонек») И срок &lt; 6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66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142844" y="1214422"/>
          <a:ext cx="8715436" cy="2917057"/>
        </p:xfrm>
        <a:graphic>
          <a:graphicData uri="http://schemas.openxmlformats.org/drawingml/2006/table">
            <a:tbl>
              <a:tblPr/>
              <a:tblGrid>
                <a:gridCol w="285751"/>
                <a:gridCol w="1428760"/>
                <a:gridCol w="2714644"/>
                <a:gridCol w="1285884"/>
                <a:gridCol w="2000264"/>
                <a:gridCol w="1000133"/>
              </a:tblGrid>
              <a:tr h="368465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ru-RU" sz="1800" kern="50" dirty="0">
                        <a:solidFill>
                          <a:srgbClr val="000080"/>
                        </a:solidFill>
                        <a:latin typeface="Verdana"/>
                        <a:ea typeface="Arial Unicode MS"/>
                        <a:cs typeface="Verdan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фамилия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  адрес         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тип   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название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i="1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срок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5917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1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Петров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пр. Парковый 2-10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Известия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2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Иванова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</a:t>
                      </a:r>
                      <a:r>
                        <a:rPr lang="ru-RU" sz="1800" kern="50" dirty="0" err="1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Подлесная</a:t>
                      </a: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11-14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журнал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Крестьянка  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3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3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Соколов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Строителей 8-5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Комсомольская правда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12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4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Федоров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пр. Парковый 4-16 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журнал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Огонек 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5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Яковлев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Подлесная 7-25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Комсомольская правда 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6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465"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6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Юсупова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ул. Строителей 8-13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газета  </a:t>
                      </a:r>
                      <a:endParaRPr lang="ru-RU" sz="1800" kern="5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Известия 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ru-RU" sz="1800" kern="50" dirty="0">
                          <a:solidFill>
                            <a:srgbClr val="000080"/>
                          </a:solidFill>
                          <a:latin typeface="Verdana"/>
                          <a:ea typeface="Arial Unicode MS"/>
                          <a:cs typeface="Verdana"/>
                        </a:rPr>
                        <a:t>  3</a:t>
                      </a:r>
                      <a:endParaRPr lang="ru-RU" sz="18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-274476" y="4429132"/>
            <a:ext cx="94184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(название = «Известия» ИЛИ название = «Огонек») И срок &lt; 6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85786" y="5214950"/>
            <a:ext cx="675268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/>
              <a:t>Ответ: </a:t>
            </a:r>
            <a:r>
              <a:rPr lang="ru-RU" sz="5400" dirty="0" smtClean="0"/>
              <a:t>запись номер 6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6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2285992"/>
            <a:ext cx="877336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dirty="0" smtClean="0"/>
              <a:t>Музыкальная пауза</a:t>
            </a:r>
            <a:endParaRPr lang="ru-RU" sz="8000" dirty="0"/>
          </a:p>
        </p:txBody>
      </p:sp>
      <p:pic>
        <p:nvPicPr>
          <p:cNvPr id="5" name="pink_floyd_-_the_wal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215206" y="464344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149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714348" y="1000108"/>
            <a:ext cx="81439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Я мыслю, следовательно, существую. (Рене Декарт)</a:t>
            </a:r>
          </a:p>
          <a:p>
            <a:pPr algn="ctr"/>
            <a:endParaRPr lang="ru-RU" sz="4800" dirty="0"/>
          </a:p>
          <a:p>
            <a:pPr algn="ctr"/>
            <a:endParaRPr lang="ru-RU" sz="4800" dirty="0" smtClean="0"/>
          </a:p>
          <a:p>
            <a:r>
              <a:rPr lang="ru-RU" sz="4800" dirty="0" smtClean="0"/>
              <a:t>Жить – значит мыслить. (</a:t>
            </a:r>
            <a:r>
              <a:rPr lang="ru-RU" sz="4800" dirty="0" err="1" smtClean="0"/>
              <a:t>Луций</a:t>
            </a:r>
            <a:r>
              <a:rPr lang="ru-RU" sz="4800" dirty="0" smtClean="0"/>
              <a:t> </a:t>
            </a:r>
            <a:r>
              <a:rPr lang="ru-RU" sz="4800" dirty="0" err="1" smtClean="0"/>
              <a:t>Анней</a:t>
            </a:r>
            <a:r>
              <a:rPr lang="ru-RU" sz="4800" dirty="0" smtClean="0"/>
              <a:t> Сенека)</a:t>
            </a:r>
            <a:endParaRPr lang="ru-RU" sz="4800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7   **** БЛИЦ****</a:t>
            </a:r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1785926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2400" i="1" dirty="0" smtClean="0"/>
              <a:t>           </a:t>
            </a:r>
            <a:r>
              <a:rPr lang="ru-RU" sz="4400" i="1" dirty="0" smtClean="0"/>
              <a:t>1 вопрос. </a:t>
            </a:r>
          </a:p>
          <a:p>
            <a:pPr lvl="0"/>
            <a:endParaRPr lang="ru-RU" sz="4400" i="1" dirty="0" smtClean="0"/>
          </a:p>
          <a:p>
            <a:pPr lvl="0" algn="just"/>
            <a:r>
              <a:rPr lang="ru-RU" sz="4400" i="1" dirty="0" smtClean="0"/>
              <a:t>Все </a:t>
            </a:r>
            <a:r>
              <a:rPr lang="ru-RU" sz="4400" i="1" dirty="0"/>
              <a:t>люди смертны</a:t>
            </a:r>
            <a:r>
              <a:rPr lang="ru-RU" sz="4400" i="1" dirty="0" smtClean="0"/>
              <a:t>.   </a:t>
            </a:r>
            <a:r>
              <a:rPr lang="ru-RU" sz="4400" i="1" dirty="0"/>
              <a:t>Все греки люди.</a:t>
            </a:r>
            <a:endParaRPr lang="ru-RU" sz="4400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4500570"/>
            <a:ext cx="81392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Сделайте вывод рассуждая методом дедукции.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27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764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1 вопрос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2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00100" y="2143116"/>
            <a:ext cx="710771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/>
              <a:t>Ответ: Следовательно</a:t>
            </a:r>
            <a:r>
              <a:rPr lang="ru-RU" sz="4800" b="1" i="1" dirty="0"/>
              <a:t>, </a:t>
            </a:r>
            <a:endParaRPr lang="ru-RU" sz="4800" b="1" i="1" dirty="0" smtClean="0"/>
          </a:p>
          <a:p>
            <a:r>
              <a:rPr lang="ru-RU" sz="4800" b="1" i="1" dirty="0" smtClean="0"/>
              <a:t>все </a:t>
            </a:r>
            <a:r>
              <a:rPr lang="ru-RU" sz="4800" b="1" i="1" dirty="0"/>
              <a:t>греки смертны.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  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428596" y="1785926"/>
            <a:ext cx="87154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Arial Unicode MS" pitchFamily="34" charset="-128"/>
                <a:cs typeface="Times New Roman" pitchFamily="18" charset="0"/>
              </a:rPr>
              <a:t>2 вопрос.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Arial Unicode MS" pitchFamily="34" charset="-128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Запишите таблицу истинности для операции импликация  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marR="0" lvl="0" indent="-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6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</a:t>
            </a:r>
            <a:r>
              <a:rPr kumimoji="0" lang="ru-RU" sz="6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-&gt;</a:t>
            </a:r>
            <a:r>
              <a:rPr kumimoji="0" lang="en-US" sz="6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</a:t>
            </a:r>
            <a:endParaRPr kumimoji="0" lang="ru-RU" sz="6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" name="Управляющая кнопка: настраиваемая 14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765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2 вопрос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3</a:t>
            </a:r>
            <a:endParaRPr lang="ru-RU" sz="3600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643042" y="1529822"/>
            <a:ext cx="5121787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         В      </a:t>
            </a: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A-&gt;B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0          0          1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0          1          1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1          0          0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1          1          1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 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214282" y="1785926"/>
            <a:ext cx="857256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3 вопрос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Приведены 2 запроса к поисковому серверу: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Волейбол или баскетбол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Волейбол и баскетбол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В каком случае поисковый сервер найдет больше страниц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удовлетворяющих запросу?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276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3 вопрос</a:t>
            </a:r>
            <a:endParaRPr lang="ru-RU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42910" y="2428868"/>
            <a:ext cx="59663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Волейбол или баскетбол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8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1283601"/>
            <a:ext cx="885828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	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Некоторые ребята из нашего класса любят ходить в кино. Известно, что 15 ребят смотрели фильм «Обитаемый остров», 11 человек – фильм «Стиляги», из них 6 смотрели и «Обитаемый остров», и «Стиляги». Сколько человек смотрели только фильм «Стиляги»?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	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Ответ поясните диаграммой Эйлера - Венна</a:t>
            </a:r>
            <a:r>
              <a:rPr kumimoji="0" lang="ru-RU" sz="2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86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4577" name="Picture 1" descr="http://logika.vobrazovanie.ru/image/15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00034" y="1857365"/>
            <a:ext cx="7858148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9   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85720" y="1785926"/>
            <a:ext cx="659033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 вопрос.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Какой логической операции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соответствует таблица истинности: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71538" y="2928934"/>
            <a:ext cx="6286544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         В          F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0          0          0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0          1          1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1          0          1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1          1          1</a:t>
            </a:r>
            <a:endParaRPr kumimoji="0" lang="ru-RU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1745" grpId="0"/>
      <p:bldP spid="3174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1 вопрос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2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1928802"/>
            <a:ext cx="7143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4400" b="1" i="1" dirty="0" smtClean="0"/>
              <a:t>логическое сложение </a:t>
            </a:r>
          </a:p>
          <a:p>
            <a:pPr algn="ctr"/>
            <a:r>
              <a:rPr lang="ru-RU" sz="4400" b="1" i="1" dirty="0" smtClean="0"/>
              <a:t>или ДИЗЪЮНКЦИЯ</a:t>
            </a:r>
          </a:p>
          <a:p>
            <a:pPr algn="ctr"/>
            <a:r>
              <a:rPr lang="en-US" sz="4400" b="1" i="1" dirty="0" smtClean="0"/>
              <a:t>     F =A V B</a:t>
            </a:r>
            <a:endParaRPr lang="ru-RU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214313" y="357188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Правила</a:t>
            </a:r>
            <a:r>
              <a:rPr lang="ru-RU" sz="4400" b="1" dirty="0">
                <a:latin typeface="+mj-lt"/>
                <a:ea typeface="+mj-ea"/>
                <a:cs typeface="+mj-cs"/>
              </a:rPr>
              <a:t> </a:t>
            </a:r>
            <a:r>
              <a:rPr lang="ru-RU" sz="4400" b="1" dirty="0">
                <a:latin typeface="Times New Roman" pitchFamily="18" charset="0"/>
                <a:ea typeface="+mj-ea"/>
                <a:cs typeface="Times New Roman" pitchFamily="18" charset="0"/>
              </a:rPr>
              <a:t>игры</a:t>
            </a:r>
          </a:p>
        </p:txBody>
      </p:sp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357188" y="1643063"/>
            <a:ext cx="864393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Times New Roman" charset="0"/>
                <a:cs typeface="Times New Roman" charset="0"/>
              </a:rPr>
              <a:t>                Команды игроков одновременно письменно на карточках отвечают на один и тот же вопрос.  В течении минуты необходимо сдать карточку ведущему до звукового сигнала окончания минуты обсуждения. Правильно ответившие на вопрос  команды получают 1 балл. Если таких команд нет балл добавляется знатоку (ведущему). Побеждает команда, набравшая больше очков.</a:t>
            </a:r>
          </a:p>
        </p:txBody>
      </p:sp>
      <p:pic>
        <p:nvPicPr>
          <p:cNvPr id="7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858016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56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58463" y="2071678"/>
            <a:ext cx="898553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2 вопрос. Выберите истинные высказывания?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225557" y="3714752"/>
            <a:ext cx="88470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A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=”Принтер – устройство ввода информации”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B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=”Процессор – устройство обработки информации”</a:t>
            </a:r>
            <a:endParaRPr kumimoji="0" lang="en-US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C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=”Монитор – устройство хранения информации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Arial Unicode MS" pitchFamily="34" charset="-128"/>
                <a:cs typeface="Times New Roman" pitchFamily="18" charset="0"/>
              </a:rPr>
              <a:t>”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1747" grpId="0"/>
      <p:bldP spid="3174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2 вопрос</a:t>
            </a:r>
            <a:endParaRPr lang="ru-RU" dirty="0"/>
          </a:p>
        </p:txBody>
      </p:sp>
      <p:sp>
        <p:nvSpPr>
          <p:cNvPr id="11" name="Управляющая кнопка: настраиваемая 10">
            <a:hlinkClick r:id="" action="ppaction://hlinkshowjump?jump=nextslide" highlightClick="1">
              <a:snd r:embed="rId3" name="drumroll.wav"/>
            </a:hlinkClick>
          </p:cNvPr>
          <p:cNvSpPr/>
          <p:nvPr/>
        </p:nvSpPr>
        <p:spPr>
          <a:xfrm>
            <a:off x="6643702" y="6072206"/>
            <a:ext cx="1928826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Вопрос 3</a:t>
            </a:r>
            <a:endParaRPr lang="ru-RU" sz="3600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96963" y="1702346"/>
            <a:ext cx="8847037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i="1" dirty="0" smtClean="0">
                <a:ea typeface="Arial Unicode MS" pitchFamily="34" charset="-128"/>
                <a:cs typeface="Times New Roman" pitchFamily="18" charset="0"/>
              </a:rPr>
              <a:t>B</a:t>
            </a:r>
            <a:r>
              <a:rPr lang="ru-RU" sz="2800" b="1" i="1" dirty="0" smtClean="0">
                <a:ea typeface="Arial Unicode MS" pitchFamily="34" charset="-128"/>
                <a:cs typeface="Times New Roman" pitchFamily="18" charset="0"/>
              </a:rPr>
              <a:t>=”Процессор – устройство обработки информации”</a:t>
            </a:r>
            <a:endParaRPr lang="en-US" sz="2800" b="1" i="1" dirty="0" smtClean="0"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**** БЛИЦ****</a:t>
            </a:r>
            <a:endParaRPr lang="ru-RU" dirty="0"/>
          </a:p>
        </p:txBody>
      </p:sp>
      <p:pic>
        <p:nvPicPr>
          <p:cNvPr id="11" name="Звук для презентации 2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215338" y="1428736"/>
            <a:ext cx="304800" cy="304800"/>
          </a:xfrm>
          <a:prstGeom prst="rect">
            <a:avLst/>
          </a:prstGeom>
        </p:spPr>
      </p:pic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285720" y="1911295"/>
            <a:ext cx="8638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3. Какие тождества записаны неверно?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         _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1)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V X =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2)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V X V X V X V X = 1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3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&amp; X &amp; X &amp; X &amp; X = </a:t>
            </a:r>
            <a:r>
              <a:rPr lang="en-US" sz="3600" dirty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 startAt="3"/>
            </a:pPr>
            <a:r>
              <a:rPr lang="en-US" sz="36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&amp; X  =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Управляющая кнопка: настраиваемая 13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928794" y="4714884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2256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3175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 на 3 вопрос</a:t>
            </a:r>
            <a:endParaRPr lang="ru-RU" dirty="0"/>
          </a:p>
        </p:txBody>
      </p:sp>
      <p:sp>
        <p:nvSpPr>
          <p:cNvPr id="12" name="Управляющая кнопка: настраиваемая 11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5000636"/>
            <a:ext cx="601619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/>
              <a:t>Ответ: </a:t>
            </a:r>
            <a:r>
              <a:rPr lang="ru-RU" sz="3600" b="1" i="1" dirty="0" smtClean="0"/>
              <a:t>второе и четвертое.</a:t>
            </a:r>
            <a:endParaRPr lang="ru-RU" sz="3600" b="1" i="1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14282" y="1428736"/>
            <a:ext cx="863896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3. Какие тождества записаны неверно?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             _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1)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V X =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2)   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V X V X V X V X = 1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 startAt="3"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&amp; X &amp; X &amp; X &amp; X = </a:t>
            </a:r>
            <a:r>
              <a:rPr lang="en-US" sz="3600" dirty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  <a:p>
            <a:pPr marL="742950" lvl="0" indent="-74295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 startAt="3"/>
            </a:pPr>
            <a:r>
              <a:rPr lang="en-US" sz="36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 &amp; X  = 1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857356" y="4286256"/>
            <a:ext cx="4286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10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5720" y="1714488"/>
            <a:ext cx="8555034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Для какого имени истинно высказывание:</a:t>
            </a:r>
          </a:p>
          <a:p>
            <a:endParaRPr lang="ru-RU" sz="2400" dirty="0" smtClean="0"/>
          </a:p>
          <a:p>
            <a:r>
              <a:rPr lang="ru-RU" sz="4400" dirty="0" smtClean="0"/>
              <a:t>НЕ(Первая буква имени гласная -</a:t>
            </a:r>
            <a:r>
              <a:rPr lang="en-US" sz="4400" dirty="0" smtClean="0"/>
              <a:t>&gt; </a:t>
            </a:r>
            <a:endParaRPr lang="ru-RU" sz="4400" dirty="0" smtClean="0"/>
          </a:p>
          <a:p>
            <a:r>
              <a:rPr lang="ru-RU" sz="4400" dirty="0" smtClean="0"/>
              <a:t>Четвертая буква имени согласная)</a:t>
            </a:r>
          </a:p>
          <a:p>
            <a:endParaRPr lang="ru-RU" sz="4400" dirty="0" smtClean="0"/>
          </a:p>
          <a:p>
            <a:r>
              <a:rPr lang="ru-RU" sz="3600" dirty="0" smtClean="0"/>
              <a:t>1)ЕЛЕНА   2)ВАДИМ   3)АНТОН   4)ФЕДОР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1214422"/>
            <a:ext cx="8555034" cy="4278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Для какого имени истинно высказывание:</a:t>
            </a:r>
          </a:p>
          <a:p>
            <a:endParaRPr lang="ru-RU" sz="2400" dirty="0" smtClean="0"/>
          </a:p>
          <a:p>
            <a:r>
              <a:rPr lang="ru-RU" sz="4400" dirty="0" smtClean="0"/>
              <a:t>НЕ(Первая буква имени гласная -</a:t>
            </a:r>
            <a:r>
              <a:rPr lang="en-US" sz="4400" dirty="0" smtClean="0"/>
              <a:t>&gt; </a:t>
            </a:r>
            <a:endParaRPr lang="ru-RU" sz="4400" dirty="0" smtClean="0"/>
          </a:p>
          <a:p>
            <a:r>
              <a:rPr lang="ru-RU" sz="4400" dirty="0" smtClean="0"/>
              <a:t>Четвертая буква имени согласная)</a:t>
            </a:r>
          </a:p>
          <a:p>
            <a:endParaRPr lang="ru-RU" sz="4400" dirty="0" smtClean="0"/>
          </a:p>
          <a:p>
            <a:r>
              <a:rPr lang="ru-RU" sz="3600" dirty="0" smtClean="0"/>
              <a:t>  3)АНТОН   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1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285720" y="1828731"/>
            <a:ext cx="591078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Восстановите поврежденную запись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3" name="Picture 1" descr="http://logika.vobrazovanie.ru/image/24.PN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2500298" y="2571744"/>
            <a:ext cx="2786082" cy="3009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379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285720" y="1428736"/>
            <a:ext cx="5910785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Восстановите поврежденную запись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2" name="Picture 1" descr="http://logika.vobrazovanie.ru/image/24.PN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500298" y="2143116"/>
            <a:ext cx="2786082" cy="3009964"/>
          </a:xfrm>
          <a:prstGeom prst="rect">
            <a:avLst/>
          </a:prstGeom>
          <a:noFill/>
        </p:spPr>
      </p:pic>
      <p:sp>
        <p:nvSpPr>
          <p:cNvPr id="15" name="Прямоугольник 14"/>
          <p:cNvSpPr/>
          <p:nvPr/>
        </p:nvSpPr>
        <p:spPr>
          <a:xfrm>
            <a:off x="1571604" y="5286388"/>
            <a:ext cx="525336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0" dirty="0"/>
              <a:t>99 + 9 = 108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2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142844" y="1357298"/>
            <a:ext cx="885827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Виктор, Роман, Юрий и Сергей заняли на математической олимпиаде первые четыре места. Когда их спросили о распределении мест, они дали три таких ответа: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1) Сергей - первый, Роман - второй;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2) Сергей - второй, Виктор - третий; 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3) Юрий - второй, Виктор - четвертый.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 распределились места, если в каждом ответе только одно утверждение истинно?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891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357290" y="1828589"/>
            <a:ext cx="4692823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Сергей – 1 место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Юрий – 2 место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Виктор – 3 место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Роман – 4 место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7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8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Управляющая кнопка: настраиваемая 6">
            <a:hlinkClick r:id="rId3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500034" y="1571612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1</a:t>
            </a:r>
            <a:endParaRPr lang="ru-RU" sz="4800" dirty="0"/>
          </a:p>
        </p:txBody>
      </p:sp>
      <p:sp>
        <p:nvSpPr>
          <p:cNvPr id="8" name="Управляющая кнопка: настраиваемая 7">
            <a:hlinkClick r:id="rId5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500034" y="2571744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2</a:t>
            </a:r>
          </a:p>
        </p:txBody>
      </p:sp>
      <p:sp>
        <p:nvSpPr>
          <p:cNvPr id="9" name="Управляющая кнопка: настраиваемая 8">
            <a:hlinkClick r:id="rId6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500034" y="3357562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3</a:t>
            </a:r>
            <a:endParaRPr lang="ru-RU" sz="4800" dirty="0"/>
          </a:p>
        </p:txBody>
      </p:sp>
      <p:sp>
        <p:nvSpPr>
          <p:cNvPr id="10" name="Управляющая кнопка: настраиваемая 9">
            <a:hlinkClick r:id="rId7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500034" y="4214818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4</a:t>
            </a:r>
            <a:endParaRPr lang="ru-RU" sz="4800" dirty="0"/>
          </a:p>
        </p:txBody>
      </p:sp>
      <p:sp>
        <p:nvSpPr>
          <p:cNvPr id="11" name="Управляющая кнопка: настраиваемая 10">
            <a:hlinkClick r:id="rId8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428596" y="5214950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5</a:t>
            </a:r>
          </a:p>
        </p:txBody>
      </p:sp>
      <p:sp>
        <p:nvSpPr>
          <p:cNvPr id="12" name="Управляющая кнопка: настраиваемая 11">
            <a:hlinkClick r:id="rId9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1643042" y="1571612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6</a:t>
            </a:r>
            <a:endParaRPr lang="ru-RU" sz="4800" dirty="0"/>
          </a:p>
        </p:txBody>
      </p:sp>
      <p:sp>
        <p:nvSpPr>
          <p:cNvPr id="13" name="Управляющая кнопка: настраиваемая 12">
            <a:hlinkClick r:id="rId10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1643042" y="2571744"/>
            <a:ext cx="857256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7</a:t>
            </a:r>
          </a:p>
        </p:txBody>
      </p:sp>
      <p:sp>
        <p:nvSpPr>
          <p:cNvPr id="14" name="Управляющая кнопка: настраиваемая 13">
            <a:hlinkClick r:id="rId11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1571604" y="4357694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/>
              <a:t>9</a:t>
            </a:r>
          </a:p>
        </p:txBody>
      </p:sp>
      <p:sp>
        <p:nvSpPr>
          <p:cNvPr id="15" name="Управляющая кнопка: настраиваемая 14">
            <a:hlinkClick r:id="rId12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1571604" y="3429000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8</a:t>
            </a:r>
            <a:endParaRPr lang="ru-RU" sz="4800" dirty="0"/>
          </a:p>
        </p:txBody>
      </p:sp>
      <p:sp>
        <p:nvSpPr>
          <p:cNvPr id="16" name="Управляющая кнопка: настраиваемая 15">
            <a:hlinkClick r:id="rId13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1571604" y="5214950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10</a:t>
            </a:r>
            <a:endParaRPr lang="ru-RU" sz="4800" dirty="0"/>
          </a:p>
        </p:txBody>
      </p:sp>
      <p:sp>
        <p:nvSpPr>
          <p:cNvPr id="17" name="Управляющая кнопка: настраиваемая 16">
            <a:hlinkClick r:id="rId14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215074" y="1428736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11</a:t>
            </a:r>
            <a:endParaRPr lang="ru-RU" sz="4800" dirty="0"/>
          </a:p>
        </p:txBody>
      </p:sp>
      <p:sp>
        <p:nvSpPr>
          <p:cNvPr id="18" name="Управляющая кнопка: настраиваемая 17">
            <a:hlinkClick r:id="rId15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215074" y="2428868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12</a:t>
            </a:r>
            <a:endParaRPr lang="ru-RU" sz="4800" dirty="0"/>
          </a:p>
        </p:txBody>
      </p:sp>
      <p:sp>
        <p:nvSpPr>
          <p:cNvPr id="19" name="Управляющая кнопка: настраиваемая 18">
            <a:hlinkClick r:id="rId16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215074" y="3286124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13</a:t>
            </a:r>
            <a:endParaRPr lang="ru-RU" sz="4800" dirty="0"/>
          </a:p>
        </p:txBody>
      </p:sp>
      <p:sp>
        <p:nvSpPr>
          <p:cNvPr id="20" name="Управляющая кнопка: настраиваемая 19">
            <a:hlinkClick r:id="rId17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215074" y="4143380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14</a:t>
            </a:r>
            <a:endParaRPr lang="ru-RU" sz="4800" dirty="0"/>
          </a:p>
        </p:txBody>
      </p:sp>
      <p:sp>
        <p:nvSpPr>
          <p:cNvPr id="21" name="Управляющая кнопка: настраиваемая 20">
            <a:hlinkClick r:id="rId18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6215074" y="5072074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15</a:t>
            </a:r>
            <a:endParaRPr lang="ru-RU" sz="4800" dirty="0"/>
          </a:p>
        </p:txBody>
      </p:sp>
      <p:sp>
        <p:nvSpPr>
          <p:cNvPr id="22" name="Управляющая кнопка: настраиваемая 21">
            <a:hlinkClick r:id="rId19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7643834" y="1428736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16</a:t>
            </a:r>
            <a:endParaRPr lang="ru-RU" sz="4800" dirty="0"/>
          </a:p>
        </p:txBody>
      </p:sp>
      <p:sp>
        <p:nvSpPr>
          <p:cNvPr id="23" name="Управляющая кнопка: настраиваемая 22">
            <a:hlinkClick r:id="rId20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7715272" y="2428868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17</a:t>
            </a:r>
            <a:endParaRPr lang="ru-RU" sz="4800" dirty="0"/>
          </a:p>
        </p:txBody>
      </p:sp>
      <p:sp>
        <p:nvSpPr>
          <p:cNvPr id="24" name="Управляющая кнопка: настраиваемая 23">
            <a:hlinkClick r:id="rId21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7715272" y="3286124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18</a:t>
            </a:r>
            <a:endParaRPr lang="ru-RU" sz="4800" dirty="0"/>
          </a:p>
        </p:txBody>
      </p:sp>
      <p:sp>
        <p:nvSpPr>
          <p:cNvPr id="25" name="Управляющая кнопка: настраиваемая 24">
            <a:hlinkClick r:id="rId22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7715272" y="4143380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19</a:t>
            </a:r>
            <a:endParaRPr lang="ru-RU" sz="4800" dirty="0"/>
          </a:p>
        </p:txBody>
      </p:sp>
      <p:sp>
        <p:nvSpPr>
          <p:cNvPr id="26" name="Управляющая кнопка: настраиваемая 25">
            <a:hlinkClick r:id="rId23" action="ppaction://hlinksldjump" highlightClick="1">
              <a:snd r:embed="rId4" name="drumroll.wav"/>
            </a:hlinkClick>
          </p:cNvPr>
          <p:cNvSpPr/>
          <p:nvPr/>
        </p:nvSpPr>
        <p:spPr>
          <a:xfrm>
            <a:off x="7715272" y="5000636"/>
            <a:ext cx="928694" cy="68522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/>
              <a:t>20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3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pic>
        <p:nvPicPr>
          <p:cNvPr id="40962" name="Picture 2" descr="Картинка 12 из 16881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3438" y="428604"/>
            <a:ext cx="3209925" cy="3810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8596" y="1443841"/>
            <a:ext cx="8001056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Продавец продаёт шапку. Стоит 10 р. Подходит покупатель, меряет и согласен взять, но у него есть только банкнота 25 р. Продавец отсылает мальчика с этими 25 р. к соседке разменять. Мальчик прибегает и отдаёт 10+10+5. Продавец отдаёт шапку и сдачу 15 руб. Через какое-то время приходит соседка и говорит, что 25 р. фальшивые, требует отдать ей деньги. Ну что делать. Продавец лезет в кассу и возвращает ей деньги.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На сколько обманули продавца</a:t>
            </a:r>
            <a:r>
              <a:rPr lang="ru-RU" sz="2400" dirty="0">
                <a:solidFill>
                  <a:schemeClr val="bg1"/>
                </a:solidFill>
                <a:hlinkClick r:id="rId8"/>
              </a:rPr>
              <a:t>?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00034" y="1785926"/>
            <a:ext cx="792088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25 рублей,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точнее на 15 рублей + стоимость шапки.</a:t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Продавец получил 10 рублей,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отдал 25 рублей (соседке)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 шапку (покупателю).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4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pic>
        <p:nvPicPr>
          <p:cNvPr id="43011" name="Picture 3" descr="Картинка 84 из 126429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86380" y="428604"/>
            <a:ext cx="2457450" cy="3810000"/>
          </a:xfrm>
          <a:prstGeom prst="rect">
            <a:avLst/>
          </a:prstGeom>
          <a:noFill/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42844" y="1428736"/>
            <a:ext cx="864399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Гарри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Поттер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Однажды на лестнице Гарри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Поттер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нашел странный свиток. В нем было записано сто утверждений: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·  «В этом свитке ровно одно неверное утверждение»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·  «В этом свитке ровно два неверных утверждения»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·  «В этом свитке ровно три неверных утверждения»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…………………………………………………………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«В этом свитке ровно сто неверных утверждений» </a:t>
            </a:r>
            <a:b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Есть ли среди этих утверждений верные, и если да, то какие?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300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285860"/>
            <a:ext cx="807249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То, что в свитке записано 100 утверждений, каждые два из которых противоречат друг другу, означает, что если среди них и есть верные утверждения, то их не может быть более одного. </a:t>
            </a:r>
            <a:endParaRPr lang="ru-RU" sz="2400" dirty="0" smtClean="0"/>
          </a:p>
          <a:p>
            <a:r>
              <a:rPr lang="ru-RU" sz="2400" dirty="0" smtClean="0"/>
              <a:t>Посмотрим</a:t>
            </a:r>
            <a:r>
              <a:rPr lang="ru-RU" sz="2400" dirty="0"/>
              <a:t>, может ли здесь быть хотя бы одно верное утверждение. Если верно ровно одно утверждение, то ровно девяносто девять неверных. А такое утверждение в свитке есть: «В этом свитке ровно девяносто девять неверных утверждений». </a:t>
            </a:r>
            <a:endParaRPr lang="ru-RU" sz="2400" dirty="0" smtClean="0"/>
          </a:p>
          <a:p>
            <a:r>
              <a:rPr lang="ru-RU" sz="2400" dirty="0" smtClean="0"/>
              <a:t>Итак</a:t>
            </a:r>
            <a:r>
              <a:rPr lang="ru-RU" sz="2400" dirty="0"/>
              <a:t>, в свитке записано ровно одно верное утверждение. </a:t>
            </a:r>
            <a:br>
              <a:rPr lang="ru-RU" sz="2400" dirty="0"/>
            </a:br>
            <a:endParaRPr lang="ru-RU" sz="2400" dirty="0" smtClean="0"/>
          </a:p>
          <a:p>
            <a:r>
              <a:rPr lang="ru-RU" sz="2400" b="1" i="1" dirty="0" smtClean="0"/>
              <a:t>Ответ</a:t>
            </a:r>
            <a:r>
              <a:rPr lang="ru-RU" sz="2400" b="1" i="1" dirty="0"/>
              <a:t>. В свитке записано ровно одно верное утверждение: "В этом свитке ровно 99 неверных утверждений".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5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500034" y="1160491"/>
            <a:ext cx="793306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Укажите, какое логическое выражение равносильно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выражению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¬(¬B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C)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>
              <a:latin typeface="Arial" pitchFamily="34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1)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2)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3)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4)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sym typeface="Symbol" pitchFamily="18" charset="2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C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 pitchFamily="18" charset="2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Arial Unicode MS" pitchFamily="34" charset="-128"/>
              <a:cs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Подсказка: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означает НЕ,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</a:t>
            </a:r>
            <a:r>
              <a:rPr lang="ru-RU" sz="24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означает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&amp;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Arial Unicode MS" pitchFamily="34" charset="-128"/>
              <a:cs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Arial Unicode MS" pitchFamily="34" charset="-128"/>
              <a:cs typeface="Courier New" pitchFamily="49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5057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1357298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Укажите, какое логическое выражение равносильно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выражению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¬(¬B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C)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i="1" dirty="0" smtClean="0">
              <a:latin typeface="Arial" pitchFamily="34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1)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2)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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3)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	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Arial Unicode MS" pitchFamily="34" charset="-128"/>
              <a:cs typeface="Times New Roman" pitchFamily="18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4)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¬B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sym typeface="Symbol" pitchFamily="18" charset="2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sym typeface="Symbol" pitchFamily="18" charset="2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ea typeface="Arial Unicode MS" pitchFamily="34" charset="-128"/>
              <a:cs typeface="Courier New" pitchFamily="49" charset="0"/>
              <a:sym typeface="Symbol" pitchFamily="18" charset="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Подсказка: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¬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означает НЕ,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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</a:t>
            </a:r>
            <a:r>
              <a:rPr lang="ru-RU" sz="2000" b="1" dirty="0" smtClean="0"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означает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Arial Unicode MS" pitchFamily="34" charset="-128"/>
                <a:cs typeface="Courier New" pitchFamily="49" charset="0"/>
                <a:sym typeface="Symbol" pitchFamily="18" charset="2"/>
              </a:rPr>
              <a:t>&amp;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ea typeface="Arial Unicode MS" pitchFamily="34" charset="-128"/>
              <a:cs typeface="Courier New" pitchFamily="49" charset="0"/>
              <a:sym typeface="Symbol" pitchFamily="18" charset="2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572140"/>
            <a:ext cx="193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/>
              <a:t>Ответ: 3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6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1285860"/>
            <a:ext cx="850112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По заданной логической схеме найдите логическую функцию </a:t>
            </a:r>
            <a:r>
              <a:rPr lang="en-US" sz="2800" dirty="0"/>
              <a:t>F (X,Y). </a:t>
            </a:r>
            <a:r>
              <a:rPr lang="ru-RU" sz="2800" dirty="0"/>
              <a:t>Вычислите значение функции для </a:t>
            </a:r>
            <a:r>
              <a:rPr lang="en-US" sz="2800" dirty="0"/>
              <a:t>X</a:t>
            </a:r>
            <a:r>
              <a:rPr lang="ru-RU" sz="2800" dirty="0"/>
              <a:t>=1, </a:t>
            </a:r>
            <a:r>
              <a:rPr lang="en-US" sz="2800" dirty="0"/>
              <a:t>Y</a:t>
            </a:r>
            <a:r>
              <a:rPr lang="ru-RU" sz="2800" dirty="0"/>
              <a:t>=0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2438753" y="2928934"/>
            <a:ext cx="746082" cy="9839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&amp;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2438753" y="4439233"/>
            <a:ext cx="746082" cy="9839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4083958" y="3340834"/>
            <a:ext cx="746082" cy="1716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085" name="AutoShape 5"/>
          <p:cNvCxnSpPr>
            <a:cxnSpLocks noChangeShapeType="1"/>
          </p:cNvCxnSpPr>
          <p:nvPr/>
        </p:nvCxnSpPr>
        <p:spPr bwMode="auto">
          <a:xfrm>
            <a:off x="1500166" y="3157767"/>
            <a:ext cx="938587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087" name="AutoShape 7"/>
          <p:cNvCxnSpPr>
            <a:cxnSpLocks noChangeShapeType="1"/>
          </p:cNvCxnSpPr>
          <p:nvPr/>
        </p:nvCxnSpPr>
        <p:spPr bwMode="auto">
          <a:xfrm>
            <a:off x="1571604" y="5194383"/>
            <a:ext cx="88628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088" name="AutoShape 8"/>
          <p:cNvCxnSpPr>
            <a:cxnSpLocks noChangeShapeType="1"/>
          </p:cNvCxnSpPr>
          <p:nvPr/>
        </p:nvCxnSpPr>
        <p:spPr bwMode="auto">
          <a:xfrm flipV="1">
            <a:off x="2170929" y="3478134"/>
            <a:ext cx="0" cy="171624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6089" name="AutoShape 9"/>
          <p:cNvCxnSpPr>
            <a:cxnSpLocks noChangeShapeType="1"/>
          </p:cNvCxnSpPr>
          <p:nvPr/>
        </p:nvCxnSpPr>
        <p:spPr bwMode="auto">
          <a:xfrm>
            <a:off x="2170929" y="3478134"/>
            <a:ext cx="2678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090" name="AutoShape 10"/>
          <p:cNvCxnSpPr>
            <a:cxnSpLocks noChangeShapeType="1"/>
          </p:cNvCxnSpPr>
          <p:nvPr/>
        </p:nvCxnSpPr>
        <p:spPr bwMode="auto">
          <a:xfrm>
            <a:off x="1864844" y="3157767"/>
            <a:ext cx="0" cy="160183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46091" name="AutoShape 11"/>
          <p:cNvCxnSpPr>
            <a:cxnSpLocks noChangeShapeType="1"/>
          </p:cNvCxnSpPr>
          <p:nvPr/>
        </p:nvCxnSpPr>
        <p:spPr bwMode="auto">
          <a:xfrm>
            <a:off x="3184835" y="3684084"/>
            <a:ext cx="8991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092" name="AutoShape 12"/>
          <p:cNvCxnSpPr>
            <a:cxnSpLocks noChangeShapeType="1"/>
          </p:cNvCxnSpPr>
          <p:nvPr/>
        </p:nvCxnSpPr>
        <p:spPr bwMode="auto">
          <a:xfrm>
            <a:off x="3184835" y="4645183"/>
            <a:ext cx="8991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46093" name="AutoShape 13"/>
          <p:cNvCxnSpPr>
            <a:cxnSpLocks noChangeShapeType="1"/>
          </p:cNvCxnSpPr>
          <p:nvPr/>
        </p:nvCxnSpPr>
        <p:spPr bwMode="auto">
          <a:xfrm>
            <a:off x="4830040" y="4210400"/>
            <a:ext cx="154955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1214414" y="2928934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5403949" y="3684084"/>
            <a:ext cx="1492163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 =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6096" name="AutoShape 16"/>
          <p:cNvCxnSpPr>
            <a:cxnSpLocks noChangeShapeType="1"/>
          </p:cNvCxnSpPr>
          <p:nvPr/>
        </p:nvCxnSpPr>
        <p:spPr bwMode="auto">
          <a:xfrm>
            <a:off x="1857356" y="4786322"/>
            <a:ext cx="571504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Содержимое 5" descr="ЛОГ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2438753" y="2928934"/>
            <a:ext cx="746082" cy="9839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&amp;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2438753" y="4439233"/>
            <a:ext cx="746082" cy="98398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083958" y="3340834"/>
            <a:ext cx="746082" cy="171624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1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48" name="AutoShape 5"/>
          <p:cNvCxnSpPr>
            <a:cxnSpLocks noChangeShapeType="1"/>
          </p:cNvCxnSpPr>
          <p:nvPr/>
        </p:nvCxnSpPr>
        <p:spPr bwMode="auto">
          <a:xfrm>
            <a:off x="1500166" y="3157767"/>
            <a:ext cx="938587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Y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0" name="AutoShape 7"/>
          <p:cNvCxnSpPr>
            <a:cxnSpLocks noChangeShapeType="1"/>
          </p:cNvCxnSpPr>
          <p:nvPr/>
        </p:nvCxnSpPr>
        <p:spPr bwMode="auto">
          <a:xfrm>
            <a:off x="1571604" y="5194383"/>
            <a:ext cx="886280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1" name="AutoShape 8"/>
          <p:cNvCxnSpPr>
            <a:cxnSpLocks noChangeShapeType="1"/>
          </p:cNvCxnSpPr>
          <p:nvPr/>
        </p:nvCxnSpPr>
        <p:spPr bwMode="auto">
          <a:xfrm flipV="1">
            <a:off x="2170929" y="3478134"/>
            <a:ext cx="0" cy="1716249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2" name="AutoShape 9"/>
          <p:cNvCxnSpPr>
            <a:cxnSpLocks noChangeShapeType="1"/>
          </p:cNvCxnSpPr>
          <p:nvPr/>
        </p:nvCxnSpPr>
        <p:spPr bwMode="auto">
          <a:xfrm>
            <a:off x="2170929" y="3478134"/>
            <a:ext cx="2678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3" name="AutoShape 10"/>
          <p:cNvCxnSpPr>
            <a:cxnSpLocks noChangeShapeType="1"/>
          </p:cNvCxnSpPr>
          <p:nvPr/>
        </p:nvCxnSpPr>
        <p:spPr bwMode="auto">
          <a:xfrm>
            <a:off x="1864844" y="3157767"/>
            <a:ext cx="0" cy="1601833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54" name="AutoShape 11"/>
          <p:cNvCxnSpPr>
            <a:cxnSpLocks noChangeShapeType="1"/>
          </p:cNvCxnSpPr>
          <p:nvPr/>
        </p:nvCxnSpPr>
        <p:spPr bwMode="auto">
          <a:xfrm>
            <a:off x="3184835" y="3684084"/>
            <a:ext cx="8991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5" name="AutoShape 12"/>
          <p:cNvCxnSpPr>
            <a:cxnSpLocks noChangeShapeType="1"/>
          </p:cNvCxnSpPr>
          <p:nvPr/>
        </p:nvCxnSpPr>
        <p:spPr bwMode="auto">
          <a:xfrm>
            <a:off x="3184835" y="4645183"/>
            <a:ext cx="89912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cxnSp>
        <p:nvCxnSpPr>
          <p:cNvPr id="56" name="AutoShape 13"/>
          <p:cNvCxnSpPr>
            <a:cxnSpLocks noChangeShapeType="1"/>
          </p:cNvCxnSpPr>
          <p:nvPr/>
        </p:nvCxnSpPr>
        <p:spPr bwMode="auto">
          <a:xfrm>
            <a:off x="4830040" y="4210400"/>
            <a:ext cx="1549554" cy="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7" name="Text Box 14"/>
          <p:cNvSpPr txBox="1">
            <a:spLocks noChangeArrowheads="1"/>
          </p:cNvSpPr>
          <p:nvPr/>
        </p:nvSpPr>
        <p:spPr bwMode="auto">
          <a:xfrm>
            <a:off x="1214414" y="2928934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X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" name="Text Box 15"/>
          <p:cNvSpPr txBox="1">
            <a:spLocks noChangeArrowheads="1"/>
          </p:cNvSpPr>
          <p:nvPr/>
        </p:nvSpPr>
        <p:spPr bwMode="auto">
          <a:xfrm>
            <a:off x="5403949" y="3684084"/>
            <a:ext cx="1492163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F = 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59" name="AutoShape 16"/>
          <p:cNvCxnSpPr>
            <a:cxnSpLocks noChangeShapeType="1"/>
          </p:cNvCxnSpPr>
          <p:nvPr/>
        </p:nvCxnSpPr>
        <p:spPr bwMode="auto">
          <a:xfrm>
            <a:off x="1857356" y="4786322"/>
            <a:ext cx="571504" cy="1588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60" name="Заголовок 9"/>
          <p:cNvSpPr txBox="1">
            <a:spLocks/>
          </p:cNvSpPr>
          <p:nvPr/>
        </p:nvSpPr>
        <p:spPr>
          <a:xfrm>
            <a:off x="434718" y="100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Правильный ответ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4572000" y="5129138"/>
            <a:ext cx="444673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Y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= 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X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&amp;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Y V XVY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F(1,0) = 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4" name="Управляющая кнопка: настраиваемая 23">
            <a:hlinkClick r:id="rId3" action="ppaction://hlinksldjump" highlightClick="1"/>
          </p:cNvPr>
          <p:cNvSpPr/>
          <p:nvPr/>
        </p:nvSpPr>
        <p:spPr>
          <a:xfrm>
            <a:off x="7643834" y="585789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5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7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285720" y="1500174"/>
            <a:ext cx="8858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Укажите значения логических переменных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при которых логическое выражение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)-&gt;(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 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ложно.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Ответ запишите в виде строки из четырех символов: значений переменных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(в указанном порядке).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Так, например, строка 0101 соответствует тому, что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=0,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=1,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=0,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9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49153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Содержимое 5" descr="ЛОГ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0" name="Заголовок 9"/>
          <p:cNvSpPr txBox="1">
            <a:spLocks/>
          </p:cNvSpPr>
          <p:nvPr/>
        </p:nvSpPr>
        <p:spPr>
          <a:xfrm>
            <a:off x="434718" y="100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Правильный ответ</a:t>
            </a: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285720" y="1378333"/>
            <a:ext cx="8858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Укажите значения логических переменных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при которых логическое выражение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)-&gt;(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 ¬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\/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ложно.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Ответ запишите в виде строки из четырех символов: значений переменных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и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(в указанном порядке).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Так, например, строка 0101 соответствует тому, что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K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=0,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L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=1,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M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=0,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=1.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785786" y="5000636"/>
            <a:ext cx="359957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/>
              <a:t>Ответ: 1100</a:t>
            </a:r>
            <a:endParaRPr lang="ru-RU" sz="5400" dirty="0"/>
          </a:p>
        </p:txBody>
      </p:sp>
      <p:sp>
        <p:nvSpPr>
          <p:cNvPr id="26" name="Управляющая кнопка: настраиваемая 25">
            <a:hlinkClick r:id="rId3" action="ppaction://hlinksldjump" highlightClick="1"/>
          </p:cNvPr>
          <p:cNvSpPr/>
          <p:nvPr/>
        </p:nvSpPr>
        <p:spPr>
          <a:xfrm>
            <a:off x="7643834" y="585789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1</a:t>
            </a:r>
            <a:endParaRPr lang="ru-RU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14282" y="1691361"/>
            <a:ext cx="74708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Упростите логическое выражение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965" y="2857496"/>
            <a:ext cx="860203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600" dirty="0" smtClean="0"/>
              <a:t>(</a:t>
            </a:r>
            <a:r>
              <a:rPr lang="en-US" sz="6600" dirty="0" smtClean="0"/>
              <a:t>x </a:t>
            </a:r>
            <a:r>
              <a:rPr lang="en-US" sz="6600" dirty="0"/>
              <a:t>V </a:t>
            </a:r>
            <a:r>
              <a:rPr lang="en-US" sz="6600" dirty="0" smtClean="0"/>
              <a:t>y</a:t>
            </a:r>
            <a:r>
              <a:rPr lang="ru-RU" sz="6600" dirty="0" smtClean="0"/>
              <a:t>)</a:t>
            </a:r>
            <a:r>
              <a:rPr lang="en-US" sz="6600" dirty="0" smtClean="0"/>
              <a:t> </a:t>
            </a:r>
            <a:r>
              <a:rPr lang="en-US" sz="6600" dirty="0"/>
              <a:t>V x</a:t>
            </a:r>
            <a:r>
              <a:rPr lang="ru-RU" sz="6600" dirty="0"/>
              <a:t> &amp; </a:t>
            </a:r>
            <a:r>
              <a:rPr lang="en-US" sz="6600" dirty="0"/>
              <a:t>y</a:t>
            </a:r>
            <a:r>
              <a:rPr lang="ru-RU" sz="6600" dirty="0"/>
              <a:t> &amp; (</a:t>
            </a:r>
            <a:r>
              <a:rPr lang="en-US" sz="6600" dirty="0"/>
              <a:t>y V x</a:t>
            </a:r>
            <a:r>
              <a:rPr lang="ru-RU" sz="6600" dirty="0"/>
              <a:t>) </a:t>
            </a:r>
            <a:r>
              <a:rPr lang="ru-RU" sz="4800" dirty="0"/>
              <a:t>=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460186" y="2928934"/>
            <a:ext cx="16430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71868" y="2863540"/>
            <a:ext cx="173687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85786" y="2714620"/>
            <a:ext cx="454580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1428736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3081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8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57158" y="1785926"/>
            <a:ext cx="835821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Нарисуйте диаграмму Эйлера – Венна, отображающую взаимосвязь понятий: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целые, натуральные числа и числа, кратные 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51201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Содержимое 5" descr="ЛОГ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0" name="Заголовок 9"/>
          <p:cNvSpPr txBox="1">
            <a:spLocks/>
          </p:cNvSpPr>
          <p:nvPr/>
        </p:nvSpPr>
        <p:spPr>
          <a:xfrm>
            <a:off x="434718" y="100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Правильный ответ</a:t>
            </a:r>
          </a:p>
        </p:txBody>
      </p:sp>
      <p:sp>
        <p:nvSpPr>
          <p:cNvPr id="26" name="Управляющая кнопка: настраиваемая 25">
            <a:hlinkClick r:id="rId3" action="ppaction://hlinksldjump" highlightClick="1"/>
          </p:cNvPr>
          <p:cNvSpPr/>
          <p:nvPr/>
        </p:nvSpPr>
        <p:spPr>
          <a:xfrm>
            <a:off x="7643834" y="585789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85720" y="1285860"/>
            <a:ext cx="835821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Нарисуйте диаграмму Эйлера – Венна, отображающую взаимосвязь понятий:</a:t>
            </a:r>
            <a:endParaRPr lang="ru-RU" sz="2800" dirty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целые, натуральные числа и числа, кратные 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214282" y="3286124"/>
            <a:ext cx="6000792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Ответ: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A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 – множество целых чисел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 – множество натуральных чисел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С – числа, кратные 3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714612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357818" y="3429000"/>
            <a:ext cx="3271845" cy="2590807"/>
            <a:chOff x="6143636" y="4000504"/>
            <a:chExt cx="2200275" cy="1590675"/>
          </a:xfrm>
        </p:grpSpPr>
        <p:sp>
          <p:nvSpPr>
            <p:cNvPr id="50181" name="Oval 5"/>
            <p:cNvSpPr>
              <a:spLocks noChangeArrowheads="1"/>
            </p:cNvSpPr>
            <p:nvPr/>
          </p:nvSpPr>
          <p:spPr bwMode="auto">
            <a:xfrm>
              <a:off x="6143636" y="4000504"/>
              <a:ext cx="2200275" cy="159067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2" name="Oval 6"/>
            <p:cNvSpPr>
              <a:spLocks noChangeArrowheads="1"/>
            </p:cNvSpPr>
            <p:nvPr/>
          </p:nvSpPr>
          <p:spPr bwMode="auto">
            <a:xfrm>
              <a:off x="6848486" y="4541841"/>
              <a:ext cx="714375" cy="69532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6581786" y="4298954"/>
              <a:ext cx="352425" cy="36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А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7019936" y="4660904"/>
              <a:ext cx="352425" cy="36195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0185" name="Oval 9"/>
            <p:cNvSpPr>
              <a:spLocks noChangeArrowheads="1"/>
            </p:cNvSpPr>
            <p:nvPr/>
          </p:nvSpPr>
          <p:spPr bwMode="auto">
            <a:xfrm>
              <a:off x="7372361" y="4592641"/>
              <a:ext cx="657225" cy="539750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50186" name="Text Box 10"/>
            <p:cNvSpPr txBox="1">
              <a:spLocks noChangeArrowheads="1"/>
            </p:cNvSpPr>
            <p:nvPr/>
          </p:nvSpPr>
          <p:spPr bwMode="auto">
            <a:xfrm>
              <a:off x="7629536" y="4646616"/>
              <a:ext cx="352425" cy="361950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</a:t>
            </a:r>
            <a:r>
              <a:rPr lang="en-US" dirty="0" smtClean="0"/>
              <a:t>1</a:t>
            </a:r>
            <a:r>
              <a:rPr lang="ru-RU" dirty="0" smtClean="0"/>
              <a:t>9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1180257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Пусть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c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– логические величины, </a:t>
            </a: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которые имеют следующие значения: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=ложь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,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=ложь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с=истина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. </a:t>
            </a: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Verdana" pitchFamily="34" charset="0"/>
            </a:endParaRP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 smtClean="0">
              <a:latin typeface="Arial" pitchFamily="34" charset="0"/>
              <a:ea typeface="Arial Unicode MS" pitchFamily="34" charset="-128"/>
              <a:cs typeface="Verdana" pitchFamily="34" charset="0"/>
            </a:endParaRP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Определите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сколько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логических выражений имеют результат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ложь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:</a:t>
            </a:r>
          </a:p>
          <a:p>
            <a:pPr marL="0" marR="0" lvl="0" indent="1143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а)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c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б)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) и (с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в)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c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г) не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д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) не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или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c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143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е) не (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и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c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04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Содержимое 5" descr="ЛОГ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0" name="Заголовок 9"/>
          <p:cNvSpPr txBox="1">
            <a:spLocks/>
          </p:cNvSpPr>
          <p:nvPr/>
        </p:nvSpPr>
        <p:spPr>
          <a:xfrm>
            <a:off x="434718" y="100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Правильный ответ</a:t>
            </a:r>
          </a:p>
        </p:txBody>
      </p:sp>
      <p:sp>
        <p:nvSpPr>
          <p:cNvPr id="26" name="Управляющая кнопка: настраиваемая 25">
            <a:hlinkClick r:id="rId3" action="ppaction://hlinksldjump" highlightClick="1"/>
          </p:cNvPr>
          <p:cNvSpPr/>
          <p:nvPr/>
        </p:nvSpPr>
        <p:spPr>
          <a:xfrm>
            <a:off x="7643834" y="585789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714612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2714612" y="1857364"/>
          <a:ext cx="4429156" cy="3357586"/>
        </p:xfrm>
        <a:graphic>
          <a:graphicData uri="http://schemas.openxmlformats.org/drawingml/2006/table">
            <a:tbl>
              <a:tblPr/>
              <a:tblGrid>
                <a:gridCol w="4429156"/>
              </a:tblGrid>
              <a:tr h="3357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а) истина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б) ложь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в) ложь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г) истина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 err="1">
                          <a:latin typeface="Verdana"/>
                          <a:ea typeface="Arial Unicode MS"/>
                          <a:cs typeface="Verdana"/>
                        </a:rPr>
                        <a:t>д</a:t>
                      </a: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) истина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>
                          <a:latin typeface="Verdana"/>
                          <a:ea typeface="Arial Unicode MS"/>
                          <a:cs typeface="Verdana"/>
                        </a:rPr>
                        <a:t>е) </a:t>
                      </a:r>
                      <a:r>
                        <a:rPr lang="ru-RU" sz="2000" b="1" kern="50" dirty="0" smtClean="0">
                          <a:latin typeface="Verdana"/>
                          <a:ea typeface="Arial Unicode MS"/>
                          <a:cs typeface="Verdana"/>
                        </a:rPr>
                        <a:t>истина</a:t>
                      </a:r>
                    </a:p>
                    <a:p>
                      <a:pPr indent="114300">
                        <a:spcAft>
                          <a:spcPts val="0"/>
                        </a:spcAft>
                      </a:pPr>
                      <a:endParaRPr lang="ru-RU" sz="2000" b="1" kern="50" dirty="0" smtClean="0">
                        <a:latin typeface="Verdana"/>
                        <a:ea typeface="Arial Unicode MS"/>
                        <a:cs typeface="Verdana"/>
                      </a:endParaRPr>
                    </a:p>
                    <a:p>
                      <a:pPr indent="114300">
                        <a:spcAft>
                          <a:spcPts val="0"/>
                        </a:spcAft>
                      </a:pPr>
                      <a:r>
                        <a:rPr lang="ru-RU" sz="2000" b="1" kern="50" dirty="0" smtClean="0">
                          <a:latin typeface="Verdana"/>
                          <a:ea typeface="Arial Unicode MS"/>
                          <a:cs typeface="Times New Roman"/>
                        </a:rPr>
                        <a:t>Ответ: 2</a:t>
                      </a:r>
                      <a:endParaRPr lang="ru-RU" sz="2000" kern="50" dirty="0">
                        <a:latin typeface="Arial"/>
                        <a:ea typeface="Arial Unicode MS"/>
                        <a:cs typeface="Times New Roman"/>
                      </a:endParaRP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20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501090" y="571480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215206" y="6143644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214414" y="4874017"/>
            <a:ext cx="650430" cy="869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21484" y="1120960"/>
            <a:ext cx="872251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Цепочки символов (строки) создаются по следующему правилу.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Первая строка состоит из одного символа – цифры «1».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Каждая из последующих цепочек создается такими действиями: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очередную строку дважды записывается цепочка цифр из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предыдущей строки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(одна за другой, подряд), а в конец приписывается еще одно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число – номер строки по порядку (на i-м шаге дописывается число «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»).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Вот первые 4 строки, созданные по этому правилу: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(1)	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(2)	112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(3)	1121123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(4)	112112311211234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Какая цифра стоит в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седьмой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строке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 120-м месте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(считая слева направо)?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4" name="Содержимое 5" descr="ЛОГИ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0" name="Заголовок 9"/>
          <p:cNvSpPr txBox="1">
            <a:spLocks/>
          </p:cNvSpPr>
          <p:nvPr/>
        </p:nvSpPr>
        <p:spPr>
          <a:xfrm>
            <a:off x="434718" y="10066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Правильный ответ</a:t>
            </a:r>
          </a:p>
        </p:txBody>
      </p:sp>
      <p:sp>
        <p:nvSpPr>
          <p:cNvPr id="26" name="Управляющая кнопка: настраиваемая 25">
            <a:hlinkClick r:id="rId3" action="ppaction://hlinksldjump" highlightClick="1"/>
          </p:cNvPr>
          <p:cNvSpPr/>
          <p:nvPr/>
        </p:nvSpPr>
        <p:spPr>
          <a:xfrm>
            <a:off x="7643834" y="585789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2714612" y="78579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928662" y="1500174"/>
            <a:ext cx="75724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(1)	1                                       всего 1 число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(2)	112                                   всего  2*1+1=3 числа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(3)	1121123                           всего 2*3+1= 7  чисел                        </a:t>
            </a:r>
            <a:endParaRPr lang="ru-RU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  <a:ea typeface="Times New Roman" pitchFamily="18" charset="0"/>
              </a:rPr>
              <a:t>(4)	112112311211234            всего 2*7+1=15 чисел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Both" startAt="5"/>
            </a:pPr>
            <a:r>
              <a:rPr lang="ru-RU" dirty="0" smtClean="0">
                <a:latin typeface="Arial" pitchFamily="34" charset="0"/>
              </a:rPr>
              <a:t>                                                  всего 2*15+1=31 число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Both" startAt="5"/>
            </a:pPr>
            <a:r>
              <a:rPr lang="ru-RU" dirty="0" smtClean="0">
                <a:latin typeface="Arial" pitchFamily="34" charset="0"/>
              </a:rPr>
              <a:t>                                                  всего 2*31+1=63 числа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arenBoth" startAt="5"/>
            </a:pPr>
            <a:r>
              <a:rPr lang="ru-RU" dirty="0" smtClean="0">
                <a:latin typeface="Arial" pitchFamily="34" charset="0"/>
              </a:rPr>
              <a:t>                                                  всего 2*63+1=127 чисел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latin typeface="Arial" pitchFamily="34" charset="0"/>
              </a:rPr>
              <a:t>из ни последние 7 чисел такие: 1234567    </a:t>
            </a: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</a:rPr>
              <a:t>Ответ: на 120 месте в (7) строке стоит число 1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214282" y="1752916"/>
            <a:ext cx="586160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Упростите логическое выражение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85918" y="2786058"/>
            <a:ext cx="64315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dirty="0" smtClean="0"/>
              <a:t>(</a:t>
            </a:r>
            <a:r>
              <a:rPr lang="en-US" sz="4800" dirty="0" smtClean="0"/>
              <a:t>x </a:t>
            </a:r>
            <a:r>
              <a:rPr lang="en-US" sz="4800" dirty="0"/>
              <a:t>V </a:t>
            </a:r>
            <a:r>
              <a:rPr lang="en-US" sz="4800" dirty="0" smtClean="0"/>
              <a:t>y</a:t>
            </a:r>
            <a:r>
              <a:rPr lang="ru-RU" sz="4800" dirty="0" smtClean="0"/>
              <a:t>)</a:t>
            </a:r>
            <a:r>
              <a:rPr lang="en-US" sz="4800" dirty="0" smtClean="0"/>
              <a:t> </a:t>
            </a:r>
            <a:r>
              <a:rPr lang="en-US" sz="4800" dirty="0"/>
              <a:t>V x</a:t>
            </a:r>
            <a:r>
              <a:rPr lang="ru-RU" sz="4800" dirty="0"/>
              <a:t> &amp; </a:t>
            </a:r>
            <a:r>
              <a:rPr lang="en-US" sz="4800" dirty="0"/>
              <a:t>y</a:t>
            </a:r>
            <a:r>
              <a:rPr lang="ru-RU" sz="4800" dirty="0"/>
              <a:t> &amp; (</a:t>
            </a:r>
            <a:r>
              <a:rPr lang="en-US" sz="4800" dirty="0"/>
              <a:t>y V x</a:t>
            </a:r>
            <a:r>
              <a:rPr lang="ru-RU" sz="4800" dirty="0"/>
              <a:t>) = 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044638" y="2874298"/>
            <a:ext cx="13573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951420" y="2863540"/>
            <a:ext cx="13573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035528" y="2714620"/>
            <a:ext cx="32960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928662" y="3714752"/>
            <a:ext cx="6431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(</a:t>
            </a:r>
            <a:r>
              <a:rPr lang="en-US" sz="4800" dirty="0" smtClean="0"/>
              <a:t>x </a:t>
            </a:r>
            <a:r>
              <a:rPr lang="en-US" sz="4800" dirty="0"/>
              <a:t>V </a:t>
            </a:r>
            <a:r>
              <a:rPr lang="en-US" sz="4800" dirty="0" smtClean="0"/>
              <a:t>y</a:t>
            </a:r>
            <a:r>
              <a:rPr lang="ru-RU" sz="4800" dirty="0" smtClean="0"/>
              <a:t>)</a:t>
            </a:r>
            <a:r>
              <a:rPr lang="en-US" sz="4800" dirty="0" smtClean="0"/>
              <a:t> &amp; </a:t>
            </a:r>
            <a:r>
              <a:rPr lang="en-US" sz="4800" dirty="0"/>
              <a:t>x</a:t>
            </a:r>
            <a:r>
              <a:rPr lang="ru-RU" sz="4800" dirty="0"/>
              <a:t> &amp; </a:t>
            </a:r>
            <a:r>
              <a:rPr lang="en-US" sz="4800" dirty="0"/>
              <a:t>y</a:t>
            </a:r>
            <a:r>
              <a:rPr lang="ru-RU" sz="4800" dirty="0"/>
              <a:t> &amp; (</a:t>
            </a:r>
            <a:r>
              <a:rPr lang="en-US" sz="4800" dirty="0"/>
              <a:t>y V x</a:t>
            </a:r>
            <a:r>
              <a:rPr lang="ru-RU" sz="4800" dirty="0"/>
              <a:t>) = </a:t>
            </a: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5187382" y="3857628"/>
            <a:ext cx="135732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1178272" y="3857628"/>
            <a:ext cx="125058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857224" y="4714884"/>
            <a:ext cx="7759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/>
              <a:t>(</a:t>
            </a:r>
            <a:r>
              <a:rPr lang="en-US" sz="4800" dirty="0" smtClean="0"/>
              <a:t>x &amp; y</a:t>
            </a:r>
            <a:r>
              <a:rPr lang="ru-RU" sz="4800" dirty="0" smtClean="0"/>
              <a:t>)</a:t>
            </a:r>
            <a:r>
              <a:rPr lang="en-US" sz="4800" dirty="0" smtClean="0"/>
              <a:t> &amp; </a:t>
            </a:r>
            <a:r>
              <a:rPr lang="en-US" sz="4800" dirty="0"/>
              <a:t>x</a:t>
            </a:r>
            <a:r>
              <a:rPr lang="ru-RU" sz="4800" dirty="0"/>
              <a:t> &amp; </a:t>
            </a:r>
            <a:r>
              <a:rPr lang="en-US" sz="4800" dirty="0"/>
              <a:t>y</a:t>
            </a:r>
            <a:r>
              <a:rPr lang="ru-RU" sz="4800" dirty="0"/>
              <a:t> &amp; (</a:t>
            </a:r>
            <a:r>
              <a:rPr lang="en-US" sz="4800" dirty="0"/>
              <a:t>y </a:t>
            </a:r>
            <a:r>
              <a:rPr lang="en-US" sz="4800" dirty="0" smtClean="0"/>
              <a:t>&amp;x</a:t>
            </a:r>
            <a:r>
              <a:rPr lang="ru-RU" sz="4800" dirty="0"/>
              <a:t>) </a:t>
            </a:r>
            <a:r>
              <a:rPr lang="ru-RU" sz="4800" dirty="0" smtClean="0"/>
              <a:t>=</a:t>
            </a:r>
            <a:r>
              <a:rPr lang="en-US" sz="4800" dirty="0" smtClean="0"/>
              <a:t> 0</a:t>
            </a:r>
            <a:r>
              <a:rPr lang="ru-RU" sz="4800" dirty="0" smtClean="0"/>
              <a:t> </a:t>
            </a:r>
            <a:endParaRPr lang="ru-RU" sz="48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1102018" y="4929198"/>
            <a:ext cx="2943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2063088" y="4929198"/>
            <a:ext cx="2943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349236" y="4929198"/>
            <a:ext cx="2943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6143636" y="4929198"/>
            <a:ext cx="29433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2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1428736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1357298"/>
            <a:ext cx="728667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Выделите в составном высказывании простые, обозначьте каждое из них буквой и запишите с помощью логических операций.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786190"/>
            <a:ext cx="707236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i="1" dirty="0"/>
              <a:t>Если число оканчивается на 0 или на 5, то это число делится на 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Правильный ответ</a:t>
            </a:r>
            <a:endParaRPr lang="ru-RU" dirty="0"/>
          </a:p>
        </p:txBody>
      </p:sp>
      <p:sp>
        <p:nvSpPr>
          <p:cNvPr id="19" name="Управляющая кнопка: настраиваемая 18">
            <a:hlinkClick r:id="rId3" action="ppaction://hlinksldjump" highlightClick="1"/>
          </p:cNvPr>
          <p:cNvSpPr/>
          <p:nvPr/>
        </p:nvSpPr>
        <p:spPr>
          <a:xfrm>
            <a:off x="7715272" y="6215082"/>
            <a:ext cx="1285884" cy="500066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Вопросы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642910" y="1285860"/>
            <a:ext cx="707236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Если число оканчивается на 0 или на 5, то это число делится на 5</a:t>
            </a:r>
            <a:r>
              <a:rPr lang="ru-RU" sz="3600" b="1" i="1" dirty="0" smtClean="0"/>
              <a:t>.</a:t>
            </a:r>
          </a:p>
          <a:p>
            <a:r>
              <a:rPr lang="en-US" sz="3600" b="1" i="1" dirty="0" smtClean="0"/>
              <a:t>A=“</a:t>
            </a:r>
            <a:r>
              <a:rPr lang="ru-RU" sz="3600" b="1" i="1" dirty="0" smtClean="0"/>
              <a:t>Число оканчивается на 0</a:t>
            </a:r>
            <a:r>
              <a:rPr lang="en-US" sz="3600" b="1" i="1" dirty="0" smtClean="0"/>
              <a:t>”</a:t>
            </a:r>
          </a:p>
          <a:p>
            <a:r>
              <a:rPr lang="en-US" sz="3600" b="1" i="1" dirty="0" smtClean="0"/>
              <a:t>B=“</a:t>
            </a:r>
            <a:r>
              <a:rPr lang="ru-RU" sz="3600" b="1" i="1" dirty="0" smtClean="0"/>
              <a:t>Число оканчивается на 5</a:t>
            </a:r>
            <a:r>
              <a:rPr lang="en-US" sz="3600" b="1" i="1" dirty="0" smtClean="0"/>
              <a:t>”</a:t>
            </a:r>
          </a:p>
          <a:p>
            <a:r>
              <a:rPr lang="en-US" sz="3600" b="1" i="1" dirty="0" smtClean="0"/>
              <a:t>C=“</a:t>
            </a:r>
            <a:r>
              <a:rPr lang="ru-RU" sz="3600" b="1" i="1" dirty="0" smtClean="0"/>
              <a:t>Число делится на 5</a:t>
            </a:r>
            <a:r>
              <a:rPr lang="en-US" sz="3600" b="1" i="1" dirty="0" smtClean="0"/>
              <a:t>”</a:t>
            </a:r>
            <a:endParaRPr lang="ru-RU" sz="3600" b="1" i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500166" y="4857760"/>
            <a:ext cx="4147289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600" dirty="0"/>
              <a:t>(A V B) </a:t>
            </a:r>
            <a:r>
              <a:rPr lang="ru-RU" sz="6600" dirty="0" smtClean="0"/>
              <a:t>  </a:t>
            </a:r>
            <a:r>
              <a:rPr lang="en-US" sz="6600" dirty="0" smtClean="0"/>
              <a:t>&gt; </a:t>
            </a:r>
            <a:r>
              <a:rPr lang="en-US" sz="6600" dirty="0"/>
              <a:t>C</a:t>
            </a:r>
            <a:endParaRPr lang="ru-RU" sz="66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000496" y="5429264"/>
            <a:ext cx="500066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ГИКА.jpg"/>
          <p:cNvPicPr>
            <a:picLocks noGrp="1" noChangeAspect="1"/>
          </p:cNvPicPr>
          <p:nvPr>
            <p:ph idx="4294967295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Вопрос 3</a:t>
            </a:r>
            <a:endParaRPr lang="ru-RU" dirty="0"/>
          </a:p>
        </p:txBody>
      </p:sp>
      <p:pic>
        <p:nvPicPr>
          <p:cNvPr id="21" name="Звук для презентации 60 сек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143900" y="1428736"/>
            <a:ext cx="304800" cy="304800"/>
          </a:xfrm>
          <a:prstGeom prst="rect">
            <a:avLst/>
          </a:prstGeom>
        </p:spPr>
      </p:pic>
      <p:sp>
        <p:nvSpPr>
          <p:cNvPr id="37" name="Управляющая кнопка: настраиваемая 36">
            <a:hlinkClick r:id="" action="ppaction://hlinkshowjump?jump=nextslide" highlightClick="1">
              <a:snd r:embed="rId5" name="chimes.wav"/>
            </a:hlinkClick>
          </p:cNvPr>
          <p:cNvSpPr/>
          <p:nvPr/>
        </p:nvSpPr>
        <p:spPr>
          <a:xfrm>
            <a:off x="7072330" y="6072206"/>
            <a:ext cx="1500198" cy="571504"/>
          </a:xfrm>
          <a:prstGeom prst="actionButtonBlank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Ответ</a:t>
            </a:r>
            <a:endParaRPr lang="ru-RU" sz="36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428736"/>
            <a:ext cx="75009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В ячейках ЭТ хранятся следующие формулы: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232778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A1=10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A2=20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A3=A2/A1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B1=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ЕСЛИ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(A2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*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A1&gt;1000;5;10)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B2=5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B3=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СУММ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(A1:B2)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85720" y="3357562"/>
            <a:ext cx="835824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Какой результат (ИСТИНА или ЛОЖЬ) будет иметь следующее логическое выражение: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ИЛИ(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1&lt;5;B3=45)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Verdana" pitchFamily="34" charset="0"/>
              </a:rPr>
              <a:t>      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rial Unicode MS" pitchFamily="34" charset="-128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rial Unicode MS" pitchFamily="34" charset="-128"/>
                <a:cs typeface="Times New Roman" pitchFamily="18" charset="0"/>
              </a:rPr>
              <a:t>В ответе поясните какие значения хранятся в ячейках А3, В1, В3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0" dur="62647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audi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</p:childTnLst>
        </p:cTn>
      </p:par>
    </p:tnLst>
    <p:bldLst>
      <p:bldP spid="20481" grpId="0"/>
      <p:bldP spid="20482" grpId="0"/>
      <p:bldP spid="2048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1986</Words>
  <Application>Microsoft Office PowerPoint</Application>
  <PresentationFormat>Экран (4:3)</PresentationFormat>
  <Paragraphs>493</Paragraphs>
  <Slides>55</Slides>
  <Notes>0</Notes>
  <HiddenSlides>0</HiddenSlides>
  <MMClips>27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Тема Office</vt:lpstr>
      <vt:lpstr>Слайд 1</vt:lpstr>
      <vt:lpstr>Слайд 2</vt:lpstr>
      <vt:lpstr>Слайд 3</vt:lpstr>
      <vt:lpstr>Слайд 4</vt:lpstr>
      <vt:lpstr>Вопрос 1</vt:lpstr>
      <vt:lpstr>Правильный ответ</vt:lpstr>
      <vt:lpstr>Вопрос 2</vt:lpstr>
      <vt:lpstr>Правильный ответ</vt:lpstr>
      <vt:lpstr>Вопрос 3</vt:lpstr>
      <vt:lpstr>Правильный ответ</vt:lpstr>
      <vt:lpstr>Вопрос 4   **** БЛИЦ****</vt:lpstr>
      <vt:lpstr>Правильный ответ на 1 вопрос</vt:lpstr>
      <vt:lpstr>Вопрос 4   **** БЛИЦ****</vt:lpstr>
      <vt:lpstr>Правильный ответ на 2 вопрос</vt:lpstr>
      <vt:lpstr>Вопрос 4   **** БЛИЦ****</vt:lpstr>
      <vt:lpstr>Правильный ответ на 3 вопрос</vt:lpstr>
      <vt:lpstr>Вопрос 5</vt:lpstr>
      <vt:lpstr>Правильный ответ</vt:lpstr>
      <vt:lpstr>Вопрос 6</vt:lpstr>
      <vt:lpstr>Вопрос 7   **** БЛИЦ****</vt:lpstr>
      <vt:lpstr>Правильный ответ на 1 вопрос</vt:lpstr>
      <vt:lpstr>   **** БЛИЦ****</vt:lpstr>
      <vt:lpstr>Правильный ответ на 2 вопрос</vt:lpstr>
      <vt:lpstr> **** БЛИЦ****</vt:lpstr>
      <vt:lpstr>Правильный ответ на 3 вопрос</vt:lpstr>
      <vt:lpstr>Вопрос 8</vt:lpstr>
      <vt:lpstr>Правильный ответ</vt:lpstr>
      <vt:lpstr>Вопрос 9   **** БЛИЦ****</vt:lpstr>
      <vt:lpstr>Правильный ответ на 1 вопрос</vt:lpstr>
      <vt:lpstr>**** БЛИЦ****</vt:lpstr>
      <vt:lpstr>Правильный ответ на 2 вопрос</vt:lpstr>
      <vt:lpstr>**** БЛИЦ****</vt:lpstr>
      <vt:lpstr>Правильный ответ на 3 вопрос</vt:lpstr>
      <vt:lpstr>Вопрос 10</vt:lpstr>
      <vt:lpstr>Правильный ответ</vt:lpstr>
      <vt:lpstr>Вопрос 11</vt:lpstr>
      <vt:lpstr>Правильный ответ</vt:lpstr>
      <vt:lpstr>Вопрос 12</vt:lpstr>
      <vt:lpstr>Правильный ответ</vt:lpstr>
      <vt:lpstr>Вопрос 13</vt:lpstr>
      <vt:lpstr>Правильный ответ</vt:lpstr>
      <vt:lpstr>Вопрос 14</vt:lpstr>
      <vt:lpstr>Правильный ответ</vt:lpstr>
      <vt:lpstr>Вопрос 15</vt:lpstr>
      <vt:lpstr>Правильный ответ</vt:lpstr>
      <vt:lpstr>Вопрос 16</vt:lpstr>
      <vt:lpstr>Правильный ответ</vt:lpstr>
      <vt:lpstr>Вопрос 17</vt:lpstr>
      <vt:lpstr>Правильный ответ</vt:lpstr>
      <vt:lpstr>Вопрос 18</vt:lpstr>
      <vt:lpstr>Правильный ответ</vt:lpstr>
      <vt:lpstr>Вопрос 19</vt:lpstr>
      <vt:lpstr>Правильный ответ</vt:lpstr>
      <vt:lpstr>Вопрос 20</vt:lpstr>
      <vt:lpstr>Правильный ответ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Брейн – ринг: АЛГЕБРА  ЛОГИКИ</dc:title>
  <dc:creator>Арина</dc:creator>
  <cp:lastModifiedBy>admin</cp:lastModifiedBy>
  <cp:revision>87</cp:revision>
  <dcterms:created xsi:type="dcterms:W3CDTF">2010-01-28T16:43:20Z</dcterms:created>
  <dcterms:modified xsi:type="dcterms:W3CDTF">2014-11-11T09:00:01Z</dcterms:modified>
</cp:coreProperties>
</file>