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sldIdLst>
    <p:sldId id="256" r:id="rId3"/>
    <p:sldId id="264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24" autoAdjust="0"/>
  </p:normalViewPr>
  <p:slideViewPr>
    <p:cSldViewPr>
      <p:cViewPr>
        <p:scale>
          <a:sx n="90" d="100"/>
          <a:sy n="90" d="100"/>
        </p:scale>
        <p:origin x="-72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C69C8-3925-47EE-BD4E-96B3563D3DE6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F8E8A-BD69-43A1-9A80-1C82B43AF11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 userDrawn="1"/>
        </p:nvGrpSpPr>
        <p:grpSpPr>
          <a:xfrm>
            <a:off x="-463230" y="-685800"/>
            <a:ext cx="16465230" cy="13240444"/>
            <a:chOff x="-518160" y="-457199"/>
            <a:chExt cx="16465230" cy="13240444"/>
          </a:xfrm>
        </p:grpSpPr>
        <p:sp>
          <p:nvSpPr>
            <p:cNvPr id="15" name="Скругленный прямоугольник 14"/>
            <p:cNvSpPr>
              <a:spLocks noChangeAspect="1"/>
            </p:cNvSpPr>
            <p:nvPr userDrawn="1"/>
          </p:nvSpPr>
          <p:spPr>
            <a:xfrm rot="16200000" flipH="1">
              <a:off x="852220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Скругленный прямоугольник 16"/>
            <p:cNvSpPr>
              <a:spLocks noChangeAspect="1"/>
            </p:cNvSpPr>
            <p:nvPr userDrawn="1"/>
          </p:nvSpPr>
          <p:spPr>
            <a:xfrm rot="16200000" flipH="1">
              <a:off x="852220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Скругленный прямоугольник 15"/>
            <p:cNvSpPr>
              <a:spLocks noChangeAspect="1"/>
            </p:cNvSpPr>
            <p:nvPr userDrawn="1"/>
          </p:nvSpPr>
          <p:spPr>
            <a:xfrm rot="16200000" flipH="1">
              <a:off x="28657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кругленный прямоугольник 10"/>
            <p:cNvSpPr>
              <a:spLocks noChangeAspect="1"/>
            </p:cNvSpPr>
            <p:nvPr userDrawn="1"/>
          </p:nvSpPr>
          <p:spPr>
            <a:xfrm rot="16200000" flipH="1">
              <a:off x="28657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" name="Скругленный прямоугольник 6"/>
          <p:cNvSpPr/>
          <p:nvPr userDrawn="1"/>
        </p:nvSpPr>
        <p:spPr>
          <a:xfrm>
            <a:off x="1219200" y="5029200"/>
            <a:ext cx="7467600" cy="1447800"/>
          </a:xfrm>
          <a:prstGeom prst="round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1219200" y="4648200"/>
            <a:ext cx="74676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790700" y="5867400"/>
            <a:ext cx="64389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0527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69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13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9599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1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353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423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206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5691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729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366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253529" y="-1143000"/>
            <a:ext cx="17246129" cy="13868400"/>
            <a:chOff x="-518160" y="-457199"/>
            <a:chExt cx="16465230" cy="13240444"/>
          </a:xfrm>
        </p:grpSpPr>
        <p:sp>
          <p:nvSpPr>
            <p:cNvPr id="16" name="Скругленный прямоугольник 15"/>
            <p:cNvSpPr>
              <a:spLocks noChangeAspect="1"/>
            </p:cNvSpPr>
            <p:nvPr userDrawn="1"/>
          </p:nvSpPr>
          <p:spPr>
            <a:xfrm rot="16200000" flipH="1">
              <a:off x="852220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Скругленный прямоугольник 16"/>
            <p:cNvSpPr>
              <a:spLocks noChangeAspect="1"/>
            </p:cNvSpPr>
            <p:nvPr userDrawn="1"/>
          </p:nvSpPr>
          <p:spPr>
            <a:xfrm rot="16200000" flipH="1">
              <a:off x="852220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Скругленный прямоугольник 17"/>
            <p:cNvSpPr>
              <a:spLocks noChangeAspect="1"/>
            </p:cNvSpPr>
            <p:nvPr userDrawn="1"/>
          </p:nvSpPr>
          <p:spPr>
            <a:xfrm rot="16200000" flipH="1">
              <a:off x="286578" y="5358384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108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Скругленный прямоугольник 18"/>
            <p:cNvSpPr>
              <a:spLocks noChangeAspect="1"/>
            </p:cNvSpPr>
            <p:nvPr userDrawn="1"/>
          </p:nvSpPr>
          <p:spPr>
            <a:xfrm rot="16200000" flipH="1">
              <a:off x="286578" y="-1261937"/>
              <a:ext cx="6620123" cy="8229600"/>
            </a:xfrm>
            <a:prstGeom prst="roundRect">
              <a:avLst>
                <a:gd name="adj" fmla="val 3679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>
                    <a:lumMod val="87000"/>
                    <a:lumOff val="13000"/>
                    <a:alpha val="90000"/>
                  </a:schemeClr>
                </a:gs>
              </a:gsLst>
              <a:lin ang="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381000" y="228600"/>
            <a:ext cx="8382000" cy="6096000"/>
          </a:xfrm>
          <a:prstGeom prst="roundRect">
            <a:avLst>
              <a:gd name="adj" fmla="val 3355"/>
            </a:avLst>
          </a:prstGeom>
          <a:solidFill>
            <a:schemeClr val="bg1">
              <a:alpha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FA4713-50AE-4181-988A-1CC761AFEC1E}" type="datetimeFigureOut">
              <a:rPr lang="ru-RU" smtClean="0"/>
              <a:pPr/>
              <a:t>29.08.2014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D8933D5-26D7-4BB0-90F3-8034E9A4F4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445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6387060"/>
            <a:ext cx="6438900" cy="76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7624" y="5013176"/>
            <a:ext cx="7467600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Свойства равнобедренного треугольника </a:t>
            </a:r>
            <a:r>
              <a:rPr lang="ru-RU" sz="3200" dirty="0" smtClean="0"/>
              <a:t>(7кл)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4164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Свойства равнобедренного треугольника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43000" y="47476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064896" cy="36512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55576" y="2271936"/>
            <a:ext cx="1368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</a:t>
            </a:r>
            <a:r>
              <a:rPr lang="ru-RU" sz="2400" dirty="0" smtClean="0">
                <a:solidFill>
                  <a:srgbClr val="4F622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355976" y="1412776"/>
            <a:ext cx="2952328" cy="288032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635896" y="1772816"/>
            <a:ext cx="3240360" cy="792088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300192" y="1772816"/>
            <a:ext cx="576064" cy="2592288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Дуга 55"/>
          <p:cNvSpPr/>
          <p:nvPr/>
        </p:nvSpPr>
        <p:spPr>
          <a:xfrm rot="809209">
            <a:off x="6272604" y="3257396"/>
            <a:ext cx="432000" cy="432000"/>
          </a:xfrm>
          <a:prstGeom prst="arc">
            <a:avLst>
              <a:gd name="adj1" fmla="val 16189600"/>
              <a:gd name="adj2" fmla="val 1936628"/>
            </a:avLst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7" name="Дуга 56"/>
          <p:cNvSpPr/>
          <p:nvPr/>
        </p:nvSpPr>
        <p:spPr>
          <a:xfrm rot="14405398">
            <a:off x="4865698" y="1983202"/>
            <a:ext cx="360000" cy="360040"/>
          </a:xfrm>
          <a:prstGeom prst="arc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 rot="14736712">
            <a:off x="4942985" y="2013337"/>
            <a:ext cx="324000" cy="324000"/>
          </a:xfrm>
          <a:prstGeom prst="arc">
            <a:avLst>
              <a:gd name="adj1" fmla="val 16200000"/>
              <a:gd name="adj2" fmla="val 20874503"/>
            </a:avLst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94750" y="764704"/>
            <a:ext cx="18224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(№11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755576" y="1269921"/>
            <a:ext cx="2376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 </a:t>
            </a:r>
            <a:r>
              <a:rPr lang="ru-RU" sz="2400" dirty="0" smtClean="0">
                <a:solidFill>
                  <a:srgbClr val="4F622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lang="en-US" sz="2400" dirty="0" smtClean="0">
                <a:solidFill>
                  <a:srgbClr val="4F622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 sz="2400" dirty="0" smtClean="0">
                <a:solidFill>
                  <a:srgbClr val="4F6228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BC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1547664" y="1659577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∠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130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1691680" y="2276872"/>
            <a:ext cx="1440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39952" y="4852317"/>
            <a:ext cx="4032448" cy="132343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Д.З.      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28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п.18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вопросы №10, 11, 12, 13.</a:t>
            </a:r>
            <a:endParaRPr lang="ru-RU" sz="2400" i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№109; 111; 162*.</a:t>
            </a:r>
            <a:endParaRPr lang="ru-RU" sz="3600" b="1" i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44003" y="148478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3803" y="177281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23923" y="335744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23840" y="320502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63600" y="188502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5987920" y="1916832"/>
            <a:ext cx="72008" cy="144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031136" y="1906240"/>
            <a:ext cx="72008" cy="144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619288" y="2592200"/>
            <a:ext cx="144016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632936" y="2547488"/>
            <a:ext cx="144016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56" grpId="0" animBg="1"/>
      <p:bldP spid="57" grpId="0" animBg="1"/>
      <p:bldP spid="59" grpId="0" animBg="1"/>
      <p:bldP spid="38" grpId="0"/>
      <p:bldP spid="39" grpId="0"/>
      <p:bldP spid="40" grpId="0"/>
      <p:bldP spid="41" grpId="0" animBg="1"/>
      <p:bldP spid="37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652120" y="1806496"/>
            <a:ext cx="2232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∠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=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∠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Свойства равнобедренного треугольника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27584" y="836712"/>
            <a:ext cx="2171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устно: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827584" y="1844824"/>
            <a:ext cx="2736304" cy="30963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207784" y="1844824"/>
            <a:ext cx="0" cy="309634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851920" y="853843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   АВС,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3275856" y="908720"/>
            <a:ext cx="432048" cy="432048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4860032" y="1090590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851920" y="1302440"/>
            <a:ext cx="3504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медиана 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АВС,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7544" y="486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51720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9872" y="483954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79712" y="486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6201146" y="1537628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3851920" y="1806496"/>
            <a:ext cx="19442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 = ВС,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43000" y="47476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51920" y="2329716"/>
            <a:ext cx="4896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Докажите, что    АВD =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6285202" y="2560730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>
            <a:off x="7524501" y="2560730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923929" y="3627021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вы можете сказать про углы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С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V="1">
            <a:off x="827584" y="1844824"/>
            <a:ext cx="1368152" cy="309634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2189386" y="1844824"/>
            <a:ext cx="0" cy="309634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 flipV="1">
            <a:off x="2195736" y="1844824"/>
            <a:ext cx="1368152" cy="30963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2216944" y="1844824"/>
            <a:ext cx="0" cy="30963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064896" cy="36512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42" grpId="0" animBg="1"/>
      <p:bldP spid="43" grpId="0"/>
      <p:bldP spid="44" grpId="0"/>
      <p:bldP spid="45" grpId="0"/>
      <p:bldP spid="46" grpId="0"/>
      <p:bldP spid="47" grpId="0"/>
      <p:bldP spid="49" grpId="0" animBg="1"/>
      <p:bldP spid="16" grpId="0"/>
      <p:bldP spid="57" grpId="0"/>
      <p:bldP spid="58" grpId="0" animBg="1"/>
      <p:bldP spid="59" grpId="0" animBg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851920" y="1825660"/>
            <a:ext cx="34744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DB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CDB.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Свойства равнобедренного треугольника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27584" y="836712"/>
            <a:ext cx="2171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устно: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827584" y="1844824"/>
            <a:ext cx="2736304" cy="30963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207784" y="1844824"/>
            <a:ext cx="0" cy="309634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851920" y="853843"/>
            <a:ext cx="2448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   АВС,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3275856" y="908720"/>
            <a:ext cx="432048" cy="432048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4860032" y="1090590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467544" y="486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51720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9872" y="483954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79712" y="486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3851920" y="1340768"/>
            <a:ext cx="19442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С,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43000" y="47476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51921" y="2329716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Докажите, что АВ = ВС.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923929" y="3627021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вы можете сказать про угол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В?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flipV="1">
            <a:off x="2205261" y="1844824"/>
            <a:ext cx="0" cy="309634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064896" cy="36512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845000" y="4941168"/>
            <a:ext cx="13681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57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Свойства равнобедренного треугольника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27584" y="836712"/>
            <a:ext cx="2171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устно: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827584" y="1844824"/>
            <a:ext cx="2736304" cy="30963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207784" y="1844824"/>
            <a:ext cx="0" cy="309634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851920" y="853843"/>
            <a:ext cx="2592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Дано:   АВС,</a:t>
            </a:r>
            <a:endParaRPr kumimoji="0" lang="ru-RU" sz="280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3275856" y="908720"/>
            <a:ext cx="432048" cy="432048"/>
          </a:xfrm>
          <a:prstGeom prst="ellips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4860032" y="1090590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851920" y="1302440"/>
            <a:ext cx="4019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биссектриса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АВС,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7544" y="486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51720" y="14127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9872" y="483954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79712" y="486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6732240" y="1556792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3851920" y="1806496"/>
            <a:ext cx="19442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 = ВС.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43000" y="47476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51920" y="2329716"/>
            <a:ext cx="4896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Докажите, что    АВD =  В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6285202" y="2560730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>
            <a:off x="7512626" y="2560730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923929" y="3627021"/>
            <a:ext cx="4536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вы можете сказать про углы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BCD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V="1">
            <a:off x="827584" y="1844824"/>
            <a:ext cx="1368152" cy="309634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827584" y="4941168"/>
            <a:ext cx="136180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H="1" flipV="1">
            <a:off x="2195736" y="1844824"/>
            <a:ext cx="1368152" cy="3096344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195736" y="4941168"/>
            <a:ext cx="1346944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064896" cy="36512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9" grpId="0" animBg="1"/>
      <p:bldP spid="16" grpId="0"/>
      <p:bldP spid="57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Определение равнобедренного треугольника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43000" y="47476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064896" cy="36512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899592" y="1115452"/>
            <a:ext cx="1584176" cy="1561812"/>
            <a:chOff x="899592" y="1196752"/>
            <a:chExt cx="1584176" cy="1561812"/>
          </a:xfrm>
        </p:grpSpPr>
        <p:sp>
          <p:nvSpPr>
            <p:cNvPr id="26" name="Прямоугольный треугольник 25"/>
            <p:cNvSpPr/>
            <p:nvPr/>
          </p:nvSpPr>
          <p:spPr>
            <a:xfrm>
              <a:off x="975029" y="1196752"/>
              <a:ext cx="1508739" cy="1477821"/>
            </a:xfrm>
            <a:prstGeom prst="rtTriangle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975029" y="2519013"/>
              <a:ext cx="150874" cy="1555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899592" y="1956891"/>
              <a:ext cx="150874" cy="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899592" y="2008906"/>
              <a:ext cx="150874" cy="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656089" y="2603004"/>
              <a:ext cx="0" cy="15556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712888" y="2603004"/>
              <a:ext cx="0" cy="15556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Равнобедренный треугольник 57"/>
          <p:cNvSpPr/>
          <p:nvPr/>
        </p:nvSpPr>
        <p:spPr>
          <a:xfrm>
            <a:off x="1185399" y="3082677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1331640" y="2895327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ABC -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равнобедренный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43608" y="3327375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Боковые стороны: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CB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43608" y="3759423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Основание треугольника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3046115" y="4628753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3131840" y="4437112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ABC –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равносторонний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или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правильный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треугольник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131840" y="5301208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=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8" name="Группа 87"/>
          <p:cNvGrpSpPr/>
          <p:nvPr/>
        </p:nvGrpSpPr>
        <p:grpSpPr>
          <a:xfrm>
            <a:off x="5329985" y="1781931"/>
            <a:ext cx="2674182" cy="896726"/>
            <a:chOff x="5329985" y="1575199"/>
            <a:chExt cx="2674182" cy="896726"/>
          </a:xfrm>
        </p:grpSpPr>
        <p:sp>
          <p:nvSpPr>
            <p:cNvPr id="33" name="Равнобедренный треугольник 32"/>
            <p:cNvSpPr/>
            <p:nvPr/>
          </p:nvSpPr>
          <p:spPr>
            <a:xfrm rot="12829524">
              <a:off x="5329985" y="1575199"/>
              <a:ext cx="2674182" cy="88575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3" name="Прямая соединительная линия 72"/>
            <p:cNvCxnSpPr/>
            <p:nvPr/>
          </p:nvCxnSpPr>
          <p:spPr>
            <a:xfrm>
              <a:off x="7091840" y="2321048"/>
              <a:ext cx="0" cy="144016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7150389" y="2327909"/>
              <a:ext cx="0" cy="144016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H="1">
              <a:off x="6072240" y="1672976"/>
              <a:ext cx="144016" cy="72008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flipH="1">
              <a:off x="6049264" y="1632776"/>
              <a:ext cx="144016" cy="72008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3558555" y="1043444"/>
            <a:ext cx="1563432" cy="1578238"/>
            <a:chOff x="3275856" y="836712"/>
            <a:chExt cx="1563432" cy="1578238"/>
          </a:xfrm>
        </p:grpSpPr>
        <p:sp>
          <p:nvSpPr>
            <p:cNvPr id="34" name="Равнобедренный треугольник 33"/>
            <p:cNvSpPr/>
            <p:nvPr/>
          </p:nvSpPr>
          <p:spPr>
            <a:xfrm>
              <a:off x="3275856" y="836712"/>
              <a:ext cx="1563432" cy="1578238"/>
            </a:xfrm>
            <a:prstGeom prst="triangle">
              <a:avLst>
                <a:gd name="adj" fmla="val 49241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3604702" y="1556792"/>
              <a:ext cx="144016" cy="72008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3627967" y="1507300"/>
              <a:ext cx="144016" cy="72008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4355976" y="1556792"/>
              <a:ext cx="144000" cy="7200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4331542" y="1505928"/>
              <a:ext cx="144000" cy="7200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411760" y="24836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66531" y="24836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956376" y="24836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9009" y="764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75856" y="24794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26460" y="246988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1560" y="25556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14020" y="74984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78052" y="7266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63688" y="42062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5576" y="58052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80742" y="579154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0" name="Группа 89"/>
          <p:cNvGrpSpPr/>
          <p:nvPr/>
        </p:nvGrpSpPr>
        <p:grpSpPr>
          <a:xfrm>
            <a:off x="1043608" y="4509120"/>
            <a:ext cx="1728192" cy="1440144"/>
            <a:chOff x="1043608" y="4509120"/>
            <a:chExt cx="1728192" cy="1440144"/>
          </a:xfrm>
        </p:grpSpPr>
        <p:sp>
          <p:nvSpPr>
            <p:cNvPr id="62" name="Равнобедренный треугольник 61"/>
            <p:cNvSpPr/>
            <p:nvPr/>
          </p:nvSpPr>
          <p:spPr>
            <a:xfrm>
              <a:off x="1043608" y="4509120"/>
              <a:ext cx="1728192" cy="1368152"/>
            </a:xfrm>
            <a:prstGeom prst="triangle">
              <a:avLst/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2" name="Прямая соединительная линия 71"/>
            <p:cNvCxnSpPr/>
            <p:nvPr/>
          </p:nvCxnSpPr>
          <p:spPr>
            <a:xfrm>
              <a:off x="1890960" y="5805264"/>
              <a:ext cx="0" cy="14400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1936168" y="5805264"/>
              <a:ext cx="0" cy="14400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1450536" y="5085184"/>
              <a:ext cx="144016" cy="72008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1424738" y="5127056"/>
              <a:ext cx="144016" cy="72008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flipV="1">
              <a:off x="2221534" y="5085184"/>
              <a:ext cx="144000" cy="7200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flipV="1">
              <a:off x="2245050" y="5124961"/>
              <a:ext cx="144016" cy="72000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/>
      <p:bldP spid="60" grpId="0"/>
      <p:bldP spid="61" grpId="0"/>
      <p:bldP spid="63" grpId="0" animBg="1"/>
      <p:bldP spid="64" grpId="0"/>
      <p:bldP spid="65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66" grpId="0"/>
      <p:bldP spid="67" grpId="0"/>
      <p:bldP spid="68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51720" y="3068960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∠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BCA.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Свойства равнобедренного треугольника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43000" y="47476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064896" cy="36512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764704"/>
            <a:ext cx="14026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Теорема 1.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79712" y="716446"/>
            <a:ext cx="6120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38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равнобедренном треугольнике углы при основании равны.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71600" y="1588092"/>
            <a:ext cx="72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380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треугольник равнобедренный, то углы при основании равны.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2564904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11560" y="3068960"/>
            <a:ext cx="1516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Доказать: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3501008"/>
            <a:ext cx="2298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Доказательство: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4572000" y="2348880"/>
            <a:ext cx="2952328" cy="3096344"/>
          </a:xfrm>
          <a:prstGeom prst="triangl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33" idx="0"/>
            <a:endCxn id="33" idx="3"/>
          </p:cNvCxnSpPr>
          <p:nvPr/>
        </p:nvCxnSpPr>
        <p:spPr>
          <a:xfrm>
            <a:off x="6048164" y="2348880"/>
            <a:ext cx="0" cy="3096344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9152394">
            <a:off x="5789211" y="2546640"/>
            <a:ext cx="357711" cy="380652"/>
          </a:xfrm>
          <a:prstGeom prst="arc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ирог 36"/>
          <p:cNvSpPr/>
          <p:nvPr/>
        </p:nvSpPr>
        <p:spPr>
          <a:xfrm rot="18062346">
            <a:off x="4170949" y="5078813"/>
            <a:ext cx="792088" cy="720080"/>
          </a:xfrm>
          <a:prstGeom prst="pie">
            <a:avLst>
              <a:gd name="adj1" fmla="val 21334844"/>
              <a:gd name="adj2" fmla="val 35227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ирог 37"/>
          <p:cNvSpPr/>
          <p:nvPr/>
        </p:nvSpPr>
        <p:spPr>
          <a:xfrm>
            <a:off x="7156752" y="5044320"/>
            <a:ext cx="720000" cy="792000"/>
          </a:xfrm>
          <a:prstGeom prst="pie">
            <a:avLst>
              <a:gd name="adj1" fmla="val 10800000"/>
              <a:gd name="adj2" fmla="val 14748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Дуга 38"/>
          <p:cNvSpPr/>
          <p:nvPr/>
        </p:nvSpPr>
        <p:spPr>
          <a:xfrm rot="5977124">
            <a:off x="5916606" y="2550616"/>
            <a:ext cx="356400" cy="381600"/>
          </a:xfrm>
          <a:prstGeom prst="arc">
            <a:avLst>
              <a:gd name="adj1" fmla="val 16964019"/>
              <a:gd name="adj2" fmla="val 0"/>
            </a:avLst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5" name="Группа 64"/>
          <p:cNvGrpSpPr/>
          <p:nvPr/>
        </p:nvGrpSpPr>
        <p:grpSpPr>
          <a:xfrm>
            <a:off x="611560" y="2055912"/>
            <a:ext cx="2448272" cy="461665"/>
            <a:chOff x="611560" y="2055912"/>
            <a:chExt cx="2448272" cy="461665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11560" y="2055912"/>
              <a:ext cx="24482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Дано:    АВС</a:t>
              </a:r>
              <a:r>
                <a:rPr lang="en-US" sz="2400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Равнобедренный треугольник 41"/>
            <p:cNvSpPr/>
            <p:nvPr/>
          </p:nvSpPr>
          <p:spPr>
            <a:xfrm>
              <a:off x="1572930" y="2241247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80019" y="202153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70577" y="536209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04062" y="535765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598504" y="4007487"/>
            <a:ext cx="3672408" cy="461665"/>
            <a:chOff x="4644008" y="6179120"/>
            <a:chExt cx="3672408" cy="461665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644008" y="6179120"/>
              <a:ext cx="36724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BD – </a:t>
              </a:r>
              <a:r>
                <a:rPr lang="ru-RU" sz="2400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биссектриса     АВС</a:t>
              </a:r>
              <a:endPara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Равнобедренный треугольник 46"/>
            <p:cNvSpPr/>
            <p:nvPr/>
          </p:nvSpPr>
          <p:spPr>
            <a:xfrm>
              <a:off x="7323211" y="6363870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611560" y="4450168"/>
            <a:ext cx="2448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∠ 1 = ∠ 2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592717" y="5013176"/>
            <a:ext cx="2376264" cy="461665"/>
            <a:chOff x="-396552" y="5265583"/>
            <a:chExt cx="2376264" cy="461665"/>
          </a:xfrm>
        </p:grpSpPr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-396552" y="5265583"/>
              <a:ext cx="23762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93800" algn="l"/>
                </a:tabLst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АВD =  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Равнобедренный треугольник 51"/>
            <p:cNvSpPr/>
            <p:nvPr/>
          </p:nvSpPr>
          <p:spPr>
            <a:xfrm>
              <a:off x="-277044" y="5457857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Равнобедренный треугольник 52"/>
            <p:cNvSpPr/>
            <p:nvPr/>
          </p:nvSpPr>
          <p:spPr>
            <a:xfrm>
              <a:off x="863209" y="5445982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5" name="Прямая соединительная линия 54"/>
          <p:cNvCxnSpPr/>
          <p:nvPr/>
        </p:nvCxnSpPr>
        <p:spPr>
          <a:xfrm flipV="1">
            <a:off x="4564571" y="2348880"/>
            <a:ext cx="1476164" cy="3096344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 flipV="1">
            <a:off x="6050260" y="2348880"/>
            <a:ext cx="1476164" cy="3096344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572000" y="5445224"/>
            <a:ext cx="1476164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6048164" y="5445224"/>
            <a:ext cx="1476164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4822346" y="5775647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∠ А = ∠ С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5245472" y="3861048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226422" y="3899148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6716396" y="3861048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6734414" y="3899148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868144" y="537473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37709" y="29264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26499" y="292494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1" dur="1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/>
      <p:bldP spid="9" grpId="0"/>
      <p:bldP spid="1025" grpId="0"/>
      <p:bldP spid="1026" grpId="0"/>
      <p:bldP spid="15" grpId="0"/>
      <p:bldP spid="1032" grpId="0"/>
      <p:bldP spid="21" grpId="0"/>
      <p:bldP spid="33" grpId="0" animBg="1"/>
      <p:bldP spid="36" grpId="0" animBg="1"/>
      <p:bldP spid="37" grpId="0" animBg="1"/>
      <p:bldP spid="38" grpId="0" animBg="1"/>
      <p:bldP spid="39" grpId="0" animBg="1"/>
      <p:bldP spid="43" grpId="0"/>
      <p:bldP spid="44" grpId="0"/>
      <p:bldP spid="45" grpId="0"/>
      <p:bldP spid="50" grpId="0"/>
      <p:bldP spid="67" grpId="0"/>
      <p:bldP spid="67" grpId="1"/>
      <p:bldP spid="74" grpId="0"/>
      <p:bldP spid="56" grpId="1"/>
      <p:bldP spid="5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Свойства равнобедренного треугольника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43000" y="47476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064896" cy="36512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2506287"/>
            <a:ext cx="1426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С,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11560" y="3356992"/>
            <a:ext cx="1516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Доказать: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4077830"/>
            <a:ext cx="2298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Доказательство: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5508104" y="2348880"/>
            <a:ext cx="2952328" cy="3096344"/>
          </a:xfrm>
          <a:prstGeom prst="triangl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33" idx="0"/>
            <a:endCxn id="33" idx="3"/>
          </p:cNvCxnSpPr>
          <p:nvPr/>
        </p:nvCxnSpPr>
        <p:spPr>
          <a:xfrm>
            <a:off x="6984268" y="2348880"/>
            <a:ext cx="0" cy="3096344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9152394">
            <a:off x="6725440" y="2546640"/>
            <a:ext cx="357711" cy="380652"/>
          </a:xfrm>
          <a:prstGeom prst="arc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Дуга 38"/>
          <p:cNvSpPr/>
          <p:nvPr/>
        </p:nvSpPr>
        <p:spPr>
          <a:xfrm rot="5977124">
            <a:off x="6840960" y="2550616"/>
            <a:ext cx="356400" cy="381600"/>
          </a:xfrm>
          <a:prstGeom prst="arc">
            <a:avLst>
              <a:gd name="adj1" fmla="val 16964019"/>
              <a:gd name="adj2" fmla="val 0"/>
            </a:avLst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979712" y="725795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равнобедренном треугольнике биссектриса, проведенная к основанию, является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86362" y="1455167"/>
            <a:ext cx="4221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93800" algn="l"/>
              </a:tabLst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медианой</a:t>
            </a: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131840" y="1796566"/>
            <a:ext cx="23497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93800" algn="l"/>
              </a:tabLst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высотой.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683568" y="4531599"/>
            <a:ext cx="4392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 установили, что биссектриса, медиана и высота равнобедренного треугольника, проведенные к основанию совпадают.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11560" y="764704"/>
            <a:ext cx="14026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611560" y="2107590"/>
            <a:ext cx="2448272" cy="461665"/>
            <a:chOff x="611560" y="2107590"/>
            <a:chExt cx="2448272" cy="461665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11560" y="2107590"/>
              <a:ext cx="24482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Дано:   АВС,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Равнобедренный треугольник 42"/>
            <p:cNvSpPr/>
            <p:nvPr/>
          </p:nvSpPr>
          <p:spPr>
            <a:xfrm>
              <a:off x="1487531" y="2301380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611560" y="2906219"/>
            <a:ext cx="5040560" cy="461665"/>
            <a:chOff x="611560" y="2906219"/>
            <a:chExt cx="5040560" cy="461665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611560" y="2906219"/>
              <a:ext cx="50405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BD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– биссектриса     АВС.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Равнобедренный треугольник 43"/>
            <p:cNvSpPr/>
            <p:nvPr/>
          </p:nvSpPr>
          <p:spPr>
            <a:xfrm>
              <a:off x="3204606" y="3093468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>
            <a:off x="6179418" y="3861048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160368" y="3899148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7650342" y="3861048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7668360" y="3899148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16123" y="201183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94806" y="5360583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31070" y="536952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04248" y="537397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83224" y="292646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72014" y="292494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9474" y="50867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20272" y="508518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2051720" y="3356992"/>
            <a:ext cx="3528392" cy="461665"/>
            <a:chOff x="2051720" y="3356992"/>
            <a:chExt cx="3528392" cy="461665"/>
          </a:xfrm>
        </p:grpSpPr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2051720" y="3356992"/>
              <a:ext cx="35283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arenR"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BD – медиана  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АВС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Равнобедренный треугольник 58"/>
            <p:cNvSpPr/>
            <p:nvPr/>
          </p:nvSpPr>
          <p:spPr>
            <a:xfrm>
              <a:off x="4511867" y="3548508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2051720" y="3687415"/>
            <a:ext cx="3744416" cy="461665"/>
            <a:chOff x="2051720" y="3687415"/>
            <a:chExt cx="3744416" cy="461665"/>
          </a:xfrm>
        </p:grpSpPr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2051720" y="3687415"/>
              <a:ext cx="37444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arenR" startAt="2"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BD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– высота  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rgbClr val="4F6228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АВС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Равнобедренный треугольник 59"/>
            <p:cNvSpPr/>
            <p:nvPr/>
          </p:nvSpPr>
          <p:spPr>
            <a:xfrm>
              <a:off x="4513383" y="3884798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32" grpId="0"/>
      <p:bldP spid="21" grpId="0"/>
      <p:bldP spid="33" grpId="0" animBg="1"/>
      <p:bldP spid="33" grpId="1" animBg="1"/>
      <p:bldP spid="36" grpId="0" animBg="1"/>
      <p:bldP spid="39" grpId="0" animBg="1"/>
      <p:bldP spid="40" grpId="0"/>
      <p:bldP spid="20482" grpId="0"/>
      <p:bldP spid="47" grpId="0"/>
      <p:bldP spid="42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Свойства равнобедренного треугольника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43000" y="47476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064896" cy="36512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48072" y="1298371"/>
            <a:ext cx="45720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4200"/>
              </a:spcAft>
              <a:buFont typeface="+mj-lt"/>
              <a:buAutoNum type="arabicParenR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Высота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равнобедренного треугольника, проведенная к основанию,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Aft>
                <a:spcPts val="4200"/>
              </a:spcAft>
              <a:buFont typeface="+mj-lt"/>
              <a:buAutoNum type="arabicParenR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Медиана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равнобедренного треугольника, проведенная к основанию, является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высотой и биссектрисой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11560" y="764704"/>
            <a:ext cx="2686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Верны утверждения: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389354" y="1443956"/>
            <a:ext cx="2952328" cy="3096344"/>
          </a:xfrm>
          <a:prstGeom prst="triangl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060668" y="2956124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41618" y="2994224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7531592" y="2956124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7549610" y="2994224"/>
            <a:ext cx="144000" cy="72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97373" y="110690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6056" y="445565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12320" y="446460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64474" y="206236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3264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Дуга 42"/>
          <p:cNvSpPr/>
          <p:nvPr/>
        </p:nvSpPr>
        <p:spPr>
          <a:xfrm rot="9152394">
            <a:off x="6606690" y="1641716"/>
            <a:ext cx="357711" cy="380652"/>
          </a:xfrm>
          <a:prstGeom prst="arc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5977124">
            <a:off x="6722210" y="1645692"/>
            <a:ext cx="356400" cy="381600"/>
          </a:xfrm>
          <a:prstGeom prst="arc">
            <a:avLst>
              <a:gd name="adj1" fmla="val 16964019"/>
              <a:gd name="adj2" fmla="val 0"/>
            </a:avLst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6228184" y="4472740"/>
            <a:ext cx="0" cy="144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517638" y="4467570"/>
            <a:ext cx="0" cy="144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6685498" y="1443956"/>
            <a:ext cx="360040" cy="3425204"/>
            <a:chOff x="6685498" y="1443956"/>
            <a:chExt cx="360040" cy="3425204"/>
          </a:xfrm>
        </p:grpSpPr>
        <p:cxnSp>
          <p:nvCxnSpPr>
            <p:cNvPr id="24" name="Прямая соединительная линия 23"/>
            <p:cNvCxnSpPr>
              <a:stCxn id="23" idx="0"/>
              <a:endCxn id="23" idx="3"/>
            </p:cNvCxnSpPr>
            <p:nvPr/>
          </p:nvCxnSpPr>
          <p:spPr>
            <a:xfrm>
              <a:off x="6865518" y="1443956"/>
              <a:ext cx="0" cy="3096344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685498" y="4469050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864380" y="4394794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708488" y="4394794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716212" y="2031231"/>
            <a:ext cx="1314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endParaRPr lang="ru-RU" sz="2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627784" y="2348880"/>
            <a:ext cx="2486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биссектрисой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115616" y="2348880"/>
            <a:ext cx="1557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медианой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 animBg="1"/>
      <p:bldP spid="44" grpId="0" animBg="1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88640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Свойства равнобедренного треугольника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143000" y="474762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8064896" cy="365125"/>
          </a:xfrm>
        </p:spPr>
        <p:txBody>
          <a:bodyPr/>
          <a:lstStyle/>
          <a:p>
            <a:r>
              <a:rPr lang="ru-RU" dirty="0" smtClean="0"/>
              <a:t>Матчина Надежда Егоровна, школа №258, СПБ.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94750" y="764704"/>
            <a:ext cx="18224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(№110)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755576" y="2822159"/>
            <a:ext cx="14400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Доказать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755576" y="3284984"/>
            <a:ext cx="45365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АВС – равнобедренный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BD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биссектриса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АВС.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5389354" y="1443956"/>
            <a:ext cx="2952328" cy="3096344"/>
          </a:xfrm>
          <a:prstGeom prst="triangl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stCxn id="40" idx="0"/>
            <a:endCxn id="40" idx="3"/>
          </p:cNvCxnSpPr>
          <p:nvPr/>
        </p:nvCxnSpPr>
        <p:spPr>
          <a:xfrm>
            <a:off x="6865518" y="1443956"/>
            <a:ext cx="0" cy="3096344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97373" y="110690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76056" y="445565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12320" y="446460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85498" y="446905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16216" y="407707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45264" y="407450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6228184" y="4472740"/>
            <a:ext cx="0" cy="144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7517638" y="4467570"/>
            <a:ext cx="0" cy="144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6864380" y="4394794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6708488" y="4394794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6268927" y="4473328"/>
            <a:ext cx="0" cy="144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7556863" y="4468801"/>
            <a:ext cx="0" cy="14400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755576" y="1670031"/>
            <a:ext cx="3168352" cy="461665"/>
            <a:chOff x="755576" y="1670031"/>
            <a:chExt cx="3168352" cy="461665"/>
          </a:xfrm>
        </p:grpSpPr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755576" y="1670031"/>
              <a:ext cx="31683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BD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– медиана    АВС</a:t>
              </a:r>
              <a:r>
                <a:rPr lang="en-US" sz="2400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Равнобедренный треугольник 59"/>
            <p:cNvSpPr/>
            <p:nvPr/>
          </p:nvSpPr>
          <p:spPr>
            <a:xfrm>
              <a:off x="2747947" y="1860726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755576" y="2102079"/>
            <a:ext cx="3096344" cy="461665"/>
            <a:chOff x="755576" y="2102079"/>
            <a:chExt cx="3096344" cy="461665"/>
          </a:xfrm>
        </p:grpSpPr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755576" y="2102079"/>
              <a:ext cx="30963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BD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– высота      АВС.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Равнобедренный треугольник 60"/>
            <p:cNvSpPr/>
            <p:nvPr/>
          </p:nvSpPr>
          <p:spPr>
            <a:xfrm>
              <a:off x="2739996" y="2292774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2" name="Равнобедренный треугольник 61"/>
          <p:cNvSpPr/>
          <p:nvPr/>
        </p:nvSpPr>
        <p:spPr>
          <a:xfrm>
            <a:off x="1320014" y="3477155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755576" y="1269921"/>
            <a:ext cx="2088232" cy="461665"/>
            <a:chOff x="755576" y="1269921"/>
            <a:chExt cx="1872208" cy="461665"/>
          </a:xfrm>
        </p:grpSpPr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755576" y="1269921"/>
              <a:ext cx="187220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Дано:   АВС</a:t>
              </a:r>
              <a:r>
                <a:rPr lang="en-US" sz="2400" dirty="0" smtClean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Равнобедренный треугольник 62"/>
            <p:cNvSpPr/>
            <p:nvPr/>
          </p:nvSpPr>
          <p:spPr>
            <a:xfrm>
              <a:off x="1526868" y="1460931"/>
              <a:ext cx="144016" cy="144016"/>
            </a:xfrm>
            <a:prstGeom prst="triangle">
              <a:avLst/>
            </a:prstGeom>
            <a:noFill/>
            <a:ln w="2222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4" name="Равнобедренный треугольник 63"/>
          <p:cNvSpPr/>
          <p:nvPr/>
        </p:nvSpPr>
        <p:spPr>
          <a:xfrm>
            <a:off x="3808416" y="3843796"/>
            <a:ext cx="144016" cy="144016"/>
          </a:xfrm>
          <a:prstGeom prst="triangle">
            <a:avLst/>
          </a:prstGeom>
          <a:noFill/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/>
      <p:bldP spid="40" grpId="0" animBg="1"/>
      <p:bldP spid="46" grpId="0"/>
      <p:bldP spid="47" grpId="0"/>
      <p:bldP spid="48" grpId="0"/>
      <p:bldP spid="49" grpId="0"/>
      <p:bldP spid="50" grpId="0"/>
      <p:bldP spid="51" grpId="0"/>
      <p:bldP spid="56" grpId="0" animBg="1"/>
      <p:bldP spid="57" grpId="0" animBg="1"/>
      <p:bldP spid="62" grpId="0" animBg="1"/>
      <p:bldP spid="64" grpId="0" animBg="1"/>
    </p:bldLst>
  </p:timing>
</p:sld>
</file>

<file path=ppt/theme/theme1.xml><?xml version="1.0" encoding="utf-8"?>
<a:theme xmlns:a="http://schemas.openxmlformats.org/drawingml/2006/main" name="TP102527995_templat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3EF3EC-5D0F-400D-A62B-F5EF531B7D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TP102527995_template</Template>
  <TotalTime>0</TotalTime>
  <Words>560</Words>
  <Application>Microsoft Office PowerPoint</Application>
  <PresentationFormat>Экран (4:3)</PresentationFormat>
  <Paragraphs>157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TP102527995_template</vt:lpstr>
      <vt:lpstr>Свойства равнобедренного треугольника (7кл)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2014-07-31T15:09:31Z</dcterms:created>
  <dcterms:modified xsi:type="dcterms:W3CDTF">2014-08-29T17:44:08Z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TC025279969991</vt:lpwstr>
  </property>
</Properties>
</file>