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8"/>
  </p:notesMasterIdLst>
  <p:sldIdLst>
    <p:sldId id="262" r:id="rId2"/>
    <p:sldId id="256" r:id="rId3"/>
    <p:sldId id="261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47E00"/>
    <a:srgbClr val="FF9900"/>
    <a:srgbClr val="008A00"/>
    <a:srgbClr val="009900"/>
    <a:srgbClr val="0033CC"/>
    <a:srgbClr val="E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84" y="-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ru-RU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endParaRPr lang="ru-RU"/>
          </a:p>
        </p:txBody>
      </p:sp>
      <p:sp>
        <p:nvSpPr>
          <p:cNvPr id="20484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4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204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ru-RU"/>
          </a:p>
        </p:txBody>
      </p:sp>
      <p:sp>
        <p:nvSpPr>
          <p:cNvPr id="204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fld id="{526646BB-8419-45F6-8A12-2A184A2B3E5E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F5A2689-6C7C-4E1E-8B06-157D22A73298}" type="slidenum">
              <a:rPr lang="ru-RU"/>
              <a:pPr/>
              <a:t>2</a:t>
            </a:fld>
            <a:endParaRPr lang="ru-RU"/>
          </a:p>
        </p:txBody>
      </p:sp>
      <p:sp>
        <p:nvSpPr>
          <p:cNvPr id="2150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АВ, В</a:t>
            </a:r>
            <a:r>
              <a:rPr lang="en-US"/>
              <a:t>K, KM, BM, KP.</a:t>
            </a:r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4156E43-4E26-4472-871D-00CE054CBB5A}" type="slidenum">
              <a:rPr lang="ru-RU"/>
              <a:pPr/>
              <a:t>3</a:t>
            </a:fld>
            <a:endParaRPr lang="ru-RU"/>
          </a:p>
        </p:txBody>
      </p:sp>
      <p:sp>
        <p:nvSpPr>
          <p:cNvPr id="2662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АВ, ВМ, ВК, МА, МК, АК, ВР, МР, АР.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B9FE711-E34C-48A3-9134-BED6E4497B59}" type="slidenum">
              <a:rPr lang="ru-RU"/>
              <a:pPr/>
              <a:t>5</a:t>
            </a:fld>
            <a:endParaRPr lang="ru-RU"/>
          </a:p>
        </p:txBody>
      </p:sp>
      <p:sp>
        <p:nvSpPr>
          <p:cNvPr id="2253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1) С,   </a:t>
            </a:r>
            <a:r>
              <a:rPr lang="en-US"/>
              <a:t>       2) D, C,                             3) K</a:t>
            </a:r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1B2D67D-33CC-48D8-A1F4-8BC176A76E49}" type="slidenum">
              <a:rPr lang="ru-RU"/>
              <a:pPr/>
              <a:t>6</a:t>
            </a:fld>
            <a:endParaRPr lang="ru-RU"/>
          </a:p>
        </p:txBody>
      </p:sp>
      <p:sp>
        <p:nvSpPr>
          <p:cNvPr id="2457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AB</a:t>
            </a:r>
            <a:r>
              <a:rPr lang="ru-RU">
                <a:cs typeface="Times New Roman" pitchFamily="18" charset="0"/>
              </a:rPr>
              <a:t>∩</a:t>
            </a:r>
            <a:r>
              <a:rPr lang="en-US">
                <a:cs typeface="Times New Roman" pitchFamily="18" charset="0"/>
              </a:rPr>
              <a:t>CD, AB</a:t>
            </a:r>
            <a:r>
              <a:rPr lang="ru-RU">
                <a:cs typeface="Times New Roman" pitchFamily="18" charset="0"/>
              </a:rPr>
              <a:t>∩</a:t>
            </a:r>
            <a:r>
              <a:rPr lang="en-US">
                <a:cs typeface="Times New Roman" pitchFamily="18" charset="0"/>
              </a:rPr>
              <a:t>MN,  CD</a:t>
            </a:r>
            <a:r>
              <a:rPr lang="ru-RU">
                <a:cs typeface="Times New Roman" pitchFamily="18" charset="0"/>
              </a:rPr>
              <a:t>∩</a:t>
            </a:r>
            <a:r>
              <a:rPr lang="en-US">
                <a:cs typeface="Times New Roman" pitchFamily="18" charset="0"/>
              </a:rPr>
              <a:t>MN, CD</a:t>
            </a:r>
            <a:r>
              <a:rPr lang="ru-RU"/>
              <a:t>∩</a:t>
            </a:r>
            <a:r>
              <a:rPr lang="en-US"/>
              <a:t>FG,  MN</a:t>
            </a:r>
            <a:r>
              <a:rPr lang="ru-RU"/>
              <a:t>∩</a:t>
            </a:r>
            <a:r>
              <a:rPr lang="en-US"/>
              <a:t>FG </a:t>
            </a:r>
            <a:r>
              <a:rPr lang="ru-RU"/>
              <a:t> - пересекаются.</a:t>
            </a:r>
            <a:br>
              <a:rPr lang="ru-RU"/>
            </a:br>
            <a:r>
              <a:rPr lang="en-US"/>
              <a:t>AB, FG </a:t>
            </a:r>
            <a:r>
              <a:rPr lang="ru-RU"/>
              <a:t>и </a:t>
            </a:r>
            <a:r>
              <a:rPr lang="en-US"/>
              <a:t>PQ</a:t>
            </a:r>
            <a:r>
              <a:rPr lang="ru-RU"/>
              <a:t> – не пересекаются.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76400"/>
            <a:ext cx="7772400" cy="18288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6389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6390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4F81FC48-FEB1-418A-8F61-DF3E2FAAC40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43FA9F-DA4E-4DE7-B03A-30FA4F5ADCA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381000"/>
            <a:ext cx="2057400" cy="5715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019800" cy="57150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87F2FB-6606-4F13-98E1-60E203FEE51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B3DD9D-3763-41FF-A90C-BDC262F6AE5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1BA669-1594-46E2-AAAC-202007152AC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7AF524-E159-45E8-BD9E-DCB26EB42BB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6759B9-7424-4B9C-A707-6B3184D0E41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2F8DA2-CC73-42AA-96DC-161FA3E91EE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A9675B-628D-4117-BE36-FF257D5E4A4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E7119E-D7A3-46DF-8E99-A5E7554DDBC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9B8684-6D97-41A1-9EB1-4F385574B5D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810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defRPr>
            </a:lvl1pPr>
          </a:lstStyle>
          <a:p>
            <a:fld id="{B17DE3D2-D922-435E-A2A1-BC3B37A1B0E6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ru-RU" dirty="0" smtClean="0"/>
              <a:t>Отрезки.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r>
              <a:rPr lang="ru-RU" dirty="0" smtClean="0"/>
              <a:t>(Начало)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b="1" u="sng">
                <a:solidFill>
                  <a:srgbClr val="E00000"/>
                </a:solidFill>
              </a:rPr>
              <a:t>1. Назовите отрезки:</a:t>
            </a:r>
          </a:p>
        </p:txBody>
      </p:sp>
      <p:sp>
        <p:nvSpPr>
          <p:cNvPr id="4113" name="Text Box 17"/>
          <p:cNvSpPr txBox="1">
            <a:spLocks noChangeArrowheads="1"/>
          </p:cNvSpPr>
          <p:nvPr/>
        </p:nvSpPr>
        <p:spPr bwMode="auto">
          <a:xfrm>
            <a:off x="755650" y="4149725"/>
            <a:ext cx="6477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>
                <a:latin typeface="Times New Roman" pitchFamily="18" charset="0"/>
              </a:rPr>
              <a:t>А</a:t>
            </a:r>
          </a:p>
        </p:txBody>
      </p:sp>
      <p:sp>
        <p:nvSpPr>
          <p:cNvPr id="4119" name="Text Box 23"/>
          <p:cNvSpPr txBox="1">
            <a:spLocks noChangeArrowheads="1"/>
          </p:cNvSpPr>
          <p:nvPr/>
        </p:nvSpPr>
        <p:spPr bwMode="auto">
          <a:xfrm>
            <a:off x="4067175" y="3573463"/>
            <a:ext cx="6477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latin typeface="Times New Roman" pitchFamily="18" charset="0"/>
              </a:rPr>
              <a:t>K</a:t>
            </a:r>
            <a:endParaRPr lang="ru-RU" sz="2800">
              <a:latin typeface="Times New Roman" pitchFamily="18" charset="0"/>
            </a:endParaRPr>
          </a:p>
        </p:txBody>
      </p:sp>
      <p:sp>
        <p:nvSpPr>
          <p:cNvPr id="4120" name="Text Box 24"/>
          <p:cNvSpPr txBox="1">
            <a:spLocks noChangeArrowheads="1"/>
          </p:cNvSpPr>
          <p:nvPr/>
        </p:nvSpPr>
        <p:spPr bwMode="auto">
          <a:xfrm>
            <a:off x="8243888" y="2997200"/>
            <a:ext cx="6477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latin typeface="Times New Roman" pitchFamily="18" charset="0"/>
              </a:rPr>
              <a:t>P</a:t>
            </a:r>
            <a:endParaRPr lang="ru-RU" sz="2800">
              <a:latin typeface="Times New Roman" pitchFamily="18" charset="0"/>
            </a:endParaRPr>
          </a:p>
        </p:txBody>
      </p:sp>
      <p:sp>
        <p:nvSpPr>
          <p:cNvPr id="4121" name="Text Box 25"/>
          <p:cNvSpPr txBox="1">
            <a:spLocks noChangeArrowheads="1"/>
          </p:cNvSpPr>
          <p:nvPr/>
        </p:nvSpPr>
        <p:spPr bwMode="auto">
          <a:xfrm>
            <a:off x="2124075" y="2420938"/>
            <a:ext cx="6477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latin typeface="Times New Roman" pitchFamily="18" charset="0"/>
              </a:rPr>
              <a:t>q</a:t>
            </a:r>
            <a:endParaRPr lang="ru-RU" sz="2800">
              <a:latin typeface="Times New Roman" pitchFamily="18" charset="0"/>
            </a:endParaRPr>
          </a:p>
        </p:txBody>
      </p:sp>
      <p:sp>
        <p:nvSpPr>
          <p:cNvPr id="4122" name="Line 26"/>
          <p:cNvSpPr>
            <a:spLocks noChangeShapeType="1"/>
          </p:cNvSpPr>
          <p:nvPr/>
        </p:nvSpPr>
        <p:spPr bwMode="auto">
          <a:xfrm flipV="1">
            <a:off x="4787900" y="2997200"/>
            <a:ext cx="3600450" cy="6477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123" name="Line 27"/>
          <p:cNvSpPr>
            <a:spLocks noChangeShapeType="1"/>
          </p:cNvSpPr>
          <p:nvPr/>
        </p:nvSpPr>
        <p:spPr bwMode="auto">
          <a:xfrm flipH="1">
            <a:off x="900113" y="1916113"/>
            <a:ext cx="3527425" cy="2160587"/>
          </a:xfrm>
          <a:prstGeom prst="line">
            <a:avLst/>
          </a:prstGeom>
          <a:noFill/>
          <a:ln w="57150">
            <a:solidFill>
              <a:srgbClr val="008A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124" name="Line 28"/>
          <p:cNvSpPr>
            <a:spLocks noChangeShapeType="1"/>
          </p:cNvSpPr>
          <p:nvPr/>
        </p:nvSpPr>
        <p:spPr bwMode="auto">
          <a:xfrm>
            <a:off x="4427538" y="1916113"/>
            <a:ext cx="792162" cy="3744912"/>
          </a:xfrm>
          <a:prstGeom prst="line">
            <a:avLst/>
          </a:prstGeom>
          <a:noFill/>
          <a:ln w="57150">
            <a:solidFill>
              <a:srgbClr val="0033CC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131" name="Text Box 35"/>
          <p:cNvSpPr txBox="1">
            <a:spLocks noChangeArrowheads="1"/>
          </p:cNvSpPr>
          <p:nvPr/>
        </p:nvSpPr>
        <p:spPr bwMode="auto">
          <a:xfrm>
            <a:off x="4211638" y="1412875"/>
            <a:ext cx="6477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>
                <a:latin typeface="Times New Roman" pitchFamily="18" charset="0"/>
              </a:rPr>
              <a:t>В</a:t>
            </a:r>
          </a:p>
        </p:txBody>
      </p:sp>
      <p:sp>
        <p:nvSpPr>
          <p:cNvPr id="4135" name="Text Box 39"/>
          <p:cNvSpPr txBox="1">
            <a:spLocks noChangeArrowheads="1"/>
          </p:cNvSpPr>
          <p:nvPr/>
        </p:nvSpPr>
        <p:spPr bwMode="auto">
          <a:xfrm>
            <a:off x="4932363" y="5734050"/>
            <a:ext cx="6477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latin typeface="Times New Roman" pitchFamily="18" charset="0"/>
              </a:rPr>
              <a:t>M</a:t>
            </a:r>
            <a:endParaRPr lang="ru-RU" sz="2800">
              <a:latin typeface="Times New Roman" pitchFamily="18" charset="0"/>
            </a:endParaRPr>
          </a:p>
        </p:txBody>
      </p:sp>
      <p:sp>
        <p:nvSpPr>
          <p:cNvPr id="4137" name="Oval 41"/>
          <p:cNvSpPr>
            <a:spLocks noChangeArrowheads="1"/>
          </p:cNvSpPr>
          <p:nvPr/>
        </p:nvSpPr>
        <p:spPr bwMode="auto">
          <a:xfrm>
            <a:off x="827088" y="4005263"/>
            <a:ext cx="144462" cy="1444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138" name="Oval 42"/>
          <p:cNvSpPr>
            <a:spLocks noChangeArrowheads="1"/>
          </p:cNvSpPr>
          <p:nvPr/>
        </p:nvSpPr>
        <p:spPr bwMode="auto">
          <a:xfrm>
            <a:off x="5148263" y="5516563"/>
            <a:ext cx="144462" cy="1444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139" name="Oval 43"/>
          <p:cNvSpPr>
            <a:spLocks noChangeArrowheads="1"/>
          </p:cNvSpPr>
          <p:nvPr/>
        </p:nvSpPr>
        <p:spPr bwMode="auto">
          <a:xfrm>
            <a:off x="4714875" y="3573463"/>
            <a:ext cx="144463" cy="1444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140" name="Oval 44"/>
          <p:cNvSpPr>
            <a:spLocks noChangeArrowheads="1"/>
          </p:cNvSpPr>
          <p:nvPr/>
        </p:nvSpPr>
        <p:spPr bwMode="auto">
          <a:xfrm>
            <a:off x="4356100" y="1844675"/>
            <a:ext cx="144463" cy="1444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141" name="Oval 45"/>
          <p:cNvSpPr>
            <a:spLocks noChangeArrowheads="1"/>
          </p:cNvSpPr>
          <p:nvPr/>
        </p:nvSpPr>
        <p:spPr bwMode="auto">
          <a:xfrm>
            <a:off x="8315325" y="2924175"/>
            <a:ext cx="144463" cy="1444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17" name="Line 17"/>
          <p:cNvSpPr>
            <a:spLocks noChangeShapeType="1"/>
          </p:cNvSpPr>
          <p:nvPr/>
        </p:nvSpPr>
        <p:spPr bwMode="auto">
          <a:xfrm flipV="1">
            <a:off x="900113" y="2565400"/>
            <a:ext cx="7559675" cy="1511300"/>
          </a:xfrm>
          <a:prstGeom prst="line">
            <a:avLst/>
          </a:prstGeom>
          <a:noFill/>
          <a:ln w="57150">
            <a:solidFill>
              <a:srgbClr val="E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b="1" u="sng">
                <a:solidFill>
                  <a:srgbClr val="E00000"/>
                </a:solidFill>
              </a:rPr>
              <a:t>2. Назовите отрезки:</a:t>
            </a:r>
          </a:p>
        </p:txBody>
      </p:sp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6445250" y="2349500"/>
            <a:ext cx="6477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>
                <a:latin typeface="Times New Roman" pitchFamily="18" charset="0"/>
              </a:rPr>
              <a:t>А</a:t>
            </a:r>
          </a:p>
        </p:txBody>
      </p:sp>
      <p:sp>
        <p:nvSpPr>
          <p:cNvPr id="25604" name="Text Box 4"/>
          <p:cNvSpPr txBox="1">
            <a:spLocks noChangeArrowheads="1"/>
          </p:cNvSpPr>
          <p:nvPr/>
        </p:nvSpPr>
        <p:spPr bwMode="auto">
          <a:xfrm>
            <a:off x="8027988" y="1916113"/>
            <a:ext cx="6477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latin typeface="Times New Roman" pitchFamily="18" charset="0"/>
              </a:rPr>
              <a:t>K</a:t>
            </a:r>
            <a:endParaRPr lang="ru-RU" sz="2800">
              <a:latin typeface="Times New Roman" pitchFamily="18" charset="0"/>
            </a:endParaRPr>
          </a:p>
        </p:txBody>
      </p:sp>
      <p:sp>
        <p:nvSpPr>
          <p:cNvPr id="25605" name="Text Box 5"/>
          <p:cNvSpPr txBox="1">
            <a:spLocks noChangeArrowheads="1"/>
          </p:cNvSpPr>
          <p:nvPr/>
        </p:nvSpPr>
        <p:spPr bwMode="auto">
          <a:xfrm>
            <a:off x="5076825" y="5734050"/>
            <a:ext cx="6477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latin typeface="Times New Roman" pitchFamily="18" charset="0"/>
              </a:rPr>
              <a:t>P</a:t>
            </a:r>
            <a:endParaRPr lang="ru-RU" sz="2800">
              <a:latin typeface="Times New Roman" pitchFamily="18" charset="0"/>
            </a:endParaRPr>
          </a:p>
        </p:txBody>
      </p:sp>
      <p:sp>
        <p:nvSpPr>
          <p:cNvPr id="25606" name="Text Box 6"/>
          <p:cNvSpPr txBox="1">
            <a:spLocks noChangeArrowheads="1"/>
          </p:cNvSpPr>
          <p:nvPr/>
        </p:nvSpPr>
        <p:spPr bwMode="auto">
          <a:xfrm>
            <a:off x="2268538" y="4797425"/>
            <a:ext cx="6477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latin typeface="Times New Roman" pitchFamily="18" charset="0"/>
              </a:rPr>
              <a:t>q</a:t>
            </a:r>
            <a:endParaRPr lang="ru-RU" sz="2800">
              <a:latin typeface="Times New Roman" pitchFamily="18" charset="0"/>
            </a:endParaRPr>
          </a:p>
        </p:txBody>
      </p:sp>
      <p:sp>
        <p:nvSpPr>
          <p:cNvPr id="25607" name="Line 7"/>
          <p:cNvSpPr>
            <a:spLocks noChangeShapeType="1"/>
          </p:cNvSpPr>
          <p:nvPr/>
        </p:nvSpPr>
        <p:spPr bwMode="auto">
          <a:xfrm flipV="1">
            <a:off x="5219700" y="2852738"/>
            <a:ext cx="1512888" cy="273685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5608" name="Line 8"/>
          <p:cNvSpPr>
            <a:spLocks noChangeShapeType="1"/>
          </p:cNvSpPr>
          <p:nvPr/>
        </p:nvSpPr>
        <p:spPr bwMode="auto">
          <a:xfrm flipH="1" flipV="1">
            <a:off x="900113" y="4076700"/>
            <a:ext cx="4319587" cy="1512888"/>
          </a:xfrm>
          <a:prstGeom prst="line">
            <a:avLst/>
          </a:prstGeom>
          <a:noFill/>
          <a:ln w="57150">
            <a:solidFill>
              <a:srgbClr val="008A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5609" name="Line 9"/>
          <p:cNvSpPr>
            <a:spLocks noChangeShapeType="1"/>
          </p:cNvSpPr>
          <p:nvPr/>
        </p:nvSpPr>
        <p:spPr bwMode="auto">
          <a:xfrm>
            <a:off x="4716463" y="3284538"/>
            <a:ext cx="503237" cy="2376487"/>
          </a:xfrm>
          <a:prstGeom prst="line">
            <a:avLst/>
          </a:prstGeom>
          <a:noFill/>
          <a:ln w="57150">
            <a:solidFill>
              <a:srgbClr val="0033CC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5610" name="Text Box 10"/>
          <p:cNvSpPr txBox="1">
            <a:spLocks noChangeArrowheads="1"/>
          </p:cNvSpPr>
          <p:nvPr/>
        </p:nvSpPr>
        <p:spPr bwMode="auto">
          <a:xfrm>
            <a:off x="611188" y="3429000"/>
            <a:ext cx="6477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>
                <a:latin typeface="Times New Roman" pitchFamily="18" charset="0"/>
              </a:rPr>
              <a:t>В</a:t>
            </a:r>
          </a:p>
        </p:txBody>
      </p:sp>
      <p:sp>
        <p:nvSpPr>
          <p:cNvPr id="25611" name="Text Box 11"/>
          <p:cNvSpPr txBox="1">
            <a:spLocks noChangeArrowheads="1"/>
          </p:cNvSpPr>
          <p:nvPr/>
        </p:nvSpPr>
        <p:spPr bwMode="auto">
          <a:xfrm>
            <a:off x="4356100" y="2708275"/>
            <a:ext cx="6477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latin typeface="Times New Roman" pitchFamily="18" charset="0"/>
              </a:rPr>
              <a:t>M</a:t>
            </a:r>
            <a:endParaRPr lang="ru-RU" sz="2800">
              <a:latin typeface="Times New Roman" pitchFamily="18" charset="0"/>
            </a:endParaRPr>
          </a:p>
        </p:txBody>
      </p:sp>
      <p:sp>
        <p:nvSpPr>
          <p:cNvPr id="25612" name="Oval 12"/>
          <p:cNvSpPr>
            <a:spLocks noChangeArrowheads="1"/>
          </p:cNvSpPr>
          <p:nvPr/>
        </p:nvSpPr>
        <p:spPr bwMode="auto">
          <a:xfrm>
            <a:off x="827088" y="4005263"/>
            <a:ext cx="144462" cy="1444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5613" name="Oval 13"/>
          <p:cNvSpPr>
            <a:spLocks noChangeArrowheads="1"/>
          </p:cNvSpPr>
          <p:nvPr/>
        </p:nvSpPr>
        <p:spPr bwMode="auto">
          <a:xfrm>
            <a:off x="5148263" y="5516563"/>
            <a:ext cx="144462" cy="1444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5614" name="Oval 14"/>
          <p:cNvSpPr>
            <a:spLocks noChangeArrowheads="1"/>
          </p:cNvSpPr>
          <p:nvPr/>
        </p:nvSpPr>
        <p:spPr bwMode="auto">
          <a:xfrm>
            <a:off x="8388350" y="2492375"/>
            <a:ext cx="144463" cy="1444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5615" name="Oval 15"/>
          <p:cNvSpPr>
            <a:spLocks noChangeArrowheads="1"/>
          </p:cNvSpPr>
          <p:nvPr/>
        </p:nvSpPr>
        <p:spPr bwMode="auto">
          <a:xfrm>
            <a:off x="4643438" y="3233738"/>
            <a:ext cx="144462" cy="1444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5616" name="Oval 16"/>
          <p:cNvSpPr>
            <a:spLocks noChangeArrowheads="1"/>
          </p:cNvSpPr>
          <p:nvPr/>
        </p:nvSpPr>
        <p:spPr bwMode="auto">
          <a:xfrm>
            <a:off x="6588125" y="2852738"/>
            <a:ext cx="144463" cy="1444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5619" name="Text Box 19"/>
          <p:cNvSpPr txBox="1">
            <a:spLocks noChangeArrowheads="1"/>
          </p:cNvSpPr>
          <p:nvPr/>
        </p:nvSpPr>
        <p:spPr bwMode="auto">
          <a:xfrm>
            <a:off x="6011863" y="4149725"/>
            <a:ext cx="6477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>
                <a:latin typeface="Times New Roman" pitchFamily="18" charset="0"/>
              </a:rPr>
              <a:t>с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6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 u="sng">
                <a:solidFill>
                  <a:srgbClr val="E00000"/>
                </a:solidFill>
              </a:rPr>
              <a:t>3. Правильно ли обозначены отрезки?</a:t>
            </a:r>
          </a:p>
        </p:txBody>
      </p:sp>
      <p:sp>
        <p:nvSpPr>
          <p:cNvPr id="18435" name="Text Box 3"/>
          <p:cNvSpPr txBox="1">
            <a:spLocks noChangeArrowheads="1"/>
          </p:cNvSpPr>
          <p:nvPr/>
        </p:nvSpPr>
        <p:spPr bwMode="auto">
          <a:xfrm>
            <a:off x="900113" y="2133600"/>
            <a:ext cx="6477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600" b="1" u="sng">
                <a:solidFill>
                  <a:srgbClr val="E00000"/>
                </a:solidFill>
                <a:latin typeface="Times New Roman" pitchFamily="18" charset="0"/>
              </a:rPr>
              <a:t>а)</a:t>
            </a:r>
          </a:p>
        </p:txBody>
      </p:sp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755650" y="4292600"/>
            <a:ext cx="6477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600" b="1" u="sng">
                <a:solidFill>
                  <a:srgbClr val="E00000"/>
                </a:solidFill>
                <a:latin typeface="Times New Roman" pitchFamily="18" charset="0"/>
              </a:rPr>
              <a:t>г)</a:t>
            </a:r>
          </a:p>
        </p:txBody>
      </p:sp>
      <p:sp>
        <p:nvSpPr>
          <p:cNvPr id="18437" name="Text Box 5"/>
          <p:cNvSpPr txBox="1">
            <a:spLocks noChangeArrowheads="1"/>
          </p:cNvSpPr>
          <p:nvPr/>
        </p:nvSpPr>
        <p:spPr bwMode="auto">
          <a:xfrm>
            <a:off x="4140200" y="2133600"/>
            <a:ext cx="6477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600" b="1" u="sng">
                <a:solidFill>
                  <a:srgbClr val="E00000"/>
                </a:solidFill>
                <a:latin typeface="Times New Roman" pitchFamily="18" charset="0"/>
              </a:rPr>
              <a:t>б)</a:t>
            </a:r>
          </a:p>
        </p:txBody>
      </p:sp>
      <p:sp>
        <p:nvSpPr>
          <p:cNvPr id="18438" name="Text Box 6"/>
          <p:cNvSpPr txBox="1">
            <a:spLocks noChangeArrowheads="1"/>
          </p:cNvSpPr>
          <p:nvPr/>
        </p:nvSpPr>
        <p:spPr bwMode="auto">
          <a:xfrm>
            <a:off x="6948488" y="2060575"/>
            <a:ext cx="6477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600" b="1" u="sng">
                <a:solidFill>
                  <a:srgbClr val="E00000"/>
                </a:solidFill>
                <a:latin typeface="Times New Roman" pitchFamily="18" charset="0"/>
              </a:rPr>
              <a:t>в)</a:t>
            </a:r>
          </a:p>
        </p:txBody>
      </p:sp>
      <p:sp>
        <p:nvSpPr>
          <p:cNvPr id="18439" name="Text Box 7"/>
          <p:cNvSpPr txBox="1">
            <a:spLocks noChangeArrowheads="1"/>
          </p:cNvSpPr>
          <p:nvPr/>
        </p:nvSpPr>
        <p:spPr bwMode="auto">
          <a:xfrm>
            <a:off x="3635375" y="4221163"/>
            <a:ext cx="6477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600" b="1" u="sng">
                <a:solidFill>
                  <a:srgbClr val="E00000"/>
                </a:solidFill>
                <a:latin typeface="Times New Roman" pitchFamily="18" charset="0"/>
              </a:rPr>
              <a:t>д)</a:t>
            </a:r>
          </a:p>
        </p:txBody>
      </p:sp>
      <p:sp>
        <p:nvSpPr>
          <p:cNvPr id="18440" name="Text Box 8"/>
          <p:cNvSpPr txBox="1">
            <a:spLocks noChangeArrowheads="1"/>
          </p:cNvSpPr>
          <p:nvPr/>
        </p:nvSpPr>
        <p:spPr bwMode="auto">
          <a:xfrm>
            <a:off x="6011863" y="4365625"/>
            <a:ext cx="6477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600" b="1" u="sng">
                <a:solidFill>
                  <a:srgbClr val="E00000"/>
                </a:solidFill>
                <a:latin typeface="Times New Roman" pitchFamily="18" charset="0"/>
              </a:rPr>
              <a:t>е)</a:t>
            </a:r>
          </a:p>
        </p:txBody>
      </p:sp>
      <p:sp>
        <p:nvSpPr>
          <p:cNvPr id="18441" name="Line 9"/>
          <p:cNvSpPr>
            <a:spLocks noChangeShapeType="1"/>
          </p:cNvSpPr>
          <p:nvPr/>
        </p:nvSpPr>
        <p:spPr bwMode="auto">
          <a:xfrm flipV="1">
            <a:off x="1258888" y="2133600"/>
            <a:ext cx="2017712" cy="1511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8442" name="Line 10"/>
          <p:cNvSpPr>
            <a:spLocks noChangeShapeType="1"/>
          </p:cNvSpPr>
          <p:nvPr/>
        </p:nvSpPr>
        <p:spPr bwMode="auto">
          <a:xfrm>
            <a:off x="5003800" y="2133600"/>
            <a:ext cx="1152525" cy="15827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8443" name="Line 11"/>
          <p:cNvSpPr>
            <a:spLocks noChangeShapeType="1"/>
          </p:cNvSpPr>
          <p:nvPr/>
        </p:nvSpPr>
        <p:spPr bwMode="auto">
          <a:xfrm flipV="1">
            <a:off x="7380288" y="1844675"/>
            <a:ext cx="1152525" cy="1800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8444" name="Line 12"/>
          <p:cNvSpPr>
            <a:spLocks noChangeShapeType="1"/>
          </p:cNvSpPr>
          <p:nvPr/>
        </p:nvSpPr>
        <p:spPr bwMode="auto">
          <a:xfrm flipV="1">
            <a:off x="755650" y="4724400"/>
            <a:ext cx="2376488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8445" name="Line 13"/>
          <p:cNvSpPr>
            <a:spLocks noChangeShapeType="1"/>
          </p:cNvSpPr>
          <p:nvPr/>
        </p:nvSpPr>
        <p:spPr bwMode="auto">
          <a:xfrm>
            <a:off x="4427538" y="4221163"/>
            <a:ext cx="215900" cy="22320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8446" name="Line 14"/>
          <p:cNvSpPr>
            <a:spLocks noChangeShapeType="1"/>
          </p:cNvSpPr>
          <p:nvPr/>
        </p:nvSpPr>
        <p:spPr bwMode="auto">
          <a:xfrm>
            <a:off x="6300788" y="5084763"/>
            <a:ext cx="2447925" cy="1008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8447" name="Text Box 15"/>
          <p:cNvSpPr txBox="1">
            <a:spLocks noChangeArrowheads="1"/>
          </p:cNvSpPr>
          <p:nvPr/>
        </p:nvSpPr>
        <p:spPr bwMode="auto">
          <a:xfrm>
            <a:off x="1331913" y="3644900"/>
            <a:ext cx="6477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>
                <a:latin typeface="Times New Roman" pitchFamily="18" charset="0"/>
              </a:rPr>
              <a:t>А</a:t>
            </a:r>
          </a:p>
        </p:txBody>
      </p:sp>
      <p:sp>
        <p:nvSpPr>
          <p:cNvPr id="18448" name="Text Box 16"/>
          <p:cNvSpPr txBox="1">
            <a:spLocks noChangeArrowheads="1"/>
          </p:cNvSpPr>
          <p:nvPr/>
        </p:nvSpPr>
        <p:spPr bwMode="auto">
          <a:xfrm>
            <a:off x="2987675" y="2276475"/>
            <a:ext cx="6477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latin typeface="Times New Roman" pitchFamily="18" charset="0"/>
              </a:rPr>
              <a:t>b</a:t>
            </a:r>
            <a:endParaRPr lang="ru-RU" sz="2800">
              <a:latin typeface="Times New Roman" pitchFamily="18" charset="0"/>
            </a:endParaRPr>
          </a:p>
        </p:txBody>
      </p:sp>
      <p:sp>
        <p:nvSpPr>
          <p:cNvPr id="18449" name="Text Box 17"/>
          <p:cNvSpPr txBox="1">
            <a:spLocks noChangeArrowheads="1"/>
          </p:cNvSpPr>
          <p:nvPr/>
        </p:nvSpPr>
        <p:spPr bwMode="auto">
          <a:xfrm>
            <a:off x="5148263" y="1844675"/>
            <a:ext cx="6477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>
                <a:latin typeface="Times New Roman" pitchFamily="18" charset="0"/>
              </a:rPr>
              <a:t>В</a:t>
            </a:r>
          </a:p>
        </p:txBody>
      </p:sp>
      <p:sp>
        <p:nvSpPr>
          <p:cNvPr id="18450" name="Text Box 18"/>
          <p:cNvSpPr txBox="1">
            <a:spLocks noChangeArrowheads="1"/>
          </p:cNvSpPr>
          <p:nvPr/>
        </p:nvSpPr>
        <p:spPr bwMode="auto">
          <a:xfrm>
            <a:off x="7740650" y="3284538"/>
            <a:ext cx="6477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>
                <a:latin typeface="Times New Roman" pitchFamily="18" charset="0"/>
              </a:rPr>
              <a:t>с</a:t>
            </a:r>
          </a:p>
        </p:txBody>
      </p:sp>
      <p:sp>
        <p:nvSpPr>
          <p:cNvPr id="18451" name="Text Box 19"/>
          <p:cNvSpPr txBox="1">
            <a:spLocks noChangeArrowheads="1"/>
          </p:cNvSpPr>
          <p:nvPr/>
        </p:nvSpPr>
        <p:spPr bwMode="auto">
          <a:xfrm>
            <a:off x="7956550" y="1557338"/>
            <a:ext cx="6477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latin typeface="Times New Roman" pitchFamily="18" charset="0"/>
              </a:rPr>
              <a:t>d</a:t>
            </a:r>
            <a:endParaRPr lang="ru-RU" sz="2800">
              <a:latin typeface="Times New Roman" pitchFamily="18" charset="0"/>
            </a:endParaRPr>
          </a:p>
        </p:txBody>
      </p:sp>
      <p:sp>
        <p:nvSpPr>
          <p:cNvPr id="18452" name="Text Box 20"/>
          <p:cNvSpPr txBox="1">
            <a:spLocks noChangeArrowheads="1"/>
          </p:cNvSpPr>
          <p:nvPr/>
        </p:nvSpPr>
        <p:spPr bwMode="auto">
          <a:xfrm>
            <a:off x="4572000" y="4437063"/>
            <a:ext cx="6477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latin typeface="Times New Roman" pitchFamily="18" charset="0"/>
              </a:rPr>
              <a:t>M</a:t>
            </a:r>
            <a:endParaRPr lang="ru-RU" sz="2800">
              <a:latin typeface="Times New Roman" pitchFamily="18" charset="0"/>
            </a:endParaRPr>
          </a:p>
        </p:txBody>
      </p:sp>
      <p:sp>
        <p:nvSpPr>
          <p:cNvPr id="18453" name="Text Box 21"/>
          <p:cNvSpPr txBox="1">
            <a:spLocks noChangeArrowheads="1"/>
          </p:cNvSpPr>
          <p:nvPr/>
        </p:nvSpPr>
        <p:spPr bwMode="auto">
          <a:xfrm>
            <a:off x="4716463" y="5734050"/>
            <a:ext cx="6477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latin typeface="Times New Roman" pitchFamily="18" charset="0"/>
              </a:rPr>
              <a:t>K</a:t>
            </a:r>
            <a:endParaRPr lang="ru-RU" sz="2800">
              <a:latin typeface="Times New Roman" pitchFamily="18" charset="0"/>
            </a:endParaRPr>
          </a:p>
        </p:txBody>
      </p:sp>
      <p:sp>
        <p:nvSpPr>
          <p:cNvPr id="18454" name="Text Box 22"/>
          <p:cNvSpPr txBox="1">
            <a:spLocks noChangeArrowheads="1"/>
          </p:cNvSpPr>
          <p:nvPr/>
        </p:nvSpPr>
        <p:spPr bwMode="auto">
          <a:xfrm>
            <a:off x="755650" y="5516563"/>
            <a:ext cx="6477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>
                <a:latin typeface="Times New Roman" pitchFamily="18" charset="0"/>
              </a:rPr>
              <a:t>А</a:t>
            </a:r>
          </a:p>
        </p:txBody>
      </p:sp>
      <p:sp>
        <p:nvSpPr>
          <p:cNvPr id="18455" name="Text Box 23"/>
          <p:cNvSpPr txBox="1">
            <a:spLocks noChangeArrowheads="1"/>
          </p:cNvSpPr>
          <p:nvPr/>
        </p:nvSpPr>
        <p:spPr bwMode="auto">
          <a:xfrm>
            <a:off x="7885113" y="5286375"/>
            <a:ext cx="6477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latin typeface="Times New Roman" pitchFamily="18" charset="0"/>
              </a:rPr>
              <a:t>q</a:t>
            </a:r>
            <a:endParaRPr lang="ru-RU" sz="2800">
              <a:latin typeface="Times New Roman" pitchFamily="18" charset="0"/>
            </a:endParaRPr>
          </a:p>
        </p:txBody>
      </p:sp>
      <p:sp>
        <p:nvSpPr>
          <p:cNvPr id="18456" name="Oval 24"/>
          <p:cNvSpPr>
            <a:spLocks noChangeArrowheads="1"/>
          </p:cNvSpPr>
          <p:nvPr/>
        </p:nvSpPr>
        <p:spPr bwMode="auto">
          <a:xfrm>
            <a:off x="4427538" y="4652963"/>
            <a:ext cx="144462" cy="1444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8457" name="Oval 25"/>
          <p:cNvSpPr>
            <a:spLocks noChangeArrowheads="1"/>
          </p:cNvSpPr>
          <p:nvPr/>
        </p:nvSpPr>
        <p:spPr bwMode="auto">
          <a:xfrm>
            <a:off x="4519613" y="5948363"/>
            <a:ext cx="144462" cy="1444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8458" name="Oval 26"/>
          <p:cNvSpPr>
            <a:spLocks noChangeArrowheads="1"/>
          </p:cNvSpPr>
          <p:nvPr/>
        </p:nvSpPr>
        <p:spPr bwMode="auto">
          <a:xfrm>
            <a:off x="4932363" y="2060575"/>
            <a:ext cx="144462" cy="1444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8459" name="Oval 27"/>
          <p:cNvSpPr>
            <a:spLocks noChangeArrowheads="1"/>
          </p:cNvSpPr>
          <p:nvPr/>
        </p:nvSpPr>
        <p:spPr bwMode="auto">
          <a:xfrm>
            <a:off x="1187450" y="3571875"/>
            <a:ext cx="144463" cy="1444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8460" name="Oval 28"/>
          <p:cNvSpPr>
            <a:spLocks noChangeArrowheads="1"/>
          </p:cNvSpPr>
          <p:nvPr/>
        </p:nvSpPr>
        <p:spPr bwMode="auto">
          <a:xfrm>
            <a:off x="6022975" y="3573463"/>
            <a:ext cx="144463" cy="1444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8461" name="Text Box 29"/>
          <p:cNvSpPr txBox="1">
            <a:spLocks noChangeArrowheads="1"/>
          </p:cNvSpPr>
          <p:nvPr/>
        </p:nvSpPr>
        <p:spPr bwMode="auto">
          <a:xfrm>
            <a:off x="6227763" y="3357563"/>
            <a:ext cx="6477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latin typeface="Times New Roman" pitchFamily="18" charset="0"/>
              </a:rPr>
              <a:t>C</a:t>
            </a:r>
            <a:endParaRPr lang="ru-RU" sz="2800">
              <a:latin typeface="Times New Roman" pitchFamily="18" charset="0"/>
            </a:endParaRPr>
          </a:p>
        </p:txBody>
      </p:sp>
      <p:sp>
        <p:nvSpPr>
          <p:cNvPr id="18462" name="Oval 30"/>
          <p:cNvSpPr>
            <a:spLocks noChangeArrowheads="1"/>
          </p:cNvSpPr>
          <p:nvPr/>
        </p:nvSpPr>
        <p:spPr bwMode="auto">
          <a:xfrm>
            <a:off x="7524750" y="3284538"/>
            <a:ext cx="144463" cy="1444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8463" name="Oval 31"/>
          <p:cNvSpPr>
            <a:spLocks noChangeArrowheads="1"/>
          </p:cNvSpPr>
          <p:nvPr/>
        </p:nvSpPr>
        <p:spPr bwMode="auto">
          <a:xfrm>
            <a:off x="8388350" y="1844675"/>
            <a:ext cx="144463" cy="1444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8464" name="Text Box 32"/>
          <p:cNvSpPr txBox="1">
            <a:spLocks noChangeArrowheads="1"/>
          </p:cNvSpPr>
          <p:nvPr/>
        </p:nvSpPr>
        <p:spPr bwMode="auto">
          <a:xfrm>
            <a:off x="2843213" y="4868863"/>
            <a:ext cx="6477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>
                <a:latin typeface="Times New Roman" pitchFamily="18" charset="0"/>
              </a:rPr>
              <a:t>Б</a:t>
            </a:r>
          </a:p>
        </p:txBody>
      </p:sp>
      <p:sp>
        <p:nvSpPr>
          <p:cNvPr id="18465" name="Oval 33"/>
          <p:cNvSpPr>
            <a:spLocks noChangeArrowheads="1"/>
          </p:cNvSpPr>
          <p:nvPr/>
        </p:nvSpPr>
        <p:spPr bwMode="auto">
          <a:xfrm>
            <a:off x="684213" y="5373688"/>
            <a:ext cx="144462" cy="1444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8466" name="Oval 34"/>
          <p:cNvSpPr>
            <a:spLocks noChangeArrowheads="1"/>
          </p:cNvSpPr>
          <p:nvPr/>
        </p:nvSpPr>
        <p:spPr bwMode="auto">
          <a:xfrm>
            <a:off x="2987675" y="4652963"/>
            <a:ext cx="144463" cy="1444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u="sng">
                <a:solidFill>
                  <a:srgbClr val="E00000"/>
                </a:solidFill>
              </a:rPr>
              <a:t>2</a:t>
            </a:r>
            <a:r>
              <a:rPr lang="ru-RU" sz="4000" b="1" u="sng">
                <a:solidFill>
                  <a:srgbClr val="E00000"/>
                </a:solidFill>
              </a:rPr>
              <a:t>. Назовите точки,</a:t>
            </a:r>
            <a:r>
              <a:rPr lang="en-US" sz="4000" b="1" u="sng">
                <a:solidFill>
                  <a:srgbClr val="E00000"/>
                </a:solidFill>
              </a:rPr>
              <a:t> </a:t>
            </a:r>
            <a:r>
              <a:rPr lang="ru-RU" sz="4000" b="1" u="sng">
                <a:solidFill>
                  <a:srgbClr val="E00000"/>
                </a:solidFill>
              </a:rPr>
              <a:t>лежащие между точками </a:t>
            </a:r>
            <a:r>
              <a:rPr lang="en-US" sz="4000" b="1" u="sng">
                <a:solidFill>
                  <a:srgbClr val="E00000"/>
                </a:solidFill>
              </a:rPr>
              <a:t>           </a:t>
            </a:r>
            <a:r>
              <a:rPr lang="ru-RU" sz="4000" b="1" u="sng">
                <a:solidFill>
                  <a:srgbClr val="E00000"/>
                </a:solidFill>
              </a:rPr>
              <a:t>:</a:t>
            </a:r>
          </a:p>
        </p:txBody>
      </p:sp>
      <p:sp>
        <p:nvSpPr>
          <p:cNvPr id="19459" name="Text Box 3"/>
          <p:cNvSpPr txBox="1">
            <a:spLocks noChangeArrowheads="1"/>
          </p:cNvSpPr>
          <p:nvPr/>
        </p:nvSpPr>
        <p:spPr bwMode="auto">
          <a:xfrm>
            <a:off x="1187450" y="4365625"/>
            <a:ext cx="6477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>
                <a:latin typeface="Times New Roman" pitchFamily="18" charset="0"/>
              </a:rPr>
              <a:t>А</a:t>
            </a:r>
          </a:p>
        </p:txBody>
      </p:sp>
      <p:sp>
        <p:nvSpPr>
          <p:cNvPr id="19461" name="Text Box 5"/>
          <p:cNvSpPr txBox="1">
            <a:spLocks noChangeArrowheads="1"/>
          </p:cNvSpPr>
          <p:nvPr/>
        </p:nvSpPr>
        <p:spPr bwMode="auto">
          <a:xfrm>
            <a:off x="2987675" y="3933825"/>
            <a:ext cx="6477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latin typeface="Times New Roman" pitchFamily="18" charset="0"/>
              </a:rPr>
              <a:t>D</a:t>
            </a:r>
            <a:endParaRPr lang="ru-RU" sz="2800">
              <a:latin typeface="Times New Roman" pitchFamily="18" charset="0"/>
            </a:endParaRPr>
          </a:p>
        </p:txBody>
      </p:sp>
      <p:sp>
        <p:nvSpPr>
          <p:cNvPr id="19462" name="Text Box 6"/>
          <p:cNvSpPr txBox="1">
            <a:spLocks noChangeArrowheads="1"/>
          </p:cNvSpPr>
          <p:nvPr/>
        </p:nvSpPr>
        <p:spPr bwMode="auto">
          <a:xfrm>
            <a:off x="7308850" y="1844675"/>
            <a:ext cx="6477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latin typeface="Times New Roman" pitchFamily="18" charset="0"/>
              </a:rPr>
              <a:t>F</a:t>
            </a:r>
            <a:endParaRPr lang="ru-RU" sz="2800">
              <a:latin typeface="Times New Roman" pitchFamily="18" charset="0"/>
            </a:endParaRPr>
          </a:p>
        </p:txBody>
      </p:sp>
      <p:sp>
        <p:nvSpPr>
          <p:cNvPr id="19463" name="Text Box 7"/>
          <p:cNvSpPr txBox="1">
            <a:spLocks noChangeArrowheads="1"/>
          </p:cNvSpPr>
          <p:nvPr/>
        </p:nvSpPr>
        <p:spPr bwMode="auto">
          <a:xfrm>
            <a:off x="6516688" y="3213100"/>
            <a:ext cx="6477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latin typeface="Times New Roman" pitchFamily="18" charset="0"/>
              </a:rPr>
              <a:t>P</a:t>
            </a:r>
            <a:endParaRPr lang="ru-RU" sz="2800">
              <a:latin typeface="Times New Roman" pitchFamily="18" charset="0"/>
            </a:endParaRPr>
          </a:p>
        </p:txBody>
      </p:sp>
      <p:sp>
        <p:nvSpPr>
          <p:cNvPr id="19465" name="Line 9"/>
          <p:cNvSpPr>
            <a:spLocks noChangeShapeType="1"/>
          </p:cNvSpPr>
          <p:nvPr/>
        </p:nvSpPr>
        <p:spPr bwMode="auto">
          <a:xfrm flipV="1">
            <a:off x="1619250" y="2154238"/>
            <a:ext cx="5535613" cy="2354262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9466" name="Line 10"/>
          <p:cNvSpPr>
            <a:spLocks noChangeShapeType="1"/>
          </p:cNvSpPr>
          <p:nvPr/>
        </p:nvSpPr>
        <p:spPr bwMode="auto">
          <a:xfrm flipH="1">
            <a:off x="2840038" y="2133600"/>
            <a:ext cx="4324350" cy="28575"/>
          </a:xfrm>
          <a:prstGeom prst="line">
            <a:avLst/>
          </a:prstGeom>
          <a:noFill/>
          <a:ln w="57150">
            <a:solidFill>
              <a:srgbClr val="008A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9468" name="Text Box 12"/>
          <p:cNvSpPr txBox="1">
            <a:spLocks noChangeArrowheads="1"/>
          </p:cNvSpPr>
          <p:nvPr/>
        </p:nvSpPr>
        <p:spPr bwMode="auto">
          <a:xfrm>
            <a:off x="5940425" y="4365625"/>
            <a:ext cx="6477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latin typeface="Times New Roman" pitchFamily="18" charset="0"/>
              </a:rPr>
              <a:t>K</a:t>
            </a:r>
            <a:endParaRPr lang="ru-RU" sz="2800">
              <a:latin typeface="Times New Roman" pitchFamily="18" charset="0"/>
            </a:endParaRPr>
          </a:p>
        </p:txBody>
      </p:sp>
      <p:sp>
        <p:nvSpPr>
          <p:cNvPr id="19471" name="Text Box 15"/>
          <p:cNvSpPr txBox="1">
            <a:spLocks noChangeArrowheads="1"/>
          </p:cNvSpPr>
          <p:nvPr/>
        </p:nvSpPr>
        <p:spPr bwMode="auto">
          <a:xfrm>
            <a:off x="2195513" y="1773238"/>
            <a:ext cx="6477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latin typeface="Times New Roman" pitchFamily="18" charset="0"/>
              </a:rPr>
              <a:t>B</a:t>
            </a:r>
            <a:endParaRPr lang="ru-RU" sz="2800">
              <a:latin typeface="Times New Roman" pitchFamily="18" charset="0"/>
            </a:endParaRPr>
          </a:p>
        </p:txBody>
      </p:sp>
      <p:sp>
        <p:nvSpPr>
          <p:cNvPr id="19472" name="Text Box 16"/>
          <p:cNvSpPr txBox="1">
            <a:spLocks noChangeArrowheads="1"/>
          </p:cNvSpPr>
          <p:nvPr/>
        </p:nvSpPr>
        <p:spPr bwMode="auto">
          <a:xfrm>
            <a:off x="5219700" y="2349500"/>
            <a:ext cx="6477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latin typeface="Times New Roman" pitchFamily="18" charset="0"/>
              </a:rPr>
              <a:t>L</a:t>
            </a:r>
            <a:endParaRPr lang="ru-RU" sz="2800">
              <a:latin typeface="Times New Roman" pitchFamily="18" charset="0"/>
            </a:endParaRPr>
          </a:p>
        </p:txBody>
      </p:sp>
      <p:sp>
        <p:nvSpPr>
          <p:cNvPr id="19473" name="Line 17"/>
          <p:cNvSpPr>
            <a:spLocks noChangeShapeType="1"/>
          </p:cNvSpPr>
          <p:nvPr/>
        </p:nvSpPr>
        <p:spPr bwMode="auto">
          <a:xfrm flipH="1">
            <a:off x="4787900" y="2133600"/>
            <a:ext cx="2376488" cy="4032250"/>
          </a:xfrm>
          <a:prstGeom prst="line">
            <a:avLst/>
          </a:prstGeom>
          <a:noFill/>
          <a:ln w="57150">
            <a:solidFill>
              <a:srgbClr val="0033CC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9474" name="Line 18"/>
          <p:cNvSpPr>
            <a:spLocks noChangeShapeType="1"/>
          </p:cNvSpPr>
          <p:nvPr/>
        </p:nvSpPr>
        <p:spPr bwMode="auto">
          <a:xfrm>
            <a:off x="2771775" y="2133600"/>
            <a:ext cx="3095625" cy="2303463"/>
          </a:xfrm>
          <a:prstGeom prst="line">
            <a:avLst/>
          </a:prstGeom>
          <a:noFill/>
          <a:ln w="57150">
            <a:solidFill>
              <a:srgbClr val="E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9475" name="Text Box 19"/>
          <p:cNvSpPr txBox="1">
            <a:spLocks noChangeArrowheads="1"/>
          </p:cNvSpPr>
          <p:nvPr/>
        </p:nvSpPr>
        <p:spPr bwMode="auto">
          <a:xfrm>
            <a:off x="4211638" y="2781300"/>
            <a:ext cx="6477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latin typeface="Times New Roman" pitchFamily="18" charset="0"/>
              </a:rPr>
              <a:t>C</a:t>
            </a:r>
            <a:endParaRPr lang="ru-RU" sz="2800">
              <a:latin typeface="Times New Roman" pitchFamily="18" charset="0"/>
            </a:endParaRPr>
          </a:p>
        </p:txBody>
      </p:sp>
      <p:sp>
        <p:nvSpPr>
          <p:cNvPr id="19476" name="Oval 20"/>
          <p:cNvSpPr>
            <a:spLocks noChangeArrowheads="1"/>
          </p:cNvSpPr>
          <p:nvPr/>
        </p:nvSpPr>
        <p:spPr bwMode="auto">
          <a:xfrm>
            <a:off x="4737100" y="6021388"/>
            <a:ext cx="144463" cy="1444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477" name="Oval 21"/>
          <p:cNvSpPr>
            <a:spLocks noChangeArrowheads="1"/>
          </p:cNvSpPr>
          <p:nvPr/>
        </p:nvSpPr>
        <p:spPr bwMode="auto">
          <a:xfrm>
            <a:off x="2905125" y="3860800"/>
            <a:ext cx="144463" cy="1444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478" name="Oval 22"/>
          <p:cNvSpPr>
            <a:spLocks noChangeArrowheads="1"/>
          </p:cNvSpPr>
          <p:nvPr/>
        </p:nvSpPr>
        <p:spPr bwMode="auto">
          <a:xfrm>
            <a:off x="4335463" y="3263900"/>
            <a:ext cx="144462" cy="1444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479" name="Oval 23"/>
          <p:cNvSpPr>
            <a:spLocks noChangeArrowheads="1"/>
          </p:cNvSpPr>
          <p:nvPr/>
        </p:nvSpPr>
        <p:spPr bwMode="auto">
          <a:xfrm>
            <a:off x="5291138" y="2852738"/>
            <a:ext cx="144462" cy="1444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480" name="Oval 24"/>
          <p:cNvSpPr>
            <a:spLocks noChangeArrowheads="1"/>
          </p:cNvSpPr>
          <p:nvPr/>
        </p:nvSpPr>
        <p:spPr bwMode="auto">
          <a:xfrm>
            <a:off x="5724525" y="4364038"/>
            <a:ext cx="144463" cy="1444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481" name="Line 25"/>
          <p:cNvSpPr>
            <a:spLocks noChangeShapeType="1"/>
          </p:cNvSpPr>
          <p:nvPr/>
        </p:nvSpPr>
        <p:spPr bwMode="auto">
          <a:xfrm flipH="1">
            <a:off x="1619250" y="2133600"/>
            <a:ext cx="1152525" cy="2374900"/>
          </a:xfrm>
          <a:prstGeom prst="line">
            <a:avLst/>
          </a:prstGeom>
          <a:noFill/>
          <a:ln w="57150">
            <a:solidFill>
              <a:srgbClr val="D47E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9482" name="Text Box 26"/>
          <p:cNvSpPr txBox="1">
            <a:spLocks noChangeArrowheads="1"/>
          </p:cNvSpPr>
          <p:nvPr/>
        </p:nvSpPr>
        <p:spPr bwMode="auto">
          <a:xfrm>
            <a:off x="4859338" y="5949950"/>
            <a:ext cx="6477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latin typeface="Times New Roman" pitchFamily="18" charset="0"/>
              </a:rPr>
              <a:t>E</a:t>
            </a:r>
            <a:endParaRPr lang="ru-RU" sz="2800">
              <a:latin typeface="Times New Roman" pitchFamily="18" charset="0"/>
            </a:endParaRPr>
          </a:p>
        </p:txBody>
      </p:sp>
      <p:sp>
        <p:nvSpPr>
          <p:cNvPr id="19483" name="Oval 27"/>
          <p:cNvSpPr>
            <a:spLocks noChangeArrowheads="1"/>
          </p:cNvSpPr>
          <p:nvPr/>
        </p:nvSpPr>
        <p:spPr bwMode="auto">
          <a:xfrm>
            <a:off x="2700338" y="2081213"/>
            <a:ext cx="144462" cy="1444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484" name="Oval 28"/>
          <p:cNvSpPr>
            <a:spLocks noChangeArrowheads="1"/>
          </p:cNvSpPr>
          <p:nvPr/>
        </p:nvSpPr>
        <p:spPr bwMode="auto">
          <a:xfrm>
            <a:off x="7091363" y="2060575"/>
            <a:ext cx="144462" cy="1444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485" name="Oval 29"/>
          <p:cNvSpPr>
            <a:spLocks noChangeArrowheads="1"/>
          </p:cNvSpPr>
          <p:nvPr/>
        </p:nvSpPr>
        <p:spPr bwMode="auto">
          <a:xfrm>
            <a:off x="1568450" y="4416425"/>
            <a:ext cx="144463" cy="1444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487" name="Text Box 31"/>
          <p:cNvSpPr txBox="1">
            <a:spLocks noChangeArrowheads="1"/>
          </p:cNvSpPr>
          <p:nvPr/>
        </p:nvSpPr>
        <p:spPr bwMode="auto">
          <a:xfrm>
            <a:off x="5868988" y="1022350"/>
            <a:ext cx="19431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u="sng">
                <a:solidFill>
                  <a:srgbClr val="E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 </a:t>
            </a:r>
            <a:r>
              <a:rPr lang="ru-RU" sz="4000" b="1" u="sng">
                <a:solidFill>
                  <a:srgbClr val="E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и К</a:t>
            </a:r>
          </a:p>
        </p:txBody>
      </p:sp>
      <p:sp>
        <p:nvSpPr>
          <p:cNvPr id="19488" name="Text Box 32"/>
          <p:cNvSpPr txBox="1">
            <a:spLocks noChangeArrowheads="1"/>
          </p:cNvSpPr>
          <p:nvPr/>
        </p:nvSpPr>
        <p:spPr bwMode="auto">
          <a:xfrm>
            <a:off x="5867400" y="1019175"/>
            <a:ext cx="19431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000" b="1" u="sng">
                <a:solidFill>
                  <a:srgbClr val="E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А</a:t>
            </a:r>
            <a:r>
              <a:rPr lang="en-US" sz="4000" b="1" u="sng">
                <a:solidFill>
                  <a:srgbClr val="E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ru-RU" sz="4000" b="1" u="sng">
                <a:solidFill>
                  <a:srgbClr val="E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и </a:t>
            </a:r>
            <a:r>
              <a:rPr lang="en-US" sz="4000" b="1" u="sng">
                <a:solidFill>
                  <a:srgbClr val="E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</a:t>
            </a:r>
            <a:endParaRPr lang="ru-RU" sz="4000" b="1" u="sng">
              <a:solidFill>
                <a:srgbClr val="E0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9489" name="Text Box 33"/>
          <p:cNvSpPr txBox="1">
            <a:spLocks noChangeArrowheads="1"/>
          </p:cNvSpPr>
          <p:nvPr/>
        </p:nvSpPr>
        <p:spPr bwMode="auto">
          <a:xfrm>
            <a:off x="5942013" y="1022350"/>
            <a:ext cx="19431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u="sng">
                <a:solidFill>
                  <a:srgbClr val="E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 </a:t>
            </a:r>
            <a:r>
              <a:rPr lang="ru-RU" sz="4000" b="1" u="sng">
                <a:solidFill>
                  <a:srgbClr val="E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и </a:t>
            </a:r>
            <a:r>
              <a:rPr lang="en-US" sz="4000" b="1" u="sng">
                <a:solidFill>
                  <a:srgbClr val="E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</a:t>
            </a:r>
            <a:endParaRPr lang="ru-RU" sz="4000" b="1" u="sng">
              <a:solidFill>
                <a:srgbClr val="E0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9490" name="Oval 34"/>
          <p:cNvSpPr>
            <a:spLocks noChangeArrowheads="1"/>
          </p:cNvSpPr>
          <p:nvPr/>
        </p:nvSpPr>
        <p:spPr bwMode="auto">
          <a:xfrm>
            <a:off x="6484938" y="3068638"/>
            <a:ext cx="144462" cy="1444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7"/>
                                        </p:tgtEl>
                                      </p:cBhvr>
                                      <p:from x="100000" y="100000"/>
                                      <p:to x="250000" y="250000"/>
                                    </p:animScale>
                                    <p:animMotion origin="layout" path="M 0.0000 0.0000 C 0.03802 0.0 0.1441 0.02341 0.1826 0.0915 C 0.22118 0.15964 0.24705 0.31256 0.2318 0.4083 C 0.21649 0.50394 0.20747 0.57948 0.0908 0.6661 C -0.02552 0.75279 -0.37517 0.88508 -0.4674 0.9289" pathEditMode="relative" ptsTypes="">
                                      <p:cBhvr>
                                        <p:cTn id="7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out" filter="fade">
                                      <p:cBhvr>
                                        <p:cTn id="8" dur="1000"/>
                                        <p:tgtEl>
                                          <p:spTgt spid="194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9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0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8"/>
                                        </p:tgtEl>
                                      </p:cBhvr>
                                      <p:from x="100000" y="100000"/>
                                      <p:to x="250000" y="250000"/>
                                    </p:animScale>
                                    <p:animMotion origin="layout" path="M 0.0000 0.0000 C 0.03802 0.0 0.1441 0.02341 0.1826 0.0915 C 0.22118 0.15964 0.24705 0.31256 0.2318 0.4083 C 0.21649 0.50394 0.20747 0.57948 0.0908 0.6661 C -0.02552 0.75279 -0.37517 0.88508 -0.4674 0.9289" pathEditMode="relative" ptsTypes="">
                                      <p:cBhvr>
                                        <p:cTn id="21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out" filter="fade">
                                      <p:cBhvr>
                                        <p:cTn id="22" dur="1000"/>
                                        <p:tgtEl>
                                          <p:spTgt spid="194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9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9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87" grpId="0"/>
      <p:bldP spid="19488" grpId="0"/>
      <p:bldP spid="19488" grpId="1"/>
      <p:bldP spid="1948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b="1" u="sng">
                <a:solidFill>
                  <a:srgbClr val="E00000"/>
                </a:solidFill>
              </a:rPr>
              <a:t>4. Какие отрезки пересекаются?</a:t>
            </a:r>
            <a:br>
              <a:rPr lang="ru-RU" sz="3600" b="1" u="sng">
                <a:solidFill>
                  <a:srgbClr val="E00000"/>
                </a:solidFill>
              </a:rPr>
            </a:br>
            <a:r>
              <a:rPr lang="ru-RU" sz="3600" b="1" u="sng">
                <a:solidFill>
                  <a:srgbClr val="E00000"/>
                </a:solidFill>
              </a:rPr>
              <a:t>Какие не пересекаются?</a:t>
            </a:r>
          </a:p>
        </p:txBody>
      </p:sp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3203575" y="5949950"/>
            <a:ext cx="6477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latin typeface="Times New Roman" pitchFamily="18" charset="0"/>
              </a:rPr>
              <a:t>N</a:t>
            </a:r>
            <a:endParaRPr lang="ru-RU" sz="2800">
              <a:latin typeface="Times New Roman" pitchFamily="18" charset="0"/>
            </a:endParaRPr>
          </a:p>
        </p:txBody>
      </p:sp>
      <p:sp>
        <p:nvSpPr>
          <p:cNvPr id="23557" name="Text Box 5"/>
          <p:cNvSpPr txBox="1">
            <a:spLocks noChangeArrowheads="1"/>
          </p:cNvSpPr>
          <p:nvPr/>
        </p:nvSpPr>
        <p:spPr bwMode="auto">
          <a:xfrm>
            <a:off x="1116013" y="3702050"/>
            <a:ext cx="6477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latin typeface="Times New Roman" pitchFamily="18" charset="0"/>
              </a:rPr>
              <a:t>A</a:t>
            </a:r>
            <a:endParaRPr lang="ru-RU" sz="2800">
              <a:latin typeface="Times New Roman" pitchFamily="18" charset="0"/>
            </a:endParaRPr>
          </a:p>
        </p:txBody>
      </p:sp>
      <p:sp>
        <p:nvSpPr>
          <p:cNvPr id="23560" name="Text Box 8"/>
          <p:cNvSpPr txBox="1">
            <a:spLocks noChangeArrowheads="1"/>
          </p:cNvSpPr>
          <p:nvPr/>
        </p:nvSpPr>
        <p:spPr bwMode="auto">
          <a:xfrm>
            <a:off x="5148263" y="5589588"/>
            <a:ext cx="6477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latin typeface="Times New Roman" pitchFamily="18" charset="0"/>
              </a:rPr>
              <a:t>D</a:t>
            </a:r>
            <a:endParaRPr lang="ru-RU" sz="2800">
              <a:latin typeface="Times New Roman" pitchFamily="18" charset="0"/>
            </a:endParaRPr>
          </a:p>
        </p:txBody>
      </p:sp>
      <p:sp>
        <p:nvSpPr>
          <p:cNvPr id="23561" name="Line 9"/>
          <p:cNvSpPr>
            <a:spLocks noChangeShapeType="1"/>
          </p:cNvSpPr>
          <p:nvPr/>
        </p:nvSpPr>
        <p:spPr bwMode="auto">
          <a:xfrm flipV="1">
            <a:off x="898525" y="2997200"/>
            <a:ext cx="7561263" cy="12954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3562" name="Line 10"/>
          <p:cNvSpPr>
            <a:spLocks noChangeShapeType="1"/>
          </p:cNvSpPr>
          <p:nvPr/>
        </p:nvSpPr>
        <p:spPr bwMode="auto">
          <a:xfrm flipH="1">
            <a:off x="3132138" y="2133600"/>
            <a:ext cx="2303462" cy="4032250"/>
          </a:xfrm>
          <a:prstGeom prst="line">
            <a:avLst/>
          </a:prstGeom>
          <a:noFill/>
          <a:ln w="57150">
            <a:solidFill>
              <a:srgbClr val="008A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3563" name="Line 11"/>
          <p:cNvSpPr>
            <a:spLocks noChangeShapeType="1"/>
          </p:cNvSpPr>
          <p:nvPr/>
        </p:nvSpPr>
        <p:spPr bwMode="auto">
          <a:xfrm>
            <a:off x="4211638" y="2060575"/>
            <a:ext cx="792162" cy="3744913"/>
          </a:xfrm>
          <a:prstGeom prst="line">
            <a:avLst/>
          </a:prstGeom>
          <a:noFill/>
          <a:ln w="57150">
            <a:solidFill>
              <a:srgbClr val="0033CC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3569" name="Line 17"/>
          <p:cNvSpPr>
            <a:spLocks noChangeShapeType="1"/>
          </p:cNvSpPr>
          <p:nvPr/>
        </p:nvSpPr>
        <p:spPr bwMode="auto">
          <a:xfrm flipV="1">
            <a:off x="1403350" y="4437063"/>
            <a:ext cx="6913563" cy="1079500"/>
          </a:xfrm>
          <a:prstGeom prst="line">
            <a:avLst/>
          </a:prstGeom>
          <a:noFill/>
          <a:ln w="57150">
            <a:solidFill>
              <a:srgbClr val="E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3570" name="Text Box 18"/>
          <p:cNvSpPr txBox="1">
            <a:spLocks noChangeArrowheads="1"/>
          </p:cNvSpPr>
          <p:nvPr/>
        </p:nvSpPr>
        <p:spPr bwMode="auto">
          <a:xfrm>
            <a:off x="7451725" y="4062413"/>
            <a:ext cx="6477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latin typeface="Times New Roman" pitchFamily="18" charset="0"/>
              </a:rPr>
              <a:t>G</a:t>
            </a:r>
            <a:endParaRPr lang="ru-RU" sz="2800">
              <a:latin typeface="Times New Roman" pitchFamily="18" charset="0"/>
            </a:endParaRPr>
          </a:p>
        </p:txBody>
      </p:sp>
      <p:sp>
        <p:nvSpPr>
          <p:cNvPr id="23572" name="Oval 20"/>
          <p:cNvSpPr>
            <a:spLocks noChangeArrowheads="1"/>
          </p:cNvSpPr>
          <p:nvPr/>
        </p:nvSpPr>
        <p:spPr bwMode="auto">
          <a:xfrm>
            <a:off x="3059113" y="6092825"/>
            <a:ext cx="144462" cy="1444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3573" name="Oval 21"/>
          <p:cNvSpPr>
            <a:spLocks noChangeArrowheads="1"/>
          </p:cNvSpPr>
          <p:nvPr/>
        </p:nvSpPr>
        <p:spPr bwMode="auto">
          <a:xfrm>
            <a:off x="5364163" y="2060575"/>
            <a:ext cx="144462" cy="1444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3574" name="Oval 22"/>
          <p:cNvSpPr>
            <a:spLocks noChangeArrowheads="1"/>
          </p:cNvSpPr>
          <p:nvPr/>
        </p:nvSpPr>
        <p:spPr bwMode="auto">
          <a:xfrm>
            <a:off x="4140200" y="1989138"/>
            <a:ext cx="144463" cy="1444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3575" name="Oval 23"/>
          <p:cNvSpPr>
            <a:spLocks noChangeArrowheads="1"/>
          </p:cNvSpPr>
          <p:nvPr/>
        </p:nvSpPr>
        <p:spPr bwMode="auto">
          <a:xfrm>
            <a:off x="4932363" y="5732463"/>
            <a:ext cx="144462" cy="1444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3576" name="Oval 24"/>
          <p:cNvSpPr>
            <a:spLocks noChangeArrowheads="1"/>
          </p:cNvSpPr>
          <p:nvPr/>
        </p:nvSpPr>
        <p:spPr bwMode="auto">
          <a:xfrm>
            <a:off x="8243888" y="4365625"/>
            <a:ext cx="144462" cy="1444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3577" name="Oval 25"/>
          <p:cNvSpPr>
            <a:spLocks noChangeArrowheads="1"/>
          </p:cNvSpPr>
          <p:nvPr/>
        </p:nvSpPr>
        <p:spPr bwMode="auto">
          <a:xfrm>
            <a:off x="1331913" y="5445125"/>
            <a:ext cx="144462" cy="1444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3578" name="Oval 26"/>
          <p:cNvSpPr>
            <a:spLocks noChangeArrowheads="1"/>
          </p:cNvSpPr>
          <p:nvPr/>
        </p:nvSpPr>
        <p:spPr bwMode="auto">
          <a:xfrm>
            <a:off x="827088" y="4221163"/>
            <a:ext cx="144462" cy="1444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3579" name="Oval 27"/>
          <p:cNvSpPr>
            <a:spLocks noChangeArrowheads="1"/>
          </p:cNvSpPr>
          <p:nvPr/>
        </p:nvSpPr>
        <p:spPr bwMode="auto">
          <a:xfrm>
            <a:off x="8315325" y="2924175"/>
            <a:ext cx="144463" cy="1444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3580" name="Text Box 28"/>
          <p:cNvSpPr txBox="1">
            <a:spLocks noChangeArrowheads="1"/>
          </p:cNvSpPr>
          <p:nvPr/>
        </p:nvSpPr>
        <p:spPr bwMode="auto">
          <a:xfrm>
            <a:off x="7956550" y="2349500"/>
            <a:ext cx="6477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latin typeface="Times New Roman" pitchFamily="18" charset="0"/>
              </a:rPr>
              <a:t>B</a:t>
            </a:r>
            <a:endParaRPr lang="ru-RU" sz="2800">
              <a:latin typeface="Times New Roman" pitchFamily="18" charset="0"/>
            </a:endParaRPr>
          </a:p>
        </p:txBody>
      </p:sp>
      <p:sp>
        <p:nvSpPr>
          <p:cNvPr id="23581" name="Text Box 29"/>
          <p:cNvSpPr txBox="1">
            <a:spLocks noChangeArrowheads="1"/>
          </p:cNvSpPr>
          <p:nvPr/>
        </p:nvSpPr>
        <p:spPr bwMode="auto">
          <a:xfrm>
            <a:off x="4284663" y="1700213"/>
            <a:ext cx="6477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latin typeface="Times New Roman" pitchFamily="18" charset="0"/>
              </a:rPr>
              <a:t>C</a:t>
            </a:r>
            <a:endParaRPr lang="ru-RU" sz="2800">
              <a:latin typeface="Times New Roman" pitchFamily="18" charset="0"/>
            </a:endParaRPr>
          </a:p>
        </p:txBody>
      </p:sp>
      <p:sp>
        <p:nvSpPr>
          <p:cNvPr id="23582" name="Text Box 30"/>
          <p:cNvSpPr txBox="1">
            <a:spLocks noChangeArrowheads="1"/>
          </p:cNvSpPr>
          <p:nvPr/>
        </p:nvSpPr>
        <p:spPr bwMode="auto">
          <a:xfrm>
            <a:off x="5651500" y="1844675"/>
            <a:ext cx="6477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latin typeface="Times New Roman" pitchFamily="18" charset="0"/>
              </a:rPr>
              <a:t>M</a:t>
            </a:r>
            <a:endParaRPr lang="ru-RU" sz="2800">
              <a:latin typeface="Times New Roman" pitchFamily="18" charset="0"/>
            </a:endParaRPr>
          </a:p>
        </p:txBody>
      </p:sp>
      <p:grpSp>
        <p:nvGrpSpPr>
          <p:cNvPr id="23589" name="Group 37"/>
          <p:cNvGrpSpPr>
            <a:grpSpLocks/>
          </p:cNvGrpSpPr>
          <p:nvPr/>
        </p:nvGrpSpPr>
        <p:grpSpPr bwMode="auto">
          <a:xfrm>
            <a:off x="468313" y="1989138"/>
            <a:ext cx="3527425" cy="1152525"/>
            <a:chOff x="295" y="1253"/>
            <a:chExt cx="2222" cy="726"/>
          </a:xfrm>
        </p:grpSpPr>
        <p:sp>
          <p:nvSpPr>
            <p:cNvPr id="23583" name="Line 31"/>
            <p:cNvSpPr>
              <a:spLocks noChangeShapeType="1"/>
            </p:cNvSpPr>
            <p:nvPr/>
          </p:nvSpPr>
          <p:spPr bwMode="auto">
            <a:xfrm flipV="1">
              <a:off x="476" y="1616"/>
              <a:ext cx="1950" cy="317"/>
            </a:xfrm>
            <a:prstGeom prst="line">
              <a:avLst/>
            </a:prstGeom>
            <a:noFill/>
            <a:ln w="57150">
              <a:solidFill>
                <a:srgbClr val="D47E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3584" name="Text Box 32"/>
            <p:cNvSpPr txBox="1">
              <a:spLocks noChangeArrowheads="1"/>
            </p:cNvSpPr>
            <p:nvPr/>
          </p:nvSpPr>
          <p:spPr bwMode="auto">
            <a:xfrm>
              <a:off x="295" y="1616"/>
              <a:ext cx="40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>
                  <a:latin typeface="Times New Roman" pitchFamily="18" charset="0"/>
                </a:rPr>
                <a:t>P</a:t>
              </a:r>
              <a:endParaRPr lang="ru-RU" sz="2800">
                <a:latin typeface="Times New Roman" pitchFamily="18" charset="0"/>
              </a:endParaRPr>
            </a:p>
          </p:txBody>
        </p:sp>
        <p:sp>
          <p:nvSpPr>
            <p:cNvPr id="23585" name="Text Box 33"/>
            <p:cNvSpPr txBox="1">
              <a:spLocks noChangeArrowheads="1"/>
            </p:cNvSpPr>
            <p:nvPr/>
          </p:nvSpPr>
          <p:spPr bwMode="auto">
            <a:xfrm>
              <a:off x="2109" y="1253"/>
              <a:ext cx="40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>
                  <a:latin typeface="Times New Roman" pitchFamily="18" charset="0"/>
                </a:rPr>
                <a:t>Q</a:t>
              </a:r>
              <a:endParaRPr lang="ru-RU" sz="2800">
                <a:latin typeface="Times New Roman" pitchFamily="18" charset="0"/>
              </a:endParaRPr>
            </a:p>
          </p:txBody>
        </p:sp>
        <p:sp>
          <p:nvSpPr>
            <p:cNvPr id="23586" name="Oval 34"/>
            <p:cNvSpPr>
              <a:spLocks noChangeArrowheads="1"/>
            </p:cNvSpPr>
            <p:nvPr/>
          </p:nvSpPr>
          <p:spPr bwMode="auto">
            <a:xfrm>
              <a:off x="431" y="1888"/>
              <a:ext cx="91" cy="9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587" name="Oval 35"/>
            <p:cNvSpPr>
              <a:spLocks noChangeArrowheads="1"/>
            </p:cNvSpPr>
            <p:nvPr/>
          </p:nvSpPr>
          <p:spPr bwMode="auto">
            <a:xfrm>
              <a:off x="2381" y="1570"/>
              <a:ext cx="91" cy="9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23588" name="Text Box 36"/>
          <p:cNvSpPr txBox="1">
            <a:spLocks noChangeArrowheads="1"/>
          </p:cNvSpPr>
          <p:nvPr/>
        </p:nvSpPr>
        <p:spPr bwMode="auto">
          <a:xfrm>
            <a:off x="1187450" y="4868863"/>
            <a:ext cx="6477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latin typeface="Times New Roman" pitchFamily="18" charset="0"/>
              </a:rPr>
              <a:t>F</a:t>
            </a:r>
            <a:endParaRPr lang="ru-RU" sz="280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кстура">
  <a:themeElements>
    <a:clrScheme name="Текстура 7">
      <a:dk1>
        <a:srgbClr val="000000"/>
      </a:dk1>
      <a:lt1>
        <a:srgbClr val="DBDAC2"/>
      </a:lt1>
      <a:dk2>
        <a:srgbClr val="827F4C"/>
      </a:dk2>
      <a:lt2>
        <a:srgbClr val="C0BC94"/>
      </a:lt2>
      <a:accent1>
        <a:srgbClr val="AAA578"/>
      </a:accent1>
      <a:accent2>
        <a:srgbClr val="A2A4AC"/>
      </a:accent2>
      <a:accent3>
        <a:srgbClr val="EAEADD"/>
      </a:accent3>
      <a:accent4>
        <a:srgbClr val="000000"/>
      </a:accent4>
      <a:accent5>
        <a:srgbClr val="D2CFBE"/>
      </a:accent5>
      <a:accent6>
        <a:srgbClr val="92949B"/>
      </a:accent6>
      <a:hlink>
        <a:srgbClr val="5B8800"/>
      </a:hlink>
      <a:folHlink>
        <a:srgbClr val="686532"/>
      </a:folHlink>
    </a:clrScheme>
    <a:fontScheme name="Текстура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екстура 1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CC66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B95C00"/>
        </a:accent6>
        <a:hlink>
          <a:srgbClr val="FFCC66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кстура 2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33CC33"/>
        </a:accent1>
        <a:accent2>
          <a:srgbClr val="46562A"/>
        </a:accent2>
        <a:accent3>
          <a:srgbClr val="B2B9AC"/>
        </a:accent3>
        <a:accent4>
          <a:srgbClr val="DADADA"/>
        </a:accent4>
        <a:accent5>
          <a:srgbClr val="ADE2AD"/>
        </a:accent5>
        <a:accent6>
          <a:srgbClr val="3F4D25"/>
        </a:accent6>
        <a:hlink>
          <a:srgbClr val="0099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кстура 3">
        <a:dk1>
          <a:srgbClr val="4E4E74"/>
        </a:dk1>
        <a:lt1>
          <a:srgbClr val="FFFFFF"/>
        </a:lt1>
        <a:dk2>
          <a:srgbClr val="666699"/>
        </a:dk2>
        <a:lt2>
          <a:srgbClr val="FFFFCC"/>
        </a:lt2>
        <a:accent1>
          <a:srgbClr val="5E5884"/>
        </a:accent1>
        <a:accent2>
          <a:srgbClr val="8AB29D"/>
        </a:accent2>
        <a:accent3>
          <a:srgbClr val="B8B8CA"/>
        </a:accent3>
        <a:accent4>
          <a:srgbClr val="DADADA"/>
        </a:accent4>
        <a:accent5>
          <a:srgbClr val="B6B4C2"/>
        </a:accent5>
        <a:accent6>
          <a:srgbClr val="7DA18E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кстура 4">
        <a:dk1>
          <a:srgbClr val="004E4C"/>
        </a:dk1>
        <a:lt1>
          <a:srgbClr val="FFFFFF"/>
        </a:lt1>
        <a:dk2>
          <a:srgbClr val="006666"/>
        </a:dk2>
        <a:lt2>
          <a:srgbClr val="FFFFCC"/>
        </a:lt2>
        <a:accent1>
          <a:srgbClr val="FFCC00"/>
        </a:accent1>
        <a:accent2>
          <a:srgbClr val="00B0AC"/>
        </a:accent2>
        <a:accent3>
          <a:srgbClr val="AAB8B8"/>
        </a:accent3>
        <a:accent4>
          <a:srgbClr val="DADADA"/>
        </a:accent4>
        <a:accent5>
          <a:srgbClr val="FFE2AA"/>
        </a:accent5>
        <a:accent6>
          <a:srgbClr val="009F9B"/>
        </a:accent6>
        <a:hlink>
          <a:srgbClr val="BA7C3E"/>
        </a:hlink>
        <a:folHlink>
          <a:srgbClr val="724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кстура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009999"/>
        </a:accent1>
        <a:accent2>
          <a:srgbClr val="336699"/>
        </a:accent2>
        <a:accent3>
          <a:srgbClr val="ACB3C1"/>
        </a:accent3>
        <a:accent4>
          <a:srgbClr val="DADADA"/>
        </a:accent4>
        <a:accent5>
          <a:srgbClr val="AACACA"/>
        </a:accent5>
        <a:accent6>
          <a:srgbClr val="2D5C8A"/>
        </a:accent6>
        <a:hlink>
          <a:srgbClr val="00CC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кстура 6">
        <a:dk1>
          <a:srgbClr val="080808"/>
        </a:dk1>
        <a:lt1>
          <a:srgbClr val="FFFFFF"/>
        </a:lt1>
        <a:dk2>
          <a:srgbClr val="4D4D4D"/>
        </a:dk2>
        <a:lt2>
          <a:srgbClr val="FFFFFF"/>
        </a:lt2>
        <a:accent1>
          <a:srgbClr val="666699"/>
        </a:accent1>
        <a:accent2>
          <a:srgbClr val="3366CC"/>
        </a:accent2>
        <a:accent3>
          <a:srgbClr val="B2B2B2"/>
        </a:accent3>
        <a:accent4>
          <a:srgbClr val="DADADA"/>
        </a:accent4>
        <a:accent5>
          <a:srgbClr val="B8B8CA"/>
        </a:accent5>
        <a:accent6>
          <a:srgbClr val="2D5CB9"/>
        </a:accent6>
        <a:hlink>
          <a:srgbClr val="00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кстура 7">
        <a:dk1>
          <a:srgbClr val="000000"/>
        </a:dk1>
        <a:lt1>
          <a:srgbClr val="DBDAC2"/>
        </a:lt1>
        <a:dk2>
          <a:srgbClr val="827F4C"/>
        </a:dk2>
        <a:lt2>
          <a:srgbClr val="C0BC94"/>
        </a:lt2>
        <a:accent1>
          <a:srgbClr val="AAA578"/>
        </a:accent1>
        <a:accent2>
          <a:srgbClr val="A2A4AC"/>
        </a:accent2>
        <a:accent3>
          <a:srgbClr val="EAEADD"/>
        </a:accent3>
        <a:accent4>
          <a:srgbClr val="000000"/>
        </a:accent4>
        <a:accent5>
          <a:srgbClr val="D2CFBE"/>
        </a:accent5>
        <a:accent6>
          <a:srgbClr val="92949B"/>
        </a:accent6>
        <a:hlink>
          <a:srgbClr val="5B8800"/>
        </a:hlink>
        <a:folHlink>
          <a:srgbClr val="68653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кстура 8">
        <a:dk1>
          <a:srgbClr val="000000"/>
        </a:dk1>
        <a:lt1>
          <a:srgbClr val="DCE8F4"/>
        </a:lt1>
        <a:dk2>
          <a:srgbClr val="7B9CB5"/>
        </a:dk2>
        <a:lt2>
          <a:srgbClr val="969696"/>
        </a:lt2>
        <a:accent1>
          <a:srgbClr val="FFFFFF"/>
        </a:accent1>
        <a:accent2>
          <a:srgbClr val="00BAB6"/>
        </a:accent2>
        <a:accent3>
          <a:srgbClr val="EBF2F8"/>
        </a:accent3>
        <a:accent4>
          <a:srgbClr val="000000"/>
        </a:accent4>
        <a:accent5>
          <a:srgbClr val="FFFFFF"/>
        </a:accent5>
        <a:accent6>
          <a:srgbClr val="00A8A5"/>
        </a:accent6>
        <a:hlink>
          <a:srgbClr val="8A8AD8"/>
        </a:hlink>
        <a:folHlink>
          <a:srgbClr val="24249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Textured</Template>
  <TotalTime>122</TotalTime>
  <Words>169</Words>
  <Application>Microsoft Office PowerPoint</Application>
  <PresentationFormat>Экран (4:3)</PresentationFormat>
  <Paragraphs>67</Paragraphs>
  <Slides>6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Times New Roman</vt:lpstr>
      <vt:lpstr>Tahoma</vt:lpstr>
      <vt:lpstr>Arial</vt:lpstr>
      <vt:lpstr>Wingdings</vt:lpstr>
      <vt:lpstr>Текстура</vt:lpstr>
      <vt:lpstr>Отрезки.</vt:lpstr>
      <vt:lpstr>1. Назовите отрезки:</vt:lpstr>
      <vt:lpstr>2. Назовите отрезки:</vt:lpstr>
      <vt:lpstr>3. Правильно ли обозначены отрезки?</vt:lpstr>
      <vt:lpstr>2. Назовите точки, лежащие между точками            :</vt:lpstr>
      <vt:lpstr>4. Какие отрезки пересекаются? Какие не пересекаются?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Юлечка</dc:creator>
  <cp:lastModifiedBy>Юлечка</cp:lastModifiedBy>
  <cp:revision>23</cp:revision>
  <dcterms:created xsi:type="dcterms:W3CDTF">1601-01-01T00:00:00Z</dcterms:created>
  <dcterms:modified xsi:type="dcterms:W3CDTF">2014-08-25T11:03:45Z</dcterms:modified>
</cp:coreProperties>
</file>