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8"/>
  </p:notesMasterIdLst>
  <p:sldIdLst>
    <p:sldId id="262" r:id="rId2"/>
    <p:sldId id="256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7E00"/>
    <a:srgbClr val="FF9900"/>
    <a:srgbClr val="008A00"/>
    <a:srgbClr val="009900"/>
    <a:srgbClr val="0033CC"/>
    <a:srgbClr val="E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04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526646BB-8419-45F6-8A12-2A184A2B3E5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5A2689-6C7C-4E1E-8B06-157D22A73298}" type="slidenum">
              <a:rPr lang="ru-RU"/>
              <a:pPr/>
              <a:t>2</a:t>
            </a:fld>
            <a:endParaRPr lang="ru-RU"/>
          </a:p>
        </p:txBody>
      </p:sp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АВ, В</a:t>
            </a:r>
            <a:r>
              <a:rPr lang="en-US"/>
              <a:t>K, KM, BM, KP.</a:t>
            </a:r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156E43-4E26-4472-871D-00CE054CBB5A}" type="slidenum">
              <a:rPr lang="ru-RU"/>
              <a:pPr/>
              <a:t>3</a:t>
            </a:fld>
            <a:endParaRPr lang="ru-RU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АВ, ВМ, ВК, МА, МК, АК, ВР, МР, АР.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9FE711-E34C-48A3-9134-BED6E4497B59}" type="slidenum">
              <a:rPr lang="ru-RU"/>
              <a:pPr/>
              <a:t>5</a:t>
            </a:fld>
            <a:endParaRPr lang="ru-RU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1) С,   </a:t>
            </a:r>
            <a:r>
              <a:rPr lang="en-US"/>
              <a:t>       2) D, C,                             3) K</a:t>
            </a:r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B2D67D-33CC-48D8-A1F4-8BC176A76E49}" type="slidenum">
              <a:rPr lang="ru-RU"/>
              <a:pPr/>
              <a:t>6</a:t>
            </a:fld>
            <a:endParaRPr lang="ru-RU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AB</a:t>
            </a:r>
            <a:r>
              <a:rPr lang="ru-RU">
                <a:cs typeface="Times New Roman" pitchFamily="18" charset="0"/>
              </a:rPr>
              <a:t>∩</a:t>
            </a:r>
            <a:r>
              <a:rPr lang="en-US">
                <a:cs typeface="Times New Roman" pitchFamily="18" charset="0"/>
              </a:rPr>
              <a:t>CD, AB</a:t>
            </a:r>
            <a:r>
              <a:rPr lang="ru-RU">
                <a:cs typeface="Times New Roman" pitchFamily="18" charset="0"/>
              </a:rPr>
              <a:t>∩</a:t>
            </a:r>
            <a:r>
              <a:rPr lang="en-US">
                <a:cs typeface="Times New Roman" pitchFamily="18" charset="0"/>
              </a:rPr>
              <a:t>MN,  CD</a:t>
            </a:r>
            <a:r>
              <a:rPr lang="ru-RU">
                <a:cs typeface="Times New Roman" pitchFamily="18" charset="0"/>
              </a:rPr>
              <a:t>∩</a:t>
            </a:r>
            <a:r>
              <a:rPr lang="en-US">
                <a:cs typeface="Times New Roman" pitchFamily="18" charset="0"/>
              </a:rPr>
              <a:t>MN, CD</a:t>
            </a:r>
            <a:r>
              <a:rPr lang="ru-RU"/>
              <a:t>∩</a:t>
            </a:r>
            <a:r>
              <a:rPr lang="en-US"/>
              <a:t>FG,  MN</a:t>
            </a:r>
            <a:r>
              <a:rPr lang="ru-RU"/>
              <a:t>∩</a:t>
            </a:r>
            <a:r>
              <a:rPr lang="en-US"/>
              <a:t>FG </a:t>
            </a:r>
            <a:r>
              <a:rPr lang="ru-RU"/>
              <a:t> - пересекаются.</a:t>
            </a:r>
            <a:br>
              <a:rPr lang="ru-RU"/>
            </a:br>
            <a:r>
              <a:rPr lang="en-US"/>
              <a:t>AB, FG </a:t>
            </a:r>
            <a:r>
              <a:rPr lang="ru-RU"/>
              <a:t>и </a:t>
            </a:r>
            <a:r>
              <a:rPr lang="en-US"/>
              <a:t>PQ</a:t>
            </a:r>
            <a:r>
              <a:rPr lang="ru-RU"/>
              <a:t> – не пересекаются.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F81FC48-FEB1-418A-8F61-DF3E2FAAC4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3FA9F-DA4E-4DE7-B03A-30FA4F5ADC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7F2FB-6606-4F13-98E1-60E203FEE5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3DD9D-3763-41FF-A90C-BDC262F6AE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BA669-1594-46E2-AAAC-202007152A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AF524-E159-45E8-BD9E-DCB26EB42B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6759B9-7424-4B9C-A707-6B3184D0E4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F8DA2-CC73-42AA-96DC-161FA3E91E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A9675B-628D-4117-BE36-FF257D5E4A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7119E-D7A3-46DF-8E99-A5E7554DDB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B8684-6D97-41A1-9EB1-4F385574B5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fld id="{B17DE3D2-D922-435E-A2A1-BC3B37A1B0E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 dirty="0" smtClean="0"/>
              <a:t>Отрезки.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ru-RU" dirty="0" smtClean="0"/>
              <a:t>(Начало)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>
                <a:solidFill>
                  <a:srgbClr val="E00000"/>
                </a:solidFill>
              </a:rPr>
              <a:t>1. Назовите отрезки: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755650" y="4149725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А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4067175" y="3573463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K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8243888" y="2997200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P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2124075" y="2420938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q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4122" name="Line 26"/>
          <p:cNvSpPr>
            <a:spLocks noChangeShapeType="1"/>
          </p:cNvSpPr>
          <p:nvPr/>
        </p:nvSpPr>
        <p:spPr bwMode="auto">
          <a:xfrm flipV="1">
            <a:off x="4787900" y="2997200"/>
            <a:ext cx="360045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23" name="Line 27"/>
          <p:cNvSpPr>
            <a:spLocks noChangeShapeType="1"/>
          </p:cNvSpPr>
          <p:nvPr/>
        </p:nvSpPr>
        <p:spPr bwMode="auto">
          <a:xfrm flipH="1">
            <a:off x="900113" y="1916113"/>
            <a:ext cx="3527425" cy="2160587"/>
          </a:xfrm>
          <a:prstGeom prst="line">
            <a:avLst/>
          </a:prstGeom>
          <a:noFill/>
          <a:ln w="57150">
            <a:solidFill>
              <a:srgbClr val="008A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24" name="Line 28"/>
          <p:cNvSpPr>
            <a:spLocks noChangeShapeType="1"/>
          </p:cNvSpPr>
          <p:nvPr/>
        </p:nvSpPr>
        <p:spPr bwMode="auto">
          <a:xfrm>
            <a:off x="4427538" y="1916113"/>
            <a:ext cx="792162" cy="3744912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4211638" y="1412875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В</a:t>
            </a:r>
          </a:p>
        </p:txBody>
      </p: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4932363" y="5734050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M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4137" name="Oval 41"/>
          <p:cNvSpPr>
            <a:spLocks noChangeArrowheads="1"/>
          </p:cNvSpPr>
          <p:nvPr/>
        </p:nvSpPr>
        <p:spPr bwMode="auto">
          <a:xfrm>
            <a:off x="827088" y="4005263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38" name="Oval 42"/>
          <p:cNvSpPr>
            <a:spLocks noChangeArrowheads="1"/>
          </p:cNvSpPr>
          <p:nvPr/>
        </p:nvSpPr>
        <p:spPr bwMode="auto">
          <a:xfrm>
            <a:off x="5148263" y="5516563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39" name="Oval 43"/>
          <p:cNvSpPr>
            <a:spLocks noChangeArrowheads="1"/>
          </p:cNvSpPr>
          <p:nvPr/>
        </p:nvSpPr>
        <p:spPr bwMode="auto">
          <a:xfrm>
            <a:off x="4714875" y="3573463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40" name="Oval 44"/>
          <p:cNvSpPr>
            <a:spLocks noChangeArrowheads="1"/>
          </p:cNvSpPr>
          <p:nvPr/>
        </p:nvSpPr>
        <p:spPr bwMode="auto">
          <a:xfrm>
            <a:off x="4356100" y="1844675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41" name="Oval 45"/>
          <p:cNvSpPr>
            <a:spLocks noChangeArrowheads="1"/>
          </p:cNvSpPr>
          <p:nvPr/>
        </p:nvSpPr>
        <p:spPr bwMode="auto">
          <a:xfrm>
            <a:off x="8315325" y="2924175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7" name="Line 17"/>
          <p:cNvSpPr>
            <a:spLocks noChangeShapeType="1"/>
          </p:cNvSpPr>
          <p:nvPr/>
        </p:nvSpPr>
        <p:spPr bwMode="auto">
          <a:xfrm flipV="1">
            <a:off x="900113" y="2565400"/>
            <a:ext cx="7559675" cy="1511300"/>
          </a:xfrm>
          <a:prstGeom prst="line">
            <a:avLst/>
          </a:prstGeom>
          <a:noFill/>
          <a:ln w="57150">
            <a:solidFill>
              <a:srgbClr val="E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>
                <a:solidFill>
                  <a:srgbClr val="E00000"/>
                </a:solidFill>
              </a:rPr>
              <a:t>2. Назовите отрезки: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6445250" y="2349500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А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8027988" y="1916113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K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5076825" y="5734050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P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2268538" y="4797425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q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V="1">
            <a:off x="5219700" y="2852738"/>
            <a:ext cx="1512888" cy="27368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 flipH="1" flipV="1">
            <a:off x="900113" y="4076700"/>
            <a:ext cx="4319587" cy="1512888"/>
          </a:xfrm>
          <a:prstGeom prst="line">
            <a:avLst/>
          </a:prstGeom>
          <a:noFill/>
          <a:ln w="57150">
            <a:solidFill>
              <a:srgbClr val="008A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4716463" y="3284538"/>
            <a:ext cx="503237" cy="2376487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611188" y="3429000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В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4356100" y="2708275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M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25612" name="Oval 12"/>
          <p:cNvSpPr>
            <a:spLocks noChangeArrowheads="1"/>
          </p:cNvSpPr>
          <p:nvPr/>
        </p:nvSpPr>
        <p:spPr bwMode="auto">
          <a:xfrm>
            <a:off x="827088" y="4005263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13" name="Oval 13"/>
          <p:cNvSpPr>
            <a:spLocks noChangeArrowheads="1"/>
          </p:cNvSpPr>
          <p:nvPr/>
        </p:nvSpPr>
        <p:spPr bwMode="auto">
          <a:xfrm>
            <a:off x="5148263" y="5516563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14" name="Oval 14"/>
          <p:cNvSpPr>
            <a:spLocks noChangeArrowheads="1"/>
          </p:cNvSpPr>
          <p:nvPr/>
        </p:nvSpPr>
        <p:spPr bwMode="auto">
          <a:xfrm>
            <a:off x="8388350" y="2492375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15" name="Oval 15"/>
          <p:cNvSpPr>
            <a:spLocks noChangeArrowheads="1"/>
          </p:cNvSpPr>
          <p:nvPr/>
        </p:nvSpPr>
        <p:spPr bwMode="auto">
          <a:xfrm>
            <a:off x="4643438" y="3233738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16" name="Oval 16"/>
          <p:cNvSpPr>
            <a:spLocks noChangeArrowheads="1"/>
          </p:cNvSpPr>
          <p:nvPr/>
        </p:nvSpPr>
        <p:spPr bwMode="auto">
          <a:xfrm>
            <a:off x="6588125" y="2852738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6011863" y="4149725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u="sng">
                <a:solidFill>
                  <a:srgbClr val="E00000"/>
                </a:solidFill>
              </a:rPr>
              <a:t>3. Правильно ли обозначены отрезки?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900113" y="2133600"/>
            <a:ext cx="647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u="sng">
                <a:solidFill>
                  <a:srgbClr val="E00000"/>
                </a:solidFill>
                <a:latin typeface="Times New Roman" pitchFamily="18" charset="0"/>
              </a:rPr>
              <a:t>а)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755650" y="4292600"/>
            <a:ext cx="647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u="sng">
                <a:solidFill>
                  <a:srgbClr val="E00000"/>
                </a:solidFill>
                <a:latin typeface="Times New Roman" pitchFamily="18" charset="0"/>
              </a:rPr>
              <a:t>г)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4140200" y="2133600"/>
            <a:ext cx="647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u="sng">
                <a:solidFill>
                  <a:srgbClr val="E00000"/>
                </a:solidFill>
                <a:latin typeface="Times New Roman" pitchFamily="18" charset="0"/>
              </a:rPr>
              <a:t>б)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6948488" y="2060575"/>
            <a:ext cx="647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u="sng">
                <a:solidFill>
                  <a:srgbClr val="E00000"/>
                </a:solidFill>
                <a:latin typeface="Times New Roman" pitchFamily="18" charset="0"/>
              </a:rPr>
              <a:t>в)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3635375" y="4221163"/>
            <a:ext cx="647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u="sng">
                <a:solidFill>
                  <a:srgbClr val="E00000"/>
                </a:solidFill>
                <a:latin typeface="Times New Roman" pitchFamily="18" charset="0"/>
              </a:rPr>
              <a:t>д)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6011863" y="4365625"/>
            <a:ext cx="647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u="sng">
                <a:solidFill>
                  <a:srgbClr val="E00000"/>
                </a:solidFill>
                <a:latin typeface="Times New Roman" pitchFamily="18" charset="0"/>
              </a:rPr>
              <a:t>е)</a:t>
            </a:r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V="1">
            <a:off x="1258888" y="2133600"/>
            <a:ext cx="2017712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5003800" y="2133600"/>
            <a:ext cx="1152525" cy="1582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V="1">
            <a:off x="7380288" y="1844675"/>
            <a:ext cx="1152525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V="1">
            <a:off x="755650" y="4724400"/>
            <a:ext cx="237648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4427538" y="4221163"/>
            <a:ext cx="21590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6300788" y="5084763"/>
            <a:ext cx="2447925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1331913" y="3644900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А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2987675" y="2276475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b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5148263" y="1844675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В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7740650" y="3284538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с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7956550" y="1557338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d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4572000" y="4437063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M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4716463" y="5734050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K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755650" y="5516563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А</a:t>
            </a: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7885113" y="5286375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q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18456" name="Oval 24"/>
          <p:cNvSpPr>
            <a:spLocks noChangeArrowheads="1"/>
          </p:cNvSpPr>
          <p:nvPr/>
        </p:nvSpPr>
        <p:spPr bwMode="auto">
          <a:xfrm>
            <a:off x="4427538" y="4652963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57" name="Oval 25"/>
          <p:cNvSpPr>
            <a:spLocks noChangeArrowheads="1"/>
          </p:cNvSpPr>
          <p:nvPr/>
        </p:nvSpPr>
        <p:spPr bwMode="auto">
          <a:xfrm>
            <a:off x="4519613" y="5948363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58" name="Oval 26"/>
          <p:cNvSpPr>
            <a:spLocks noChangeArrowheads="1"/>
          </p:cNvSpPr>
          <p:nvPr/>
        </p:nvSpPr>
        <p:spPr bwMode="auto">
          <a:xfrm>
            <a:off x="4932363" y="206057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59" name="Oval 27"/>
          <p:cNvSpPr>
            <a:spLocks noChangeArrowheads="1"/>
          </p:cNvSpPr>
          <p:nvPr/>
        </p:nvSpPr>
        <p:spPr bwMode="auto">
          <a:xfrm>
            <a:off x="1187450" y="3571875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60" name="Oval 28"/>
          <p:cNvSpPr>
            <a:spLocks noChangeArrowheads="1"/>
          </p:cNvSpPr>
          <p:nvPr/>
        </p:nvSpPr>
        <p:spPr bwMode="auto">
          <a:xfrm>
            <a:off x="6022975" y="3573463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6227763" y="3357563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C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18462" name="Oval 30"/>
          <p:cNvSpPr>
            <a:spLocks noChangeArrowheads="1"/>
          </p:cNvSpPr>
          <p:nvPr/>
        </p:nvSpPr>
        <p:spPr bwMode="auto">
          <a:xfrm>
            <a:off x="7524750" y="3284538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63" name="Oval 31"/>
          <p:cNvSpPr>
            <a:spLocks noChangeArrowheads="1"/>
          </p:cNvSpPr>
          <p:nvPr/>
        </p:nvSpPr>
        <p:spPr bwMode="auto">
          <a:xfrm>
            <a:off x="8388350" y="1844675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64" name="Text Box 32"/>
          <p:cNvSpPr txBox="1">
            <a:spLocks noChangeArrowheads="1"/>
          </p:cNvSpPr>
          <p:nvPr/>
        </p:nvSpPr>
        <p:spPr bwMode="auto">
          <a:xfrm>
            <a:off x="2843213" y="4868863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Б</a:t>
            </a:r>
          </a:p>
        </p:txBody>
      </p:sp>
      <p:sp>
        <p:nvSpPr>
          <p:cNvPr id="18465" name="Oval 33"/>
          <p:cNvSpPr>
            <a:spLocks noChangeArrowheads="1"/>
          </p:cNvSpPr>
          <p:nvPr/>
        </p:nvSpPr>
        <p:spPr bwMode="auto">
          <a:xfrm>
            <a:off x="684213" y="5373688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66" name="Oval 34"/>
          <p:cNvSpPr>
            <a:spLocks noChangeArrowheads="1"/>
          </p:cNvSpPr>
          <p:nvPr/>
        </p:nvSpPr>
        <p:spPr bwMode="auto">
          <a:xfrm>
            <a:off x="2987675" y="4652963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>
                <a:solidFill>
                  <a:srgbClr val="E00000"/>
                </a:solidFill>
              </a:rPr>
              <a:t>2</a:t>
            </a:r>
            <a:r>
              <a:rPr lang="ru-RU" sz="4000" b="1" u="sng">
                <a:solidFill>
                  <a:srgbClr val="E00000"/>
                </a:solidFill>
              </a:rPr>
              <a:t>. Назовите точки,</a:t>
            </a:r>
            <a:r>
              <a:rPr lang="en-US" sz="4000" b="1" u="sng">
                <a:solidFill>
                  <a:srgbClr val="E00000"/>
                </a:solidFill>
              </a:rPr>
              <a:t> </a:t>
            </a:r>
            <a:r>
              <a:rPr lang="ru-RU" sz="4000" b="1" u="sng">
                <a:solidFill>
                  <a:srgbClr val="E00000"/>
                </a:solidFill>
              </a:rPr>
              <a:t>лежащие между точками </a:t>
            </a:r>
            <a:r>
              <a:rPr lang="en-US" sz="4000" b="1" u="sng">
                <a:solidFill>
                  <a:srgbClr val="E00000"/>
                </a:solidFill>
              </a:rPr>
              <a:t>           </a:t>
            </a:r>
            <a:r>
              <a:rPr lang="ru-RU" sz="4000" b="1" u="sng">
                <a:solidFill>
                  <a:srgbClr val="E00000"/>
                </a:solidFill>
              </a:rPr>
              <a:t>: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187450" y="4365625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latin typeface="Times New Roman" pitchFamily="18" charset="0"/>
              </a:rPr>
              <a:t>А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987675" y="3933825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D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7308850" y="1844675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F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516688" y="3213100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P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V="1">
            <a:off x="1619250" y="2154238"/>
            <a:ext cx="5535613" cy="23542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H="1">
            <a:off x="2840038" y="2133600"/>
            <a:ext cx="4324350" cy="28575"/>
          </a:xfrm>
          <a:prstGeom prst="line">
            <a:avLst/>
          </a:prstGeom>
          <a:noFill/>
          <a:ln w="57150">
            <a:solidFill>
              <a:srgbClr val="008A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5940425" y="4365625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K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2195513" y="1773238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B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5219700" y="2349500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L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flipH="1">
            <a:off x="4787900" y="2133600"/>
            <a:ext cx="2376488" cy="403225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>
            <a:off x="2771775" y="2133600"/>
            <a:ext cx="3095625" cy="2303463"/>
          </a:xfrm>
          <a:prstGeom prst="line">
            <a:avLst/>
          </a:prstGeom>
          <a:noFill/>
          <a:ln w="57150">
            <a:solidFill>
              <a:srgbClr val="E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4211638" y="2781300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C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19476" name="Oval 20"/>
          <p:cNvSpPr>
            <a:spLocks noChangeArrowheads="1"/>
          </p:cNvSpPr>
          <p:nvPr/>
        </p:nvSpPr>
        <p:spPr bwMode="auto">
          <a:xfrm>
            <a:off x="4737100" y="6021388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77" name="Oval 21"/>
          <p:cNvSpPr>
            <a:spLocks noChangeArrowheads="1"/>
          </p:cNvSpPr>
          <p:nvPr/>
        </p:nvSpPr>
        <p:spPr bwMode="auto">
          <a:xfrm>
            <a:off x="2905125" y="3860800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78" name="Oval 22"/>
          <p:cNvSpPr>
            <a:spLocks noChangeArrowheads="1"/>
          </p:cNvSpPr>
          <p:nvPr/>
        </p:nvSpPr>
        <p:spPr bwMode="auto">
          <a:xfrm>
            <a:off x="4335463" y="3263900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79" name="Oval 23"/>
          <p:cNvSpPr>
            <a:spLocks noChangeArrowheads="1"/>
          </p:cNvSpPr>
          <p:nvPr/>
        </p:nvSpPr>
        <p:spPr bwMode="auto">
          <a:xfrm>
            <a:off x="5291138" y="2852738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80" name="Oval 24"/>
          <p:cNvSpPr>
            <a:spLocks noChangeArrowheads="1"/>
          </p:cNvSpPr>
          <p:nvPr/>
        </p:nvSpPr>
        <p:spPr bwMode="auto">
          <a:xfrm>
            <a:off x="5724525" y="4364038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81" name="Line 25"/>
          <p:cNvSpPr>
            <a:spLocks noChangeShapeType="1"/>
          </p:cNvSpPr>
          <p:nvPr/>
        </p:nvSpPr>
        <p:spPr bwMode="auto">
          <a:xfrm flipH="1">
            <a:off x="1619250" y="2133600"/>
            <a:ext cx="1152525" cy="2374900"/>
          </a:xfrm>
          <a:prstGeom prst="line">
            <a:avLst/>
          </a:prstGeom>
          <a:noFill/>
          <a:ln w="57150">
            <a:solidFill>
              <a:srgbClr val="D47E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4859338" y="5949950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E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19483" name="Oval 27"/>
          <p:cNvSpPr>
            <a:spLocks noChangeArrowheads="1"/>
          </p:cNvSpPr>
          <p:nvPr/>
        </p:nvSpPr>
        <p:spPr bwMode="auto">
          <a:xfrm>
            <a:off x="2700338" y="2081213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84" name="Oval 28"/>
          <p:cNvSpPr>
            <a:spLocks noChangeArrowheads="1"/>
          </p:cNvSpPr>
          <p:nvPr/>
        </p:nvSpPr>
        <p:spPr bwMode="auto">
          <a:xfrm>
            <a:off x="7091363" y="206057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85" name="Oval 29"/>
          <p:cNvSpPr>
            <a:spLocks noChangeArrowheads="1"/>
          </p:cNvSpPr>
          <p:nvPr/>
        </p:nvSpPr>
        <p:spPr bwMode="auto">
          <a:xfrm>
            <a:off x="1568450" y="4416425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5868988" y="1022350"/>
            <a:ext cx="1943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rgbClr val="E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 </a:t>
            </a:r>
            <a:r>
              <a:rPr lang="ru-RU" sz="4000" b="1" u="sng">
                <a:solidFill>
                  <a:srgbClr val="E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 К</a:t>
            </a:r>
          </a:p>
        </p:txBody>
      </p:sp>
      <p:sp>
        <p:nvSpPr>
          <p:cNvPr id="19488" name="Text Box 32"/>
          <p:cNvSpPr txBox="1">
            <a:spLocks noChangeArrowheads="1"/>
          </p:cNvSpPr>
          <p:nvPr/>
        </p:nvSpPr>
        <p:spPr bwMode="auto">
          <a:xfrm>
            <a:off x="5867400" y="1019175"/>
            <a:ext cx="1943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u="sng">
                <a:solidFill>
                  <a:srgbClr val="E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</a:t>
            </a:r>
            <a:r>
              <a:rPr lang="en-US" sz="4000" b="1" u="sng">
                <a:solidFill>
                  <a:srgbClr val="E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4000" b="1" u="sng">
                <a:solidFill>
                  <a:srgbClr val="E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 </a:t>
            </a:r>
            <a:r>
              <a:rPr lang="en-US" sz="4000" b="1" u="sng">
                <a:solidFill>
                  <a:srgbClr val="E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</a:t>
            </a:r>
            <a:endParaRPr lang="ru-RU" sz="4000" b="1" u="sng">
              <a:solidFill>
                <a:srgbClr val="E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5942013" y="1022350"/>
            <a:ext cx="1943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rgbClr val="E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 </a:t>
            </a:r>
            <a:r>
              <a:rPr lang="ru-RU" sz="4000" b="1" u="sng">
                <a:solidFill>
                  <a:srgbClr val="E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 </a:t>
            </a:r>
            <a:r>
              <a:rPr lang="en-US" sz="4000" b="1" u="sng">
                <a:solidFill>
                  <a:srgbClr val="E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endParaRPr lang="ru-RU" sz="4000" b="1" u="sng">
              <a:solidFill>
                <a:srgbClr val="E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490" name="Oval 34"/>
          <p:cNvSpPr>
            <a:spLocks noChangeArrowheads="1"/>
          </p:cNvSpPr>
          <p:nvPr/>
        </p:nvSpPr>
        <p:spPr bwMode="auto">
          <a:xfrm>
            <a:off x="6484938" y="3068638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94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7" grpId="0"/>
      <p:bldP spid="19488" grpId="0"/>
      <p:bldP spid="19488" grpId="1"/>
      <p:bldP spid="1948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u="sng">
                <a:solidFill>
                  <a:srgbClr val="E00000"/>
                </a:solidFill>
              </a:rPr>
              <a:t>4. Какие отрезки пересекаются?</a:t>
            </a:r>
            <a:br>
              <a:rPr lang="ru-RU" sz="3600" b="1" u="sng">
                <a:solidFill>
                  <a:srgbClr val="E00000"/>
                </a:solidFill>
              </a:rPr>
            </a:br>
            <a:r>
              <a:rPr lang="ru-RU" sz="3600" b="1" u="sng">
                <a:solidFill>
                  <a:srgbClr val="E00000"/>
                </a:solidFill>
              </a:rPr>
              <a:t>Какие не пересекаются?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203575" y="5949950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N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116013" y="3702050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A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5148263" y="5589588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D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flipV="1">
            <a:off x="898525" y="2997200"/>
            <a:ext cx="7561263" cy="1295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H="1">
            <a:off x="3132138" y="2133600"/>
            <a:ext cx="2303462" cy="4032250"/>
          </a:xfrm>
          <a:prstGeom prst="line">
            <a:avLst/>
          </a:prstGeom>
          <a:noFill/>
          <a:ln w="57150">
            <a:solidFill>
              <a:srgbClr val="008A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4211638" y="2060575"/>
            <a:ext cx="792162" cy="3744913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V="1">
            <a:off x="1403350" y="4437063"/>
            <a:ext cx="6913563" cy="1079500"/>
          </a:xfrm>
          <a:prstGeom prst="line">
            <a:avLst/>
          </a:prstGeom>
          <a:noFill/>
          <a:ln w="57150">
            <a:solidFill>
              <a:srgbClr val="E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7451725" y="4062413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G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23572" name="Oval 20"/>
          <p:cNvSpPr>
            <a:spLocks noChangeArrowheads="1"/>
          </p:cNvSpPr>
          <p:nvPr/>
        </p:nvSpPr>
        <p:spPr bwMode="auto">
          <a:xfrm>
            <a:off x="3059113" y="609282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73" name="Oval 21"/>
          <p:cNvSpPr>
            <a:spLocks noChangeArrowheads="1"/>
          </p:cNvSpPr>
          <p:nvPr/>
        </p:nvSpPr>
        <p:spPr bwMode="auto">
          <a:xfrm>
            <a:off x="5364163" y="206057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74" name="Oval 22"/>
          <p:cNvSpPr>
            <a:spLocks noChangeArrowheads="1"/>
          </p:cNvSpPr>
          <p:nvPr/>
        </p:nvSpPr>
        <p:spPr bwMode="auto">
          <a:xfrm>
            <a:off x="4140200" y="1989138"/>
            <a:ext cx="144463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75" name="Oval 23"/>
          <p:cNvSpPr>
            <a:spLocks noChangeArrowheads="1"/>
          </p:cNvSpPr>
          <p:nvPr/>
        </p:nvSpPr>
        <p:spPr bwMode="auto">
          <a:xfrm>
            <a:off x="4932363" y="5732463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76" name="Oval 24"/>
          <p:cNvSpPr>
            <a:spLocks noChangeArrowheads="1"/>
          </p:cNvSpPr>
          <p:nvPr/>
        </p:nvSpPr>
        <p:spPr bwMode="auto">
          <a:xfrm>
            <a:off x="8243888" y="436562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77" name="Oval 25"/>
          <p:cNvSpPr>
            <a:spLocks noChangeArrowheads="1"/>
          </p:cNvSpPr>
          <p:nvPr/>
        </p:nvSpPr>
        <p:spPr bwMode="auto">
          <a:xfrm>
            <a:off x="1331913" y="5445125"/>
            <a:ext cx="144462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78" name="Oval 26"/>
          <p:cNvSpPr>
            <a:spLocks noChangeArrowheads="1"/>
          </p:cNvSpPr>
          <p:nvPr/>
        </p:nvSpPr>
        <p:spPr bwMode="auto">
          <a:xfrm>
            <a:off x="827088" y="4221163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79" name="Oval 27"/>
          <p:cNvSpPr>
            <a:spLocks noChangeArrowheads="1"/>
          </p:cNvSpPr>
          <p:nvPr/>
        </p:nvSpPr>
        <p:spPr bwMode="auto">
          <a:xfrm>
            <a:off x="8315325" y="2924175"/>
            <a:ext cx="144463" cy="1444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7956550" y="2349500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B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4284663" y="1700213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C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5651500" y="1844675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M</a:t>
            </a:r>
            <a:endParaRPr lang="ru-RU" sz="2800">
              <a:latin typeface="Times New Roman" pitchFamily="18" charset="0"/>
            </a:endParaRPr>
          </a:p>
        </p:txBody>
      </p:sp>
      <p:grpSp>
        <p:nvGrpSpPr>
          <p:cNvPr id="23589" name="Group 37"/>
          <p:cNvGrpSpPr>
            <a:grpSpLocks/>
          </p:cNvGrpSpPr>
          <p:nvPr/>
        </p:nvGrpSpPr>
        <p:grpSpPr bwMode="auto">
          <a:xfrm>
            <a:off x="468313" y="1989138"/>
            <a:ext cx="3527425" cy="1152525"/>
            <a:chOff x="295" y="1253"/>
            <a:chExt cx="2222" cy="726"/>
          </a:xfrm>
        </p:grpSpPr>
        <p:sp>
          <p:nvSpPr>
            <p:cNvPr id="23583" name="Line 31"/>
            <p:cNvSpPr>
              <a:spLocks noChangeShapeType="1"/>
            </p:cNvSpPr>
            <p:nvPr/>
          </p:nvSpPr>
          <p:spPr bwMode="auto">
            <a:xfrm flipV="1">
              <a:off x="476" y="1616"/>
              <a:ext cx="1950" cy="317"/>
            </a:xfrm>
            <a:prstGeom prst="line">
              <a:avLst/>
            </a:prstGeom>
            <a:noFill/>
            <a:ln w="57150">
              <a:solidFill>
                <a:srgbClr val="D47E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3584" name="Text Box 32"/>
            <p:cNvSpPr txBox="1">
              <a:spLocks noChangeArrowheads="1"/>
            </p:cNvSpPr>
            <p:nvPr/>
          </p:nvSpPr>
          <p:spPr bwMode="auto">
            <a:xfrm>
              <a:off x="295" y="1616"/>
              <a:ext cx="4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</a:rPr>
                <a:t>P</a:t>
              </a:r>
              <a:endParaRPr lang="ru-RU" sz="2800">
                <a:latin typeface="Times New Roman" pitchFamily="18" charset="0"/>
              </a:endParaRPr>
            </a:p>
          </p:txBody>
        </p:sp>
        <p:sp>
          <p:nvSpPr>
            <p:cNvPr id="23585" name="Text Box 33"/>
            <p:cNvSpPr txBox="1">
              <a:spLocks noChangeArrowheads="1"/>
            </p:cNvSpPr>
            <p:nvPr/>
          </p:nvSpPr>
          <p:spPr bwMode="auto">
            <a:xfrm>
              <a:off x="2109" y="1253"/>
              <a:ext cx="4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</a:rPr>
                <a:t>Q</a:t>
              </a:r>
              <a:endParaRPr lang="ru-RU" sz="2800">
                <a:latin typeface="Times New Roman" pitchFamily="18" charset="0"/>
              </a:endParaRPr>
            </a:p>
          </p:txBody>
        </p:sp>
        <p:sp>
          <p:nvSpPr>
            <p:cNvPr id="23586" name="Oval 34"/>
            <p:cNvSpPr>
              <a:spLocks noChangeArrowheads="1"/>
            </p:cNvSpPr>
            <p:nvPr/>
          </p:nvSpPr>
          <p:spPr bwMode="auto">
            <a:xfrm>
              <a:off x="431" y="1888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87" name="Oval 35"/>
            <p:cNvSpPr>
              <a:spLocks noChangeArrowheads="1"/>
            </p:cNvSpPr>
            <p:nvPr/>
          </p:nvSpPr>
          <p:spPr bwMode="auto">
            <a:xfrm>
              <a:off x="2381" y="1570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1187450" y="4868863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F</a:t>
            </a:r>
            <a:endParaRPr lang="ru-RU" sz="28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7">
      <a:dk1>
        <a:srgbClr val="000000"/>
      </a:dk1>
      <a:lt1>
        <a:srgbClr val="DBDAC2"/>
      </a:lt1>
      <a:dk2>
        <a:srgbClr val="827F4C"/>
      </a:dk2>
      <a:lt2>
        <a:srgbClr val="C0BC94"/>
      </a:lt2>
      <a:accent1>
        <a:srgbClr val="AAA578"/>
      </a:accent1>
      <a:accent2>
        <a:srgbClr val="A2A4AC"/>
      </a:accent2>
      <a:accent3>
        <a:srgbClr val="EAEADD"/>
      </a:accent3>
      <a:accent4>
        <a:srgbClr val="000000"/>
      </a:accent4>
      <a:accent5>
        <a:srgbClr val="D2CFBE"/>
      </a:accent5>
      <a:accent6>
        <a:srgbClr val="92949B"/>
      </a:accent6>
      <a:hlink>
        <a:srgbClr val="5B8800"/>
      </a:hlink>
      <a:folHlink>
        <a:srgbClr val="686532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122</TotalTime>
  <Words>169</Words>
  <Application>Microsoft Office PowerPoint</Application>
  <PresentationFormat>Экран (4:3)</PresentationFormat>
  <Paragraphs>67</Paragraphs>
  <Slides>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Times New Roman</vt:lpstr>
      <vt:lpstr>Tahoma</vt:lpstr>
      <vt:lpstr>Arial</vt:lpstr>
      <vt:lpstr>Wingdings</vt:lpstr>
      <vt:lpstr>Текстура</vt:lpstr>
      <vt:lpstr>Отрезки.</vt:lpstr>
      <vt:lpstr>1. Назовите отрезки:</vt:lpstr>
      <vt:lpstr>2. Назовите отрезки:</vt:lpstr>
      <vt:lpstr>3. Правильно ли обозначены отрезки?</vt:lpstr>
      <vt:lpstr>2. Назовите точки, лежащие между точками            :</vt:lpstr>
      <vt:lpstr>4. Какие отрезки пересекаются? Какие не пересекаются?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Юлечка</dc:creator>
  <cp:lastModifiedBy>Юлечка</cp:lastModifiedBy>
  <cp:revision>23</cp:revision>
  <dcterms:created xsi:type="dcterms:W3CDTF">1601-01-01T00:00:00Z</dcterms:created>
  <dcterms:modified xsi:type="dcterms:W3CDTF">2014-08-25T11:03:45Z</dcterms:modified>
</cp:coreProperties>
</file>