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7" r:id="rId4"/>
    <p:sldId id="294" r:id="rId5"/>
    <p:sldId id="292" r:id="rId6"/>
    <p:sldId id="262" r:id="rId7"/>
    <p:sldId id="266" r:id="rId8"/>
    <p:sldId id="289" r:id="rId9"/>
    <p:sldId id="290" r:id="rId10"/>
    <p:sldId id="263" r:id="rId11"/>
    <p:sldId id="273" r:id="rId12"/>
    <p:sldId id="264" r:id="rId13"/>
    <p:sldId id="265" r:id="rId14"/>
    <p:sldId id="269" r:id="rId15"/>
    <p:sldId id="268" r:id="rId16"/>
    <p:sldId id="270" r:id="rId17"/>
    <p:sldId id="272" r:id="rId18"/>
    <p:sldId id="271" r:id="rId19"/>
    <p:sldId id="267" r:id="rId20"/>
    <p:sldId id="275" r:id="rId21"/>
    <p:sldId id="279" r:id="rId22"/>
    <p:sldId id="276" r:id="rId23"/>
    <p:sldId id="283" r:id="rId24"/>
    <p:sldId id="277" r:id="rId25"/>
    <p:sldId id="278" r:id="rId26"/>
    <p:sldId id="280" r:id="rId27"/>
    <p:sldId id="281" r:id="rId28"/>
    <p:sldId id="284" r:id="rId29"/>
    <p:sldId id="282" r:id="rId30"/>
    <p:sldId id="286" r:id="rId31"/>
    <p:sldId id="295" r:id="rId32"/>
    <p:sldId id="285" r:id="rId33"/>
    <p:sldId id="293" r:id="rId34"/>
  </p:sldIdLst>
  <p:sldSz cx="9144000" cy="6858000" type="screen4x3"/>
  <p:notesSz cx="6858000" cy="9144000"/>
  <p:custDataLst>
    <p:tags r:id="rId35"/>
  </p:custData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AE284E-C545-4F43-8F7B-31AB596B764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58243737-8C85-4BA1-8928-D710A2BA1BAD}">
      <dgm:prSet phldrT="[Текст]" custT="1"/>
      <dgm:spPr/>
      <dgm:t>
        <a:bodyPr/>
        <a:lstStyle/>
        <a:p>
          <a:r>
            <a:rPr lang="en-US" sz="4000" b="1" dirty="0" smtClean="0"/>
            <a:t>I</a:t>
          </a:r>
          <a:r>
            <a:rPr lang="ru-RU" sz="4000" b="1" dirty="0" smtClean="0"/>
            <a:t> сословие</a:t>
          </a:r>
          <a:endParaRPr lang="ru-RU" sz="4000" b="1" dirty="0"/>
        </a:p>
      </dgm:t>
    </dgm:pt>
    <dgm:pt modelId="{9CD6C1A0-98FE-4901-8B61-A4B8D73F2947}" type="parTrans" cxnId="{F3AB2874-3D98-4C28-A013-4301323E3ADE}">
      <dgm:prSet/>
      <dgm:spPr/>
      <dgm:t>
        <a:bodyPr/>
        <a:lstStyle/>
        <a:p>
          <a:endParaRPr lang="ru-RU"/>
        </a:p>
      </dgm:t>
    </dgm:pt>
    <dgm:pt modelId="{C7295317-CCA1-44CC-81AE-3E2D6151911B}" type="sibTrans" cxnId="{F3AB2874-3D98-4C28-A013-4301323E3ADE}">
      <dgm:prSet/>
      <dgm:spPr/>
      <dgm:t>
        <a:bodyPr/>
        <a:lstStyle/>
        <a:p>
          <a:endParaRPr lang="ru-RU"/>
        </a:p>
      </dgm:t>
    </dgm:pt>
    <dgm:pt modelId="{D00DC3C2-2A54-4C5A-BF3A-71613CDFA4B3}">
      <dgm:prSet phldrT="[Текст]" custT="1"/>
      <dgm:spPr/>
      <dgm:t>
        <a:bodyPr/>
        <a:lstStyle/>
        <a:p>
          <a:r>
            <a:rPr lang="en-US" sz="4000" b="1" dirty="0" smtClean="0"/>
            <a:t>II</a:t>
          </a:r>
          <a:r>
            <a:rPr lang="ru-RU" sz="4000" b="1" dirty="0" smtClean="0"/>
            <a:t> сословие</a:t>
          </a:r>
          <a:endParaRPr lang="ru-RU" sz="4000" b="1" dirty="0"/>
        </a:p>
      </dgm:t>
    </dgm:pt>
    <dgm:pt modelId="{22812EBD-F9FE-44AA-9031-9BCAEE8E422E}" type="sibTrans" cxnId="{CF837F23-7782-4CF4-BE5E-36F6CAE56566}">
      <dgm:prSet/>
      <dgm:spPr/>
      <dgm:t>
        <a:bodyPr/>
        <a:lstStyle/>
        <a:p>
          <a:endParaRPr lang="ru-RU"/>
        </a:p>
      </dgm:t>
    </dgm:pt>
    <dgm:pt modelId="{C0120CEB-C31D-495F-8005-19D68BDB4F75}" type="parTrans" cxnId="{CF837F23-7782-4CF4-BE5E-36F6CAE56566}">
      <dgm:prSet/>
      <dgm:spPr/>
      <dgm:t>
        <a:bodyPr/>
        <a:lstStyle/>
        <a:p>
          <a:endParaRPr lang="ru-RU"/>
        </a:p>
      </dgm:t>
    </dgm:pt>
    <dgm:pt modelId="{3B4DC19F-3D46-4C79-860C-738E3A3BE75A}">
      <dgm:prSet phldrT="[Текст]"/>
      <dgm:spPr/>
      <dgm:t>
        <a:bodyPr/>
        <a:lstStyle/>
        <a:p>
          <a:r>
            <a:rPr lang="en-US" b="1" dirty="0" smtClean="0"/>
            <a:t>III</a:t>
          </a:r>
          <a:r>
            <a:rPr lang="ru-RU" b="1" dirty="0" smtClean="0"/>
            <a:t> сословие</a:t>
          </a:r>
          <a:endParaRPr lang="ru-RU" b="1" dirty="0"/>
        </a:p>
      </dgm:t>
    </dgm:pt>
    <dgm:pt modelId="{9B5C7975-47E6-4786-B38A-10A38F8097A5}" type="sibTrans" cxnId="{A11D6775-CBCF-4081-B021-7BCA89814A2E}">
      <dgm:prSet/>
      <dgm:spPr/>
      <dgm:t>
        <a:bodyPr/>
        <a:lstStyle/>
        <a:p>
          <a:endParaRPr lang="ru-RU"/>
        </a:p>
      </dgm:t>
    </dgm:pt>
    <dgm:pt modelId="{1DC9B570-C1F2-4DFA-9416-57295DDAB675}" type="parTrans" cxnId="{A11D6775-CBCF-4081-B021-7BCA89814A2E}">
      <dgm:prSet/>
      <dgm:spPr/>
      <dgm:t>
        <a:bodyPr/>
        <a:lstStyle/>
        <a:p>
          <a:endParaRPr lang="ru-RU"/>
        </a:p>
      </dgm:t>
    </dgm:pt>
    <dgm:pt modelId="{B45262EE-8ECE-4208-B842-151EE9288B1C}" type="pres">
      <dgm:prSet presAssocID="{47AE284E-C545-4F43-8F7B-31AB596B7649}" presName="compositeShape" presStyleCnt="0">
        <dgm:presLayoutVars>
          <dgm:dir/>
          <dgm:resizeHandles/>
        </dgm:presLayoutVars>
      </dgm:prSet>
      <dgm:spPr/>
    </dgm:pt>
    <dgm:pt modelId="{CE6E1366-30B3-4531-AB55-D78154E00C4C}" type="pres">
      <dgm:prSet presAssocID="{47AE284E-C545-4F43-8F7B-31AB596B7649}" presName="pyramid" presStyleLbl="node1" presStyleIdx="0" presStyleCnt="1"/>
      <dgm:spPr>
        <a:solidFill>
          <a:srgbClr val="0070C0"/>
        </a:solidFill>
      </dgm:spPr>
    </dgm:pt>
    <dgm:pt modelId="{AB1FC687-2657-4AB1-B576-67A20C9B9994}" type="pres">
      <dgm:prSet presAssocID="{47AE284E-C545-4F43-8F7B-31AB596B7649}" presName="theList" presStyleCnt="0"/>
      <dgm:spPr/>
    </dgm:pt>
    <dgm:pt modelId="{0EA2F80C-6405-478D-BC63-68D6DF2439F3}" type="pres">
      <dgm:prSet presAssocID="{58243737-8C85-4BA1-8928-D710A2BA1BAD}" presName="aNode" presStyleLbl="fgAcc1" presStyleIdx="0" presStyleCnt="3" custScaleX="169031" custLinFactNeighborX="-4351" custLinFactNeighborY="-380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F2AB9-F4E9-4AA8-A67D-518CCF5BC812}" type="pres">
      <dgm:prSet presAssocID="{58243737-8C85-4BA1-8928-D710A2BA1BAD}" presName="aSpace" presStyleCnt="0"/>
      <dgm:spPr/>
    </dgm:pt>
    <dgm:pt modelId="{BC79BAEF-FE4B-4D33-9D3B-B8C9E54D0205}" type="pres">
      <dgm:prSet presAssocID="{D00DC3C2-2A54-4C5A-BF3A-71613CDFA4B3}" presName="aNode" presStyleLbl="fgAcc1" presStyleIdx="1" presStyleCnt="3" custScaleX="169440" custLinFactNeighborX="-2073" custLinFactNeighborY="275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88A216-7EAF-4E08-8DD1-7221B2CD68B8}" type="pres">
      <dgm:prSet presAssocID="{D00DC3C2-2A54-4C5A-BF3A-71613CDFA4B3}" presName="aSpace" presStyleCnt="0"/>
      <dgm:spPr/>
    </dgm:pt>
    <dgm:pt modelId="{10E5D228-C026-40CD-AEBF-FDDD467BB4EA}" type="pres">
      <dgm:prSet presAssocID="{3B4DC19F-3D46-4C79-860C-738E3A3BE75A}" presName="aNode" presStyleLbl="fgAcc1" presStyleIdx="2" presStyleCnt="3" custScaleX="167073" custLinFactNeighborX="-5330" custLinFactNeighborY="32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2D4AD3-A7AB-4703-90D1-35963D30638D}" type="pres">
      <dgm:prSet presAssocID="{3B4DC19F-3D46-4C79-860C-738E3A3BE75A}" presName="aSpace" presStyleCnt="0"/>
      <dgm:spPr/>
    </dgm:pt>
  </dgm:ptLst>
  <dgm:cxnLst>
    <dgm:cxn modelId="{4E91ED9F-76BD-4C19-83C9-4474AEDE2D31}" type="presOf" srcId="{D00DC3C2-2A54-4C5A-BF3A-71613CDFA4B3}" destId="{BC79BAEF-FE4B-4D33-9D3B-B8C9E54D0205}" srcOrd="0" destOrd="0" presId="urn:microsoft.com/office/officeart/2005/8/layout/pyramid2"/>
    <dgm:cxn modelId="{D71C1478-4016-4BBC-880B-D7F5D90E78C3}" type="presOf" srcId="{58243737-8C85-4BA1-8928-D710A2BA1BAD}" destId="{0EA2F80C-6405-478D-BC63-68D6DF2439F3}" srcOrd="0" destOrd="0" presId="urn:microsoft.com/office/officeart/2005/8/layout/pyramid2"/>
    <dgm:cxn modelId="{CF837F23-7782-4CF4-BE5E-36F6CAE56566}" srcId="{47AE284E-C545-4F43-8F7B-31AB596B7649}" destId="{D00DC3C2-2A54-4C5A-BF3A-71613CDFA4B3}" srcOrd="1" destOrd="0" parTransId="{C0120CEB-C31D-495F-8005-19D68BDB4F75}" sibTransId="{22812EBD-F9FE-44AA-9031-9BCAEE8E422E}"/>
    <dgm:cxn modelId="{F3AB2874-3D98-4C28-A013-4301323E3ADE}" srcId="{47AE284E-C545-4F43-8F7B-31AB596B7649}" destId="{58243737-8C85-4BA1-8928-D710A2BA1BAD}" srcOrd="0" destOrd="0" parTransId="{9CD6C1A0-98FE-4901-8B61-A4B8D73F2947}" sibTransId="{C7295317-CCA1-44CC-81AE-3E2D6151911B}"/>
    <dgm:cxn modelId="{273EF8BB-76B1-44E7-8175-3E3C2E7A5204}" type="presOf" srcId="{47AE284E-C545-4F43-8F7B-31AB596B7649}" destId="{B45262EE-8ECE-4208-B842-151EE9288B1C}" srcOrd="0" destOrd="0" presId="urn:microsoft.com/office/officeart/2005/8/layout/pyramid2"/>
    <dgm:cxn modelId="{A11D6775-CBCF-4081-B021-7BCA89814A2E}" srcId="{47AE284E-C545-4F43-8F7B-31AB596B7649}" destId="{3B4DC19F-3D46-4C79-860C-738E3A3BE75A}" srcOrd="2" destOrd="0" parTransId="{1DC9B570-C1F2-4DFA-9416-57295DDAB675}" sibTransId="{9B5C7975-47E6-4786-B38A-10A38F8097A5}"/>
    <dgm:cxn modelId="{521A2D81-E709-459D-84F7-2455EFDABF9A}" type="presOf" srcId="{3B4DC19F-3D46-4C79-860C-738E3A3BE75A}" destId="{10E5D228-C026-40CD-AEBF-FDDD467BB4EA}" srcOrd="0" destOrd="0" presId="urn:microsoft.com/office/officeart/2005/8/layout/pyramid2"/>
    <dgm:cxn modelId="{DFCEAB29-FC9B-41C7-A498-6B585DD56B19}" type="presParOf" srcId="{B45262EE-8ECE-4208-B842-151EE9288B1C}" destId="{CE6E1366-30B3-4531-AB55-D78154E00C4C}" srcOrd="0" destOrd="0" presId="urn:microsoft.com/office/officeart/2005/8/layout/pyramid2"/>
    <dgm:cxn modelId="{7232EE74-0D20-409A-8130-4E8255883A3B}" type="presParOf" srcId="{B45262EE-8ECE-4208-B842-151EE9288B1C}" destId="{AB1FC687-2657-4AB1-B576-67A20C9B9994}" srcOrd="1" destOrd="0" presId="urn:microsoft.com/office/officeart/2005/8/layout/pyramid2"/>
    <dgm:cxn modelId="{4BF91481-2901-4A17-BFAA-96C0B69D8FEE}" type="presParOf" srcId="{AB1FC687-2657-4AB1-B576-67A20C9B9994}" destId="{0EA2F80C-6405-478D-BC63-68D6DF2439F3}" srcOrd="0" destOrd="0" presId="urn:microsoft.com/office/officeart/2005/8/layout/pyramid2"/>
    <dgm:cxn modelId="{5162C3EA-3C03-4272-A574-F1162D021D0B}" type="presParOf" srcId="{AB1FC687-2657-4AB1-B576-67A20C9B9994}" destId="{40DF2AB9-F4E9-4AA8-A67D-518CCF5BC812}" srcOrd="1" destOrd="0" presId="urn:microsoft.com/office/officeart/2005/8/layout/pyramid2"/>
    <dgm:cxn modelId="{CC9C6BA5-A919-4843-836B-1DA3EBAB8EE7}" type="presParOf" srcId="{AB1FC687-2657-4AB1-B576-67A20C9B9994}" destId="{BC79BAEF-FE4B-4D33-9D3B-B8C9E54D0205}" srcOrd="2" destOrd="0" presId="urn:microsoft.com/office/officeart/2005/8/layout/pyramid2"/>
    <dgm:cxn modelId="{B299FD87-6500-4C33-8BBA-8682F73B1577}" type="presParOf" srcId="{AB1FC687-2657-4AB1-B576-67A20C9B9994}" destId="{EF88A216-7EAF-4E08-8DD1-7221B2CD68B8}" srcOrd="3" destOrd="0" presId="urn:microsoft.com/office/officeart/2005/8/layout/pyramid2"/>
    <dgm:cxn modelId="{2FDDA28B-D7DF-4C6D-ABBF-356F532103CA}" type="presParOf" srcId="{AB1FC687-2657-4AB1-B576-67A20C9B9994}" destId="{10E5D228-C026-40CD-AEBF-FDDD467BB4EA}" srcOrd="4" destOrd="0" presId="urn:microsoft.com/office/officeart/2005/8/layout/pyramid2"/>
    <dgm:cxn modelId="{EED69A0C-D8DF-4435-B75C-8559E4B73399}" type="presParOf" srcId="{AB1FC687-2657-4AB1-B576-67A20C9B9994}" destId="{7F2D4AD3-A7AB-4703-90D1-35963D30638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0B6A2-6A84-4F14-A728-907BADA5EE8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2012446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1E360-1656-47D0-8689-D5315E747E9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86879981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718C1-7917-4D99-8C75-1D75517EC34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32302161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4CA55-9DDF-4265-BDAB-191D607A88C6}" type="datetimeFigureOut">
              <a:rPr lang="ru-RU">
                <a:solidFill>
                  <a:srgbClr val="C0504D"/>
                </a:solidFill>
              </a:rPr>
              <a:pPr>
                <a:defRPr/>
              </a:pPr>
              <a:t>24.01.2006</a:t>
            </a:fld>
            <a:endParaRPr lang="ru-RU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D33035B-D798-40E4-99EE-DABF1CB6CBA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0140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175D6-E988-487E-B998-7AB4B2CD5B3E}" type="datetimeFigureOut">
              <a:rPr lang="ru-RU">
                <a:solidFill>
                  <a:srgbClr val="C0504D"/>
                </a:solidFill>
              </a:rPr>
              <a:pPr>
                <a:defRPr/>
              </a:pPr>
              <a:t>24.01.2006</a:t>
            </a:fld>
            <a:endParaRPr lang="ru-RU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6B618-0CF9-4501-9F13-148CD8D69E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279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C9203-5B0A-45D7-8463-A434D70B2203}" type="datetimeFigureOut">
              <a:rPr lang="ru-RU">
                <a:solidFill>
                  <a:srgbClr val="C0504D"/>
                </a:solidFill>
              </a:rPr>
              <a:pPr>
                <a:defRPr/>
              </a:pPr>
              <a:t>24.01.2006</a:t>
            </a:fld>
            <a:endParaRPr lang="ru-RU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B9485-35B3-49B7-9443-972507D45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9002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428CB-3D4A-406E-81DA-2B07282B81FA}" type="datetimeFigureOut">
              <a:rPr lang="ru-RU">
                <a:solidFill>
                  <a:srgbClr val="C0504D"/>
                </a:solidFill>
              </a:rPr>
              <a:pPr>
                <a:defRPr/>
              </a:pPr>
              <a:t>24.01.2006</a:t>
            </a:fld>
            <a:endParaRPr lang="ru-RU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E5C19-7B76-443C-8F7F-CD234BFBA7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0714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BDF5B8-C57A-414F-AF6A-4514645CC0D8}" type="datetimeFigureOut">
              <a:rPr lang="ru-RU">
                <a:solidFill>
                  <a:srgbClr val="C0504D"/>
                </a:solidFill>
              </a:rPr>
              <a:pPr>
                <a:defRPr/>
              </a:pPr>
              <a:t>24.01.2006</a:t>
            </a:fld>
            <a:endParaRPr lang="ru-RU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94DDEC8-448A-4A0C-B112-5475BDED4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9333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A946-EC99-47B8-895C-DF83566AE46A}" type="datetimeFigureOut">
              <a:rPr lang="ru-RU">
                <a:solidFill>
                  <a:srgbClr val="C0504D"/>
                </a:solidFill>
              </a:rPr>
              <a:pPr>
                <a:defRPr/>
              </a:pPr>
              <a:t>24.01.2006</a:t>
            </a:fld>
            <a:endParaRPr lang="ru-RU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5CA08-4BBC-4006-BB83-9B426B74A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4530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D90C2-B5BC-48CF-9407-36E77139609C}" type="datetimeFigureOut">
              <a:rPr lang="ru-RU">
                <a:solidFill>
                  <a:srgbClr val="C0504D"/>
                </a:solidFill>
              </a:rPr>
              <a:pPr>
                <a:defRPr/>
              </a:pPr>
              <a:t>24.01.2006</a:t>
            </a:fld>
            <a:endParaRPr lang="ru-RU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0504D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2D501-0E69-42BC-95EC-CE610DC4F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5760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15B93-AE4E-42A6-A50F-AA29A26B1505}" type="datetimeFigureOut">
              <a:rPr lang="ru-RU">
                <a:solidFill>
                  <a:srgbClr val="C0504D"/>
                </a:solidFill>
              </a:rPr>
              <a:pPr>
                <a:defRPr/>
              </a:pPr>
              <a:t>24.01.2006</a:t>
            </a:fld>
            <a:endParaRPr lang="ru-RU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5AA1B-2BD9-42D5-94D2-B9BDBBC941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4359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4AF55-0B35-4AD9-9CB8-72C1CD827E5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0399382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48A13-E8C8-45C6-9F86-E8E0AF72BB35}" type="datetimeFigureOut">
              <a:rPr lang="ru-RU">
                <a:solidFill>
                  <a:srgbClr val="C0504D"/>
                </a:solidFill>
              </a:rPr>
              <a:pPr>
                <a:defRPr/>
              </a:pPr>
              <a:t>24.01.2006</a:t>
            </a:fld>
            <a:endParaRPr lang="ru-RU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808E2-7585-4338-B24E-D0E757524E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8120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72F36-87F1-4298-A692-BBFE2BBC23B8}" type="datetimeFigureOut">
              <a:rPr lang="ru-RU">
                <a:solidFill>
                  <a:srgbClr val="C0504D"/>
                </a:solidFill>
              </a:rPr>
              <a:pPr>
                <a:defRPr/>
              </a:pPr>
              <a:t>24.01.2006</a:t>
            </a:fld>
            <a:endParaRPr lang="ru-RU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DD488-B081-4BC1-8A53-EBCB61C59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0530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FB8FC-3E86-4E02-905F-F41549176B6C}" type="datetimeFigureOut">
              <a:rPr lang="ru-RU">
                <a:solidFill>
                  <a:srgbClr val="C0504D"/>
                </a:solidFill>
              </a:rPr>
              <a:pPr>
                <a:defRPr/>
              </a:pPr>
              <a:t>24.01.2006</a:t>
            </a:fld>
            <a:endParaRPr lang="ru-RU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00721-5086-414C-B2E4-C6EE205B8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17834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0504D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7BD25-23B2-49E1-A909-3BE40B04B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626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99577-1E09-4E4F-A0E2-3CC5FC67CDF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27827105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16F6D-0CAB-4610-A4EA-3D22F2A8089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96652392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F0D1B-E1F5-4B85-A5EE-E5241027306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36353341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CB470-DC19-4F42-A207-3BEF0BFBBA2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41167665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BFF0E-B555-468C-9EDD-7C5F0621DE2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7605612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D9875-0E46-471A-B5A4-3BE0C90D8BE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05026330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6625A-09EF-4120-9659-2A9BC5D5EA2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7237636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0879A52-FB6B-475D-BD6F-B4AC0650942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75D7CC-1695-4DE4-B3E2-F5EFB7202651}" type="datetimeFigureOut">
              <a:rPr lang="ru-RU">
                <a:solidFill>
                  <a:srgbClr val="C0504D"/>
                </a:solidFill>
              </a:rPr>
              <a:pPr>
                <a:defRPr/>
              </a:pPr>
              <a:t>24.01.2006</a:t>
            </a:fld>
            <a:endParaRPr lang="ru-RU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30279A-8C9D-4E91-BF8D-67F2DBC2E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63512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Rectangle 26"/>
          <p:cNvSpPr>
            <a:spLocks noGrp="1" noChangeArrowheads="1"/>
          </p:cNvSpPr>
          <p:nvPr>
            <p:ph type="ctrTitle"/>
          </p:nvPr>
        </p:nvSpPr>
        <p:spPr>
          <a:xfrm>
            <a:off x="4000496" y="1928802"/>
            <a:ext cx="4857784" cy="1296987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r>
              <a:rPr lang="ru-RU" sz="54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9933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Французская</a:t>
            </a:r>
            <a:r>
              <a:rPr lang="ru-RU" sz="55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9933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революция</a:t>
            </a:r>
            <a:endParaRPr lang="es-ES" sz="5500" b="1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9933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2051" name="Рисунок 3" descr="Рисунок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6625" y="6486525"/>
            <a:ext cx="56673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http://www.my-article.net/data/files/tiny-mce/68/img/aj/aj/as/as/as/ad/af/82559-i009-001-226489078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1500188" y="500063"/>
            <a:ext cx="7186612" cy="56261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smtClean="0"/>
              <a:t>     Охваченные страхом дворяне бросали свои усадьбы и бежали в большие города из бушующей огнем крестьянских восстаний деревни.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Крестьянские восстания заставили Учредительное собрание спешно заняться аграрным вопросом. В решениях, принятых 4-11 августа 1789 г., Учредительное собрание отменило личные феодальные повинности, сеньориальные суды, церковную десятину, привилегии отдельных провинций, городов и корпораций и объявило равенство всех перед законом в уплате государственных налогов и в праве занимать гражданские, военные и церковные должности. Но объявило при этом о ликвидации только «косвенных» повинностей (т. н. баналитетов): оставлялись «реальные» повинности крестьян, в частности, поземельный и подушный налоги.</a:t>
            </a:r>
            <a:br>
              <a:rPr lang="ru-RU" sz="2000" smtClean="0"/>
            </a:br>
            <a:endParaRPr lang="ru-RU" sz="2000" smtClean="0"/>
          </a:p>
        </p:txBody>
      </p:sp>
      <p:pic>
        <p:nvPicPr>
          <p:cNvPr id="9219" name="Рисунок 3" descr="Рисунок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472"/>
          <a:stretch>
            <a:fillRect/>
          </a:stretch>
        </p:blipFill>
        <p:spPr bwMode="auto">
          <a:xfrm>
            <a:off x="3214688" y="6572250"/>
            <a:ext cx="57340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1500188" y="857250"/>
            <a:ext cx="7115175" cy="5054600"/>
          </a:xfrm>
        </p:spPr>
        <p:txBody>
          <a:bodyPr/>
          <a:lstStyle/>
          <a:p>
            <a:pPr eaLnBrk="1" hangingPunct="1"/>
            <a:r>
              <a:rPr lang="ru-RU" sz="2200" smtClean="0"/>
              <a:t>26 августа 1789 года Учредительное собрание приняло «Декларацию прав человека и гражданина» — один из первых документов демократического конституционализма. «Старому режиму», основанному на сословных привилегиях и произволе властей, были противопоставлены равенство всех перед законом, неотчуждаемость «естественных» прав человека, народный суверенитет, свобода взглядов, принцип «дозволено всё, что не запрещено законом» и другие демократические установки революционного просветительства, ставшие отныне требованиями права и действующего законодательства. Декларация также утверждала право частной собственности в качестве естественного права.</a:t>
            </a:r>
          </a:p>
          <a:p>
            <a:pPr eaLnBrk="1" hangingPunct="1"/>
            <a:endParaRPr lang="ru-RU" smtClean="0"/>
          </a:p>
        </p:txBody>
      </p:sp>
      <p:pic>
        <p:nvPicPr>
          <p:cNvPr id="10243" name="Рисунок 3" descr="Рисунок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472"/>
          <a:stretch>
            <a:fillRect/>
          </a:stretch>
        </p:blipFill>
        <p:spPr bwMode="auto">
          <a:xfrm>
            <a:off x="3214688" y="6572250"/>
            <a:ext cx="57340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4500563" y="642938"/>
            <a:ext cx="4186237" cy="5286375"/>
          </a:xfrm>
        </p:spPr>
        <p:txBody>
          <a:bodyPr/>
          <a:lstStyle/>
          <a:p>
            <a:pPr eaLnBrk="1" hangingPunct="1"/>
            <a:r>
              <a:rPr lang="ru-RU" sz="2000" smtClean="0"/>
              <a:t>5 октября состоялся поход на Версаль к резиденции короля, чтобы силой заставить Людовика XVI санкционировать декреты и Декларацию, от одобрения которых монарх до этого отказывался. При этом Национальное собрание приказало Лафайету, командовавшему Национальной гвардией, повести гвардейцев на Версаль. В результате этого похода король был вынужден покинуть Версаль и переехать в Париж, во дворец Тюильри.</a:t>
            </a:r>
          </a:p>
          <a:p>
            <a:pPr eaLnBrk="1" hangingPunct="1"/>
            <a:endParaRPr lang="ru-RU" smtClean="0"/>
          </a:p>
        </p:txBody>
      </p:sp>
      <p:pic>
        <p:nvPicPr>
          <p:cNvPr id="11267" name="Рисунок 3" descr="Рисунок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472"/>
          <a:stretch>
            <a:fillRect/>
          </a:stretch>
        </p:blipFill>
        <p:spPr bwMode="auto">
          <a:xfrm>
            <a:off x="3214688" y="6572250"/>
            <a:ext cx="57340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Рисунок 6" descr="Рисунок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16" b="50472"/>
          <a:stretch>
            <a:fillRect/>
          </a:stretch>
        </p:blipFill>
        <p:spPr bwMode="auto">
          <a:xfrm>
            <a:off x="0" y="6715125"/>
            <a:ext cx="54292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7" descr="Рисунок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472"/>
          <a:stretch>
            <a:fillRect/>
          </a:stretch>
        </p:blipFill>
        <p:spPr bwMode="auto">
          <a:xfrm>
            <a:off x="0" y="6572250"/>
            <a:ext cx="57340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Рисунок 5" descr="Декларация прав человека и гражданина. Плакат..jpg а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285750"/>
            <a:ext cx="4605338" cy="63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0" y="6500813"/>
            <a:ext cx="5572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b="1"/>
              <a:t>Декларация прав человека и гражданина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5" descr="800px-Революция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00166" y="0"/>
            <a:ext cx="6715172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3200" kern="0" dirty="0">
                <a:solidFill>
                  <a:srgbClr val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/>
                <a:cs typeface="Arial"/>
              </a:rPr>
              <a:t>Революционеры идут на Версаль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Рисунок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472"/>
          <a:stretch>
            <a:fillRect/>
          </a:stretch>
        </p:blipFill>
        <p:spPr bwMode="auto">
          <a:xfrm>
            <a:off x="3214688" y="6572250"/>
            <a:ext cx="57340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571500" y="142875"/>
            <a:ext cx="8229600" cy="1082675"/>
          </a:xfrm>
        </p:spPr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      Арест Людовика XVI</a:t>
            </a:r>
            <a:br>
              <a:rPr lang="ru-RU" smtClean="0"/>
            </a:br>
            <a:endParaRPr lang="ru-RU" smtClean="0"/>
          </a:p>
        </p:txBody>
      </p:sp>
      <p:pic>
        <p:nvPicPr>
          <p:cNvPr id="5" name="Содержимое 3" descr="800px-Prieur_-_Arrestation_de_Louis_Capet_(Detail).png"/>
          <p:cNvPicPr>
            <a:picLocks noChangeAspect="1"/>
          </p:cNvPicPr>
          <p:nvPr/>
        </p:nvPicPr>
        <p:blipFill>
          <a:blip r:embed="rId3"/>
          <a:srcRect r="27"/>
          <a:stretch>
            <a:fillRect/>
          </a:stretch>
        </p:blipFill>
        <p:spPr bwMode="auto">
          <a:xfrm>
            <a:off x="214282" y="2571744"/>
            <a:ext cx="8715436" cy="4286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317" name="Содержимое 2"/>
          <p:cNvSpPr>
            <a:spLocks noGrp="1"/>
          </p:cNvSpPr>
          <p:nvPr>
            <p:ph idx="1"/>
          </p:nvPr>
        </p:nvSpPr>
        <p:spPr>
          <a:xfrm>
            <a:off x="2428875" y="928688"/>
            <a:ext cx="6929438" cy="17145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smtClean="0"/>
              <a:t>     20 июня 1791 года король попытался сбежать из страны, но был узнан на границе в Варенне почтовым служащим, возвращён в Париж, где фактически оказался под стражей в собственном дворце (так называемый «Вареннский кризис»).</a:t>
            </a:r>
          </a:p>
          <a:p>
            <a:pPr eaLnBrk="1" hangingPunct="1"/>
            <a:endParaRPr lang="ru-RU" smtClean="0"/>
          </a:p>
        </p:txBody>
      </p:sp>
      <p:pic>
        <p:nvPicPr>
          <p:cNvPr id="4" name="Рисунок 3" descr="людовик16.jpg"/>
          <p:cNvPicPr>
            <a:picLocks noChangeAspect="1"/>
          </p:cNvPicPr>
          <p:nvPr/>
        </p:nvPicPr>
        <p:blipFill>
          <a:blip r:embed="rId4" cstate="print"/>
          <a:srcRect b="40"/>
          <a:stretch>
            <a:fillRect/>
          </a:stretch>
        </p:blipFill>
        <p:spPr>
          <a:xfrm>
            <a:off x="500034" y="285728"/>
            <a:ext cx="2143140" cy="24402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y-article.net/data/files/tiny-mce/68/img/aj/aj/as/as/as/ad/af/0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704" y="1124744"/>
            <a:ext cx="6552727" cy="4751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000628" y="214290"/>
            <a:ext cx="236859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Казнь Людовика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XVI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340" name="Рисунок 3" descr="Рисунок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996" t="24763" b="951"/>
          <a:stretch>
            <a:fillRect/>
          </a:stretch>
        </p:blipFill>
        <p:spPr bwMode="auto">
          <a:xfrm>
            <a:off x="7572375" y="6572250"/>
            <a:ext cx="1376363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2" presetID="24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13" dur="1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idx="1"/>
          </p:nvPr>
        </p:nvSpPr>
        <p:spPr>
          <a:xfrm>
            <a:off x="1571625" y="928688"/>
            <a:ext cx="7072313" cy="3540125"/>
          </a:xfrm>
        </p:spPr>
        <p:txBody>
          <a:bodyPr anchor="ctr">
            <a:spAutoFit/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mtClean="0">
                <a:latin typeface="Calibri" pitchFamily="34" charset="0"/>
                <a:cs typeface="Times New Roman" pitchFamily="18" charset="0"/>
              </a:rPr>
              <a:t>10 августа 1792 года около 20 тысяч повстанцев окружили королевский дворец. Штурм его был недолгим, но кровопролитным. Нападавшим оказали сопротивление несколько тысяч солдат швейцарской гвардии, все они пали у Тюильри. </a:t>
            </a:r>
            <a:endParaRPr lang="ru-RU" smtClean="0"/>
          </a:p>
        </p:txBody>
      </p:sp>
      <p:pic>
        <p:nvPicPr>
          <p:cNvPr id="15363" name="Рисунок 6" descr="Рисунок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472"/>
          <a:stretch>
            <a:fillRect/>
          </a:stretch>
        </p:blipFill>
        <p:spPr bwMode="auto">
          <a:xfrm>
            <a:off x="3214688" y="6572250"/>
            <a:ext cx="57340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Падение монархии, начало революционного террора.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71500" y="142875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Якобинская диктатура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285750" y="1071563"/>
            <a:ext cx="8501063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smtClean="0"/>
              <a:t>В марте 1793 года начался контрреволюционный Вандейский мятеж. </a:t>
            </a:r>
          </a:p>
          <a:p>
            <a:pPr eaLnBrk="1" hangingPunct="1"/>
            <a:endParaRPr lang="ru-RU" sz="2000" smtClean="0"/>
          </a:p>
          <a:p>
            <a:pPr eaLnBrk="1" hangingPunct="1"/>
            <a:endParaRPr lang="ru-RU" sz="2000" smtClean="0"/>
          </a:p>
          <a:p>
            <a:pPr eaLnBrk="1" hangingPunct="1"/>
            <a:endParaRPr lang="ru-RU" sz="2000" smtClean="0"/>
          </a:p>
          <a:p>
            <a:pPr eaLnBrk="1" hangingPunct="1"/>
            <a:endParaRPr lang="ru-RU" sz="2000" smtClean="0"/>
          </a:p>
          <a:p>
            <a:pPr eaLnBrk="1" hangingPunct="1"/>
            <a:endParaRPr lang="ru-RU" sz="1800" smtClean="0"/>
          </a:p>
        </p:txBody>
      </p:sp>
      <p:pic>
        <p:nvPicPr>
          <p:cNvPr id="17412" name="Рисунок 3" descr="Bataille_de_Cholet_179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428750"/>
            <a:ext cx="6862763" cy="4929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4" descr="Рисунок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472"/>
          <a:stretch>
            <a:fillRect/>
          </a:stretch>
        </p:blipFill>
        <p:spPr bwMode="auto">
          <a:xfrm>
            <a:off x="3214688" y="6572250"/>
            <a:ext cx="57340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928992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Проверка домашнего задания.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17240582"/>
              </p:ext>
            </p:extLst>
          </p:nvPr>
        </p:nvGraphicFramePr>
        <p:xfrm>
          <a:off x="457200" y="1600200"/>
          <a:ext cx="8229600" cy="2971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94082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Линии сравнения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Франция при старом порядке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Франция при Наполеоне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4508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B050"/>
                          </a:solidFill>
                        </a:rPr>
                        <a:t>Глава государства</a:t>
                      </a:r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082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B050"/>
                          </a:solidFill>
                        </a:rPr>
                        <a:t>Экономическое развитие</a:t>
                      </a:r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508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B050"/>
                          </a:solidFill>
                        </a:rPr>
                        <a:t>Политическое развитие</a:t>
                      </a:r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08382270"/>
      </p:ext>
    </p:extLst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428625" y="571500"/>
            <a:ext cx="3714750" cy="1357313"/>
          </a:xfrm>
        </p:spPr>
        <p:txBody>
          <a:bodyPr/>
          <a:lstStyle/>
          <a:p>
            <a:pPr eaLnBrk="1" hangingPunct="1"/>
            <a:r>
              <a:rPr lang="ru-RU" sz="2000" smtClean="0"/>
              <a:t>Для спасения революции 6 апреля 1793 года создаётся Комитет общественного спасения, первым председателем которого был </a:t>
            </a:r>
            <a:r>
              <a:rPr lang="ru-RU" sz="2000" b="1" smtClean="0"/>
              <a:t>Дантон</a:t>
            </a:r>
            <a:r>
              <a:rPr lang="ru-RU" sz="2000" smtClean="0"/>
              <a:t>.</a:t>
            </a:r>
          </a:p>
          <a:p>
            <a:pPr eaLnBrk="1" hangingPunct="1"/>
            <a:endParaRPr lang="ru-RU" sz="2000" smtClean="0"/>
          </a:p>
          <a:p>
            <a:pPr eaLnBrk="1" hangingPunct="1"/>
            <a:endParaRPr lang="ru-RU" sz="2000" smtClean="0"/>
          </a:p>
          <a:p>
            <a:pPr eaLnBrk="1" hangingPunct="1"/>
            <a:endParaRPr lang="ru-RU" sz="2000" smtClean="0"/>
          </a:p>
          <a:p>
            <a:pPr eaLnBrk="1" hangingPunct="1"/>
            <a:endParaRPr lang="ru-RU" sz="2000" smtClean="0"/>
          </a:p>
          <a:p>
            <a:pPr eaLnBrk="1" hangingPunct="1"/>
            <a:endParaRPr lang="ru-RU" sz="2000" smtClean="0"/>
          </a:p>
          <a:p>
            <a:pPr eaLnBrk="1" hangingPunct="1"/>
            <a:endParaRPr lang="ru-RU" smtClean="0"/>
          </a:p>
        </p:txBody>
      </p:sp>
      <p:pic>
        <p:nvPicPr>
          <p:cNvPr id="4" name="Рисунок 3" descr="Жорж Жак Дантон первый председатель Комитета общественного спасения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428604"/>
            <a:ext cx="2214578" cy="2424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1785938" y="4357688"/>
            <a:ext cx="70008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/>
              <a:t>В апреле 1793 года </a:t>
            </a:r>
            <a:r>
              <a:rPr lang="ru-RU" sz="2000" b="1"/>
              <a:t>Робеспьер</a:t>
            </a:r>
            <a:r>
              <a:rPr lang="ru-RU" sz="2000"/>
              <a:t> и </a:t>
            </a:r>
            <a:r>
              <a:rPr lang="ru-RU" sz="2000" b="1"/>
              <a:t>Демулен</a:t>
            </a:r>
            <a:r>
              <a:rPr lang="ru-RU" sz="2000"/>
              <a:t> выступают с обвинениями против жирондистов. После выступления Парижской коммуны 31 мая 1793 года ряд жирондистов был арестован. Многие жирондисты, однако, спаслись бегством и организовали в провинциях восстания против Конвента, которые были вскоре подавлены.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3500438" y="2143125"/>
            <a:ext cx="571500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8" name="Рисунок 7" descr="Робеспье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2285992"/>
            <a:ext cx="2143140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Камилл Демуле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1857364"/>
            <a:ext cx="2198702" cy="27483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5" name="Прямая со стрелкой 14"/>
          <p:cNvCxnSpPr/>
          <p:nvPr/>
        </p:nvCxnSpPr>
        <p:spPr>
          <a:xfrm rot="10800000">
            <a:off x="4071938" y="4071938"/>
            <a:ext cx="642937" cy="428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6072188" y="4143375"/>
            <a:ext cx="357187" cy="285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8442" name="Рисунок 18" descr="Рисунок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472"/>
          <a:stretch>
            <a:fillRect/>
          </a:stretch>
        </p:blipFill>
        <p:spPr bwMode="auto">
          <a:xfrm>
            <a:off x="3214688" y="6572250"/>
            <a:ext cx="57340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428625" y="571500"/>
            <a:ext cx="8229600" cy="3000375"/>
          </a:xfrm>
        </p:spPr>
        <p:txBody>
          <a:bodyPr/>
          <a:lstStyle/>
          <a:p>
            <a:pPr eaLnBrk="1" hangingPunct="1"/>
            <a:r>
              <a:rPr lang="ru-RU" sz="2000" smtClean="0"/>
              <a:t>10 июня 1793 года силами Национальной гвардии была установлена якобинская диктатура. 13 июля роялистка </a:t>
            </a:r>
            <a:r>
              <a:rPr lang="ru-RU" sz="2000" b="1" smtClean="0"/>
              <a:t>Шарлотта Корде</a:t>
            </a:r>
            <a:r>
              <a:rPr lang="ru-RU" sz="2000" smtClean="0"/>
              <a:t> заколола кинжалом </a:t>
            </a:r>
            <a:r>
              <a:rPr lang="ru-RU" sz="2000" b="1" smtClean="0"/>
              <a:t>Марата</a:t>
            </a:r>
            <a:r>
              <a:rPr lang="ru-RU" sz="2000" smtClean="0"/>
              <a:t>;</a:t>
            </a:r>
          </a:p>
          <a:p>
            <a:pPr eaLnBrk="1" hangingPunct="1"/>
            <a:endParaRPr lang="ru-RU" sz="2000" smtClean="0"/>
          </a:p>
          <a:p>
            <a:pPr eaLnBrk="1" hangingPunct="1"/>
            <a:endParaRPr lang="ru-RU" sz="2000" smtClean="0"/>
          </a:p>
          <a:p>
            <a:pPr eaLnBrk="1" hangingPunct="1"/>
            <a:endParaRPr lang="ru-RU" sz="2000" smtClean="0"/>
          </a:p>
          <a:p>
            <a:pPr eaLnBrk="1" hangingPunct="1">
              <a:buFontTx/>
              <a:buNone/>
            </a:pPr>
            <a:r>
              <a:rPr lang="ru-RU" sz="2000" smtClean="0"/>
              <a:t>    </a:t>
            </a:r>
          </a:p>
          <a:p>
            <a:pPr eaLnBrk="1" hangingPunct="1">
              <a:buFontTx/>
              <a:buNone/>
            </a:pPr>
            <a:endParaRPr lang="ru-RU" sz="2000" smtClean="0"/>
          </a:p>
          <a:p>
            <a:pPr eaLnBrk="1" hangingPunct="1">
              <a:buFontTx/>
              <a:buNone/>
            </a:pPr>
            <a:r>
              <a:rPr lang="ru-RU" sz="2000" smtClean="0"/>
              <a:t>     в ответ на это убийство якобинцы развернули революционный террор.</a:t>
            </a:r>
          </a:p>
          <a:p>
            <a:pPr eaLnBrk="1" hangingPunct="1"/>
            <a:endParaRPr lang="ru-RU" sz="2000" smtClean="0"/>
          </a:p>
        </p:txBody>
      </p:sp>
      <p:pic>
        <p:nvPicPr>
          <p:cNvPr id="4" name="Рисунок 3" descr="Жан-Поль Маратсторонников якобинского террора.jpg"/>
          <p:cNvPicPr>
            <a:picLocks noChangeAspect="1"/>
          </p:cNvPicPr>
          <p:nvPr/>
        </p:nvPicPr>
        <p:blipFill>
          <a:blip r:embed="rId2"/>
          <a:srcRect t="-3378"/>
          <a:stretch>
            <a:fillRect/>
          </a:stretch>
        </p:blipFill>
        <p:spPr>
          <a:xfrm>
            <a:off x="4429124" y="1428736"/>
            <a:ext cx="1857388" cy="21313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Мари́ А́нна Шарло́тта Корде́ д’Армо́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456597"/>
            <a:ext cx="1785950" cy="21342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Прямая со стрелкой 6"/>
          <p:cNvCxnSpPr/>
          <p:nvPr/>
        </p:nvCxnSpPr>
        <p:spPr>
          <a:xfrm rot="16200000" flipH="1">
            <a:off x="1071563" y="1500188"/>
            <a:ext cx="214312" cy="214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5786438" y="1500188"/>
            <a:ext cx="214312" cy="214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463" name="Прямоугольник 14"/>
          <p:cNvSpPr>
            <a:spLocks noChangeArrowheads="1"/>
          </p:cNvSpPr>
          <p:nvPr/>
        </p:nvSpPr>
        <p:spPr bwMode="auto">
          <a:xfrm>
            <a:off x="4429125" y="3786188"/>
            <a:ext cx="4071938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/>
              <a:t>После ликвидации жирондистов на первый план вышли противоречия Робеспьера с Дантоном, представлявшим умеренное крыло якобинцев, и с </a:t>
            </a:r>
            <a:r>
              <a:rPr lang="ru-RU" sz="2000" b="1"/>
              <a:t>Эбером</a:t>
            </a:r>
            <a:r>
              <a:rPr lang="ru-RU" sz="2000"/>
              <a:t>, настаивавшем на необходимости радикальных реформ. </a:t>
            </a:r>
          </a:p>
        </p:txBody>
      </p:sp>
      <p:pic>
        <p:nvPicPr>
          <p:cNvPr id="16" name="Рисунок 15" descr="Жак-Рене Эбер.jpg"/>
          <p:cNvPicPr>
            <a:picLocks noChangeAspect="1"/>
          </p:cNvPicPr>
          <p:nvPr/>
        </p:nvPicPr>
        <p:blipFill>
          <a:blip r:embed="rId4"/>
          <a:srcRect t="-2851"/>
          <a:stretch>
            <a:fillRect/>
          </a:stretch>
        </p:blipFill>
        <p:spPr>
          <a:xfrm>
            <a:off x="2357422" y="3786190"/>
            <a:ext cx="1828800" cy="2576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8" name="Прямая со стрелкой 17"/>
          <p:cNvCxnSpPr/>
          <p:nvPr/>
        </p:nvCxnSpPr>
        <p:spPr>
          <a:xfrm rot="10800000">
            <a:off x="4071938" y="5357813"/>
            <a:ext cx="428625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466" name="Рисунок 21" descr="Рисунок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472"/>
          <a:stretch>
            <a:fillRect/>
          </a:stretch>
        </p:blipFill>
        <p:spPr bwMode="auto">
          <a:xfrm>
            <a:off x="3214688" y="6572250"/>
            <a:ext cx="57340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Якобинская революционно-демократическая диктатура подвергала строгой...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214313" y="500063"/>
            <a:ext cx="8358187" cy="13573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smtClean="0"/>
              <a:t>     Весной 1794 года сначала Эбер и его последователи, а потом Дантон и Демулен были арестованы, преданы революционному суду и казнены. После этих казней Робеспьер уже не имел соперников.</a:t>
            </a:r>
          </a:p>
        </p:txBody>
      </p:sp>
      <p:pic>
        <p:nvPicPr>
          <p:cNvPr id="5" name="Рисунок 4" descr="Жан-Жак Русс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786058"/>
            <a:ext cx="2214578" cy="29343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8" name="Прямоугольник 5"/>
          <p:cNvSpPr>
            <a:spLocks noChangeArrowheads="1"/>
          </p:cNvSpPr>
          <p:nvPr/>
        </p:nvSpPr>
        <p:spPr bwMode="auto">
          <a:xfrm>
            <a:off x="3857625" y="3429000"/>
            <a:ext cx="47863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/>
              <a:t>8 июня 1794 новый культ был торжественно объявлен во время церемонии, устроенной Робеспьером, который разыграл при этом роль первосвященника «гражданской религии».</a:t>
            </a:r>
          </a:p>
        </p:txBody>
      </p:sp>
      <p:sp>
        <p:nvSpPr>
          <p:cNvPr id="21509" name="Прямоугольник 6"/>
          <p:cNvSpPr>
            <a:spLocks noChangeArrowheads="1"/>
          </p:cNvSpPr>
          <p:nvPr/>
        </p:nvSpPr>
        <p:spPr bwMode="auto">
          <a:xfrm>
            <a:off x="642938" y="2071688"/>
            <a:ext cx="85010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2000"/>
              <a:t>Одной из первых мер Робеспьера было установление во Франции почитания Верховного Существа, по мысли «гражданской религии» </a:t>
            </a:r>
            <a:r>
              <a:rPr lang="ru-RU" sz="2000" b="1"/>
              <a:t>Руссо</a:t>
            </a:r>
            <a:r>
              <a:rPr lang="ru-RU" sz="2000"/>
              <a:t>.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285875" y="3071813"/>
            <a:ext cx="357188" cy="285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1511" name="Рисунок 15" descr="Рисунок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472"/>
          <a:stretch>
            <a:fillRect/>
          </a:stretch>
        </p:blipFill>
        <p:spPr bwMode="auto">
          <a:xfrm>
            <a:off x="3214688" y="6572250"/>
            <a:ext cx="57340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4"/>
          <p:cNvSpPr>
            <a:spLocks noGrp="1"/>
          </p:cNvSpPr>
          <p:nvPr>
            <p:ph idx="1"/>
          </p:nvPr>
        </p:nvSpPr>
        <p:spPr>
          <a:xfrm>
            <a:off x="357188" y="500063"/>
            <a:ext cx="4786312" cy="1323975"/>
          </a:xfrm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r>
              <a:rPr lang="ru-RU" sz="1900" smtClean="0"/>
              <a:t>     </a:t>
            </a:r>
            <a:r>
              <a:rPr lang="ru-RU" sz="2000" smtClean="0"/>
              <a:t>Усиление бессмысленного террора привело к тому, что группа членов Конвента под предводительством </a:t>
            </a:r>
            <a:r>
              <a:rPr lang="ru-RU" sz="2000" b="1" smtClean="0"/>
              <a:t>Колло де Эрбуа </a:t>
            </a:r>
            <a:r>
              <a:rPr lang="ru-RU" sz="2000" smtClean="0"/>
              <a:t>и </a:t>
            </a:r>
            <a:r>
              <a:rPr lang="ru-RU" sz="2000" b="1" smtClean="0"/>
              <a:t>Барраса</a:t>
            </a:r>
          </a:p>
        </p:txBody>
      </p:sp>
      <p:pic>
        <p:nvPicPr>
          <p:cNvPr id="6" name="Рисунок 5" descr="Жорж Кутон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398" y="3571876"/>
            <a:ext cx="1519315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Сен-Жюст, Луи Антуа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3428999"/>
            <a:ext cx="1857388" cy="23765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3" name="Прямоугольник 7"/>
          <p:cNvSpPr>
            <a:spLocks noChangeArrowheads="1"/>
          </p:cNvSpPr>
          <p:nvPr/>
        </p:nvSpPr>
        <p:spPr bwMode="auto">
          <a:xfrm>
            <a:off x="5072063" y="500063"/>
            <a:ext cx="328612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/>
              <a:t>предприняла 27 июля 1794 года термидорианский переворот, поддержанный Национальной гвардией. Робеспьер и около сотни его сторонников, включая </a:t>
            </a:r>
            <a:r>
              <a:rPr lang="ru-RU" sz="2000" b="1"/>
              <a:t>Кутона</a:t>
            </a:r>
            <a:r>
              <a:rPr lang="ru-RU" sz="2000"/>
              <a:t> и </a:t>
            </a:r>
            <a:r>
              <a:rPr lang="ru-RU" sz="2000" b="1"/>
              <a:t>Сен-Жюста</a:t>
            </a:r>
            <a:r>
              <a:rPr lang="ru-RU" sz="2000"/>
              <a:t>,</a:t>
            </a:r>
          </a:p>
        </p:txBody>
      </p:sp>
      <p:pic>
        <p:nvPicPr>
          <p:cNvPr id="9" name="Рисунок 8" descr="Колло д’Эрбу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2000240"/>
            <a:ext cx="1785950" cy="2160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Баррас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60" y="2000240"/>
            <a:ext cx="1714512" cy="22717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Прямая со стрелкой 11"/>
          <p:cNvCxnSpPr/>
          <p:nvPr/>
        </p:nvCxnSpPr>
        <p:spPr>
          <a:xfrm rot="16200000" flipH="1">
            <a:off x="1000125" y="1857376"/>
            <a:ext cx="357187" cy="214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3321844" y="1821656"/>
            <a:ext cx="357188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538" name="Прямоугольник 18"/>
          <p:cNvSpPr>
            <a:spLocks noChangeArrowheads="1"/>
          </p:cNvSpPr>
          <p:nvPr/>
        </p:nvSpPr>
        <p:spPr bwMode="auto">
          <a:xfrm>
            <a:off x="4000500" y="5857875"/>
            <a:ext cx="4725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000"/>
              <a:t>были арестованы и гильотинированы</a:t>
            </a:r>
            <a:r>
              <a:rPr lang="ru-RU"/>
              <a:t>.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rot="16200000" flipH="1">
            <a:off x="7250906" y="3321844"/>
            <a:ext cx="271463" cy="2000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5193507" y="3378994"/>
            <a:ext cx="271462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541" name="Рисунок 25" descr="Рисунок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472"/>
          <a:stretch>
            <a:fillRect/>
          </a:stretch>
        </p:blipFill>
        <p:spPr bwMode="auto">
          <a:xfrm>
            <a:off x="3214688" y="6572250"/>
            <a:ext cx="57340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Переворот 9 термидора и Директория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1500188" y="2000250"/>
            <a:ext cx="7258050" cy="4525963"/>
          </a:xfrm>
        </p:spPr>
        <p:txBody>
          <a:bodyPr/>
          <a:lstStyle/>
          <a:p>
            <a:pPr eaLnBrk="1" hangingPunct="1"/>
            <a:r>
              <a:rPr lang="ru-RU" sz="2000" smtClean="0"/>
              <a:t>К лету 1794 г. Главные задачи Якобинской диктатуры были решены: мятежи подавлены, войска интервентов отброшены от границ Франции. Тогда и обнаружилось, что принудительные, террористические методы правления якобинцев вызывают недовольство в широких слоях населения. В Конвенте против якобинце сложился заговор. 27 июля  1794 г. (9 термидора </a:t>
            </a:r>
            <a:r>
              <a:rPr lang="en-US" sz="2000" smtClean="0"/>
              <a:t>II</a:t>
            </a:r>
            <a:r>
              <a:rPr lang="ru-RU" sz="2000" smtClean="0"/>
              <a:t> года республики по революционному календарю) их вожди были арестованы и на следующий день казнены. Постепенно была демонтирована вся система диктаторского правления – отменены  законы о подозрительных и максимум цен, распущен Революционный трибунал и т.д. </a:t>
            </a:r>
          </a:p>
        </p:txBody>
      </p:sp>
      <p:pic>
        <p:nvPicPr>
          <p:cNvPr id="23556" name="Рисунок 3" descr="Рисунок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472"/>
          <a:stretch>
            <a:fillRect/>
          </a:stretch>
        </p:blipFill>
        <p:spPr bwMode="auto">
          <a:xfrm>
            <a:off x="3214688" y="6572250"/>
            <a:ext cx="57340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3" descr="Рисунок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472"/>
          <a:stretch>
            <a:fillRect/>
          </a:stretch>
        </p:blipFill>
        <p:spPr bwMode="auto">
          <a:xfrm>
            <a:off x="3214688" y="6572250"/>
            <a:ext cx="57340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Содержимое 5"/>
          <p:cNvSpPr>
            <a:spLocks noGrp="1"/>
          </p:cNvSpPr>
          <p:nvPr>
            <p:ph idx="1"/>
          </p:nvPr>
        </p:nvSpPr>
        <p:spPr>
          <a:xfrm>
            <a:off x="1285875" y="785813"/>
            <a:ext cx="7372350" cy="4525962"/>
          </a:xfrm>
        </p:spPr>
        <p:txBody>
          <a:bodyPr/>
          <a:lstStyle/>
          <a:p>
            <a:pPr eaLnBrk="1" hangingPunct="1"/>
            <a:r>
              <a:rPr lang="ru-RU" sz="2000" smtClean="0"/>
              <a:t>Летом 1795 г. Конвент разработал новую конституцию. Она сохранила во Франции республику, но в ее основу были положены принципы монархической конституции 1791 г. — ограниченное избирательное право и разделение властей. Высшая законодательная власть принадлежала двум палатам — Совету пятисот и Совету старейшин. Высшая исполнительная власть вручалась Директории из 5 человек. Однако конституция 1795 г. не смогла учредить во Франции устойчивой государственной власти, Директория постоянно лавировала между своими противниками — якобинцами и роялистами, попеременно привлекая на свою сторону то одних, то других. В конечном счете она скомпрометировала себя настолько, что была легко свергнута в результате государственного переворота 9—10 ноября (18—19 брюмера) 1799 г., возглавленного республиканским генералом Наполеоном Бонапартом.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 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 descr="Антиякобинский переворот 9 термидора, результаты которого...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3" descr="Рисунок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472"/>
          <a:stretch>
            <a:fillRect/>
          </a:stretch>
        </p:blipFill>
        <p:spPr bwMode="auto">
          <a:xfrm>
            <a:off x="3214688" y="6572250"/>
            <a:ext cx="57340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Рисунок 4" descr="27 июля 1794 года (9 термидора II года по...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 революции: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514543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800" dirty="0" smtClean="0"/>
              <a:t>Формирование новой нации;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Победил принцип равенства перед законом;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Разрушение абсолютизма;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Упадок торговли и промышленности;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Развитие сельского хозяйства;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Изменение политической карты Европы;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Зарождение консерватизма, либерализма, социализма</a:t>
            </a:r>
            <a:r>
              <a:rPr lang="ru-RU" sz="2800" smtClean="0"/>
              <a:t>, коммунизма.</a:t>
            </a:r>
            <a:endParaRPr lang="ru-RU" sz="2800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80229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20181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главные причины революции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1979711"/>
      </p:ext>
    </p:extLst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Прямоугольник 5"/>
          <p:cNvSpPr>
            <a:spLocks noChangeArrowheads="1"/>
          </p:cNvSpPr>
          <p:nvPr/>
        </p:nvSpPr>
        <p:spPr bwMode="auto">
          <a:xfrm>
            <a:off x="250825" y="4724400"/>
            <a:ext cx="460851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prstClr val="white"/>
                </a:solidFill>
                <a:latin typeface="Century Schoolbook" pitchFamily="18" charset="0"/>
              </a:rPr>
              <a:t>Утверждено новое знамя Франции: к красному и синему цветам 3-го сословия добавился белый цвет Бурбонов. </a:t>
            </a:r>
          </a:p>
        </p:txBody>
      </p:sp>
      <p:sp>
        <p:nvSpPr>
          <p:cNvPr id="40962" name="Прямоугольник 6"/>
          <p:cNvSpPr>
            <a:spLocks noChangeArrowheads="1"/>
          </p:cNvSpPr>
          <p:nvPr/>
        </p:nvSpPr>
        <p:spPr bwMode="auto">
          <a:xfrm>
            <a:off x="5003800" y="1484313"/>
            <a:ext cx="38893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prstClr val="white"/>
                </a:solidFill>
                <a:latin typeface="Century Schoolbook" pitchFamily="18" charset="0"/>
              </a:rPr>
              <a:t>Король вынужден был признать законность существования Учредительного собрания. </a:t>
            </a:r>
          </a:p>
          <a:p>
            <a:pPr algn="just"/>
            <a:r>
              <a:rPr lang="ru-RU" sz="2400" b="1">
                <a:solidFill>
                  <a:srgbClr val="FFC000"/>
                </a:solidFill>
                <a:latin typeface="Century Schoolbook" pitchFamily="18" charset="0"/>
              </a:rPr>
              <a:t>Абсолютизм свергли, </a:t>
            </a:r>
          </a:p>
          <a:p>
            <a:pPr algn="just"/>
            <a:r>
              <a:rPr lang="ru-RU" sz="2400" b="1">
                <a:solidFill>
                  <a:srgbClr val="FFC000"/>
                </a:solidFill>
                <a:latin typeface="Century Schoolbook" pitchFamily="18" charset="0"/>
              </a:rPr>
              <a:t>монархия фактически стала конституционной. </a:t>
            </a:r>
          </a:p>
        </p:txBody>
      </p:sp>
      <p:pic>
        <p:nvPicPr>
          <p:cNvPr id="40963" name="Picture 2" descr="C:\Users\Пользователь\Pictures\Рисунок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700213"/>
            <a:ext cx="3600450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0" y="620713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C000"/>
                </a:solidFill>
                <a:latin typeface="Century Schoolbook" pitchFamily="18" charset="0"/>
              </a:rPr>
              <a:t>Знамя победы</a:t>
            </a:r>
          </a:p>
        </p:txBody>
      </p:sp>
    </p:spTree>
    <p:extLst>
      <p:ext uri="{BB962C8B-B14F-4D97-AF65-F5344CB8AC3E}">
        <p14:creationId xmlns:p14="http://schemas.microsoft.com/office/powerpoint/2010/main" xmlns="" val="427572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 descr="map0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rgbClr val="7030A0"/>
                </a:solidFill>
              </a:rPr>
              <a:t>§ 8-пересказ;</a:t>
            </a:r>
          </a:p>
          <a:p>
            <a:pPr marL="0" indent="0" algn="ctr">
              <a:buNone/>
            </a:pPr>
            <a:r>
              <a:rPr lang="ru-RU" sz="4400" dirty="0" smtClean="0">
                <a:solidFill>
                  <a:srgbClr val="7030A0"/>
                </a:solidFill>
              </a:rPr>
              <a:t>Все даты учить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6855558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805893" cy="1274786"/>
          </a:xfrm>
          <a:ln w="76200">
            <a:solidFill>
              <a:srgbClr val="002060"/>
            </a:solidFill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Приведите примеры.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877331" cy="5114948"/>
          </a:xfr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txBody>
          <a:bodyPr/>
          <a:lstStyle/>
          <a:p>
            <a:endParaRPr lang="ru-RU" b="1" u="sng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85720" y="2071678"/>
          <a:ext cx="6096000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трелка вправо с вырезом 7"/>
          <p:cNvSpPr/>
          <p:nvPr/>
        </p:nvSpPr>
        <p:spPr>
          <a:xfrm>
            <a:off x="5572132" y="4714884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5768795" y="2672910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5768795" y="3739579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475463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Начало революции</a:t>
            </a:r>
            <a:endParaRPr 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1214438" y="1071563"/>
            <a:ext cx="7515225" cy="4525962"/>
          </a:xfrm>
        </p:spPr>
        <p:txBody>
          <a:bodyPr/>
          <a:lstStyle/>
          <a:p>
            <a:pPr eaLnBrk="1" hangingPunct="1"/>
            <a:r>
              <a:rPr lang="ru-RU" sz="2000" smtClean="0"/>
              <a:t>12 июля произошли первые столкновения между народом и войсками. 13 июля над столицей загудел набат. Рабочие, ремесленники, мелкие торговцы, служащие, студенты заполнили площади и улицы. Народ стал вооружаться; были захвачены десятки тысяч ружей.</a:t>
            </a:r>
            <a:br>
              <a:rPr lang="ru-RU" sz="2000" smtClean="0"/>
            </a:br>
            <a:r>
              <a:rPr lang="ru-RU" sz="2000" smtClean="0"/>
              <a:t>Но в руках правительства оставалась грозная крепость - тюрьма Бастилия. Восемь башен этой крепости, окруженной двумя глубокими рвами, казались несокрушимой твердыней абсолютизма. С утра 14 июля толпы народа ринулись к стенам Бастилии. Комендант крепости отдал приказ открыть огонь. Несмотря на жертвы, народ продолжал наступать. Рвы были преодолены; начался штурм крепости. Плотники и кровельщики сооружали леса. Артиллеристы, перешедшие на сторону народа, открыли огонь и пушечными ядрами перебили цепи одного из подъемных мостов. Народ ворвался в крепость и овладел Бастилией.</a:t>
            </a:r>
            <a:br>
              <a:rPr lang="ru-RU" sz="2000" smtClean="0"/>
            </a:br>
            <a:r>
              <a:rPr lang="ru-RU" sz="1200" smtClean="0"/>
              <a:t/>
            </a:r>
            <a:br>
              <a:rPr lang="ru-RU" sz="1200" smtClean="0"/>
            </a:br>
            <a:endParaRPr lang="ru-RU" smtClean="0"/>
          </a:p>
        </p:txBody>
      </p:sp>
      <p:pic>
        <p:nvPicPr>
          <p:cNvPr id="5124" name="Рисунок 3" descr="Рисунок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472"/>
          <a:stretch>
            <a:fillRect/>
          </a:stretch>
        </p:blipFill>
        <p:spPr bwMode="auto">
          <a:xfrm>
            <a:off x="3214688" y="6572250"/>
            <a:ext cx="57340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Взятие Бастилии. Офорт Ж. Ф. Жанине.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05893" cy="1143000"/>
          </a:xfrm>
        </p:spPr>
        <p:txBody>
          <a:bodyPr/>
          <a:lstStyle/>
          <a:p>
            <a:r>
              <a:rPr lang="ru-RU" sz="4800" b="1" u="sng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Людовик </a:t>
            </a:r>
            <a:r>
              <a:rPr lang="en-US" sz="4800" b="1" u="sng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/>
              </a:rPr>
              <a:t>XV</a:t>
            </a:r>
            <a:r>
              <a:rPr lang="en-US" sz="4800" b="1" u="sng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/>
                <a:cs typeface="Arial"/>
              </a:rPr>
              <a:t>l</a:t>
            </a:r>
            <a:r>
              <a:rPr lang="ru-RU" sz="4800" b="1" u="sng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/>
                <a:cs typeface="Arial"/>
              </a:rPr>
              <a:t>.(1774 – 1793).</a:t>
            </a:r>
            <a:endParaRPr lang="ru-RU" sz="4800" b="1" u="sng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777\Мои документы\Мои рисунки\людовик 16, 33 король франц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248" y="807219"/>
            <a:ext cx="228601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777\Мои документы\Мои рисунки\мария антуаннет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071918"/>
            <a:ext cx="228598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965333"/>
            <a:ext cx="6696744" cy="4525963"/>
          </a:xfrm>
        </p:spPr>
        <p:txBody>
          <a:bodyPr/>
          <a:lstStyle/>
          <a:p>
            <a:r>
              <a:rPr lang="ru-RU" sz="2800" dirty="0"/>
              <a:t>Нерешительный, слабый.</a:t>
            </a:r>
          </a:p>
          <a:p>
            <a:r>
              <a:rPr lang="ru-RU" sz="2800" dirty="0"/>
              <a:t>Любил охоту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В </a:t>
            </a:r>
            <a:r>
              <a:rPr lang="ru-RU" sz="2800" dirty="0" smtClean="0"/>
              <a:t>наследство получил </a:t>
            </a:r>
            <a:r>
              <a:rPr lang="ru-RU" sz="2800" dirty="0"/>
              <a:t>разорённую поборами </a:t>
            </a:r>
            <a:r>
              <a:rPr lang="ru-RU" sz="2800" dirty="0" smtClean="0"/>
              <a:t>страну</a:t>
            </a:r>
            <a:r>
              <a:rPr lang="ru-RU" sz="2800" dirty="0"/>
              <a:t>.</a:t>
            </a:r>
          </a:p>
          <a:p>
            <a:r>
              <a:rPr lang="ru-RU" sz="2800" dirty="0"/>
              <a:t>Его жена- Мария- </a:t>
            </a:r>
            <a:r>
              <a:rPr lang="ru-RU" sz="2800" dirty="0" err="1"/>
              <a:t>Антуанетта</a:t>
            </a:r>
            <a:r>
              <a:rPr lang="ru-RU" sz="2800" dirty="0"/>
              <a:t>(дочь австрийской императрицы</a:t>
            </a:r>
            <a:r>
              <a:rPr lang="ru-RU" sz="2800" dirty="0" smtClean="0"/>
              <a:t>).</a:t>
            </a:r>
          </a:p>
          <a:p>
            <a:r>
              <a:rPr lang="ru-RU" sz="2800" dirty="0" smtClean="0"/>
              <a:t>Жизнерадостная </a:t>
            </a:r>
            <a:r>
              <a:rPr lang="ru-RU" sz="2800" dirty="0"/>
              <a:t>красивая, имела огромное  влияние на </a:t>
            </a:r>
            <a:r>
              <a:rPr lang="ru-RU" sz="2800" dirty="0" smtClean="0"/>
              <a:t>супруга.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401413761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332656"/>
            <a:ext cx="9108504" cy="72008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Хронология французской революции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43947413"/>
              </p:ext>
            </p:extLst>
          </p:nvPr>
        </p:nvGraphicFramePr>
        <p:xfrm>
          <a:off x="107504" y="1124744"/>
          <a:ext cx="8892480" cy="5577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76264"/>
                <a:gridCol w="6516216"/>
              </a:tblGrid>
              <a:tr h="240784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14 июля 1989 г.</a:t>
                      </a:r>
                      <a:endParaRPr lang="ru-RU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 Захват Бастилии</a:t>
                      </a:r>
                      <a:endParaRPr lang="ru-RU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44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26</a:t>
                      </a:r>
                      <a:r>
                        <a:rPr lang="ru-RU" sz="2000" b="1" baseline="0" dirty="0" smtClean="0"/>
                        <a:t> августа 1789 г.</a:t>
                      </a:r>
                      <a:endParaRPr lang="ru-RU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Декларация прав человека</a:t>
                      </a:r>
                      <a:r>
                        <a:rPr lang="ru-RU" sz="2000" b="1" baseline="0" dirty="0" smtClean="0"/>
                        <a:t> и гражданина</a:t>
                      </a:r>
                      <a:endParaRPr lang="ru-RU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304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Сентябрь 1791 г.</a:t>
                      </a:r>
                      <a:endParaRPr lang="ru-RU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Принятие Конституции</a:t>
                      </a:r>
                      <a:endParaRPr lang="ru-RU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64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20 апреля 1792 г.</a:t>
                      </a:r>
                      <a:endParaRPr lang="ru-RU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Война жирондистов с Габсбургами</a:t>
                      </a:r>
                      <a:endParaRPr lang="ru-RU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81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10 августа 1792 г.</a:t>
                      </a:r>
                      <a:endParaRPr lang="ru-RU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Свержение монархии</a:t>
                      </a:r>
                      <a:endParaRPr lang="ru-RU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7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 марте 1793 г.</a:t>
                      </a:r>
                      <a:endParaRPr lang="ru-RU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Создан Революционный трибунал</a:t>
                      </a:r>
                      <a:endParaRPr lang="ru-RU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 сентябре1793 г.</a:t>
                      </a:r>
                      <a:endParaRPr lang="ru-RU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Принят</a:t>
                      </a:r>
                      <a:r>
                        <a:rPr lang="ru-RU" sz="2000" b="1" baseline="0" dirty="0" smtClean="0"/>
                        <a:t> закон о подозрительных</a:t>
                      </a:r>
                      <a:endParaRPr lang="ru-RU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Июнь 1794</a:t>
                      </a:r>
                      <a:r>
                        <a:rPr lang="ru-RU" sz="2000" b="1" baseline="0" dirty="0" smtClean="0"/>
                        <a:t> </a:t>
                      </a:r>
                      <a:r>
                        <a:rPr lang="ru-RU" sz="2000" b="1" dirty="0" smtClean="0"/>
                        <a:t>г.                 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smtClean="0"/>
                        <a:t>Реорганизован Революционный трибунал</a:t>
                      </a:r>
                    </a:p>
                    <a:p>
                      <a:endParaRPr lang="ru-RU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27 июля 1794 г.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Начало термидорианского периода (падение якобинской диктатуры)</a:t>
                      </a:r>
                      <a:endParaRPr lang="ru-RU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Август 1795 г.</a:t>
                      </a:r>
                      <a:endParaRPr lang="ru-RU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Принятие</a:t>
                      </a:r>
                      <a:r>
                        <a:rPr lang="ru-RU" sz="2000" b="1" baseline="0" dirty="0" smtClean="0"/>
                        <a:t> новой конституции</a:t>
                      </a:r>
                      <a:endParaRPr lang="ru-RU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1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9 ноября 1799(18 брюмера)</a:t>
                      </a:r>
                      <a:endParaRPr lang="ru-RU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Войска Бонапарта</a:t>
                      </a:r>
                      <a:r>
                        <a:rPr lang="ru-RU" sz="2000" b="1" baseline="0" dirty="0" smtClean="0"/>
                        <a:t> разогнали депутатов</a:t>
                      </a:r>
                      <a:endParaRPr lang="ru-RU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39041548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3"/>
          <p:cNvSpPr>
            <a:spLocks noGrp="1"/>
          </p:cNvSpPr>
          <p:nvPr>
            <p:ph idx="1"/>
          </p:nvPr>
        </p:nvSpPr>
        <p:spPr>
          <a:xfrm>
            <a:off x="1143000" y="500063"/>
            <a:ext cx="7586663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smtClean="0"/>
              <a:t>     Революция стремительно распространялась по всей стране.18 июля началось восстание в Труа, 19-го - в Страсбурге, 21-го - в Шербуре, 24-го - в Руане. В Страсбурге восставший народ был в течение двух дней полным хозяином города. Рабочие, вооруженные топорами и молотками, взломали двери городской ратуши, и народ, ворвавшись в здание, сжег все хранившиеся там документы. В Руане и Шербуре местные жители, вышедшие на улицу с возгласами: «Хлеба!», «Смерть скупщикам!», заставили продавать хлеб по пониженным ценам. В Труа восставший народ захватил оружие и овладел ратушей.</a:t>
            </a:r>
            <a:br>
              <a:rPr lang="ru-RU" sz="2000" smtClean="0"/>
            </a:br>
            <a:r>
              <a:rPr lang="ru-RU" sz="2000" smtClean="0"/>
              <a:t>В провинциальных городах упразднялись старые органы власти и создавались выборные муниципалитеты. </a:t>
            </a:r>
            <a:br>
              <a:rPr lang="ru-RU" sz="2000" smtClean="0"/>
            </a:br>
            <a:r>
              <a:rPr lang="ru-RU" sz="2000" smtClean="0"/>
              <a:t>Весть о восстании в Париже, о падении грозной Бастилии дала мощный толчок крестьянскому движению. Крестьяне вооружались вилами, серпами и цепами, громили помещичьи усадьбы, сжигали феодальные архивы, захватывали и делили помещичьи луга и леса.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</p:txBody>
      </p:sp>
      <p:pic>
        <p:nvPicPr>
          <p:cNvPr id="7171" name="Рисунок 4" descr="Рисунок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472"/>
          <a:stretch>
            <a:fillRect/>
          </a:stretch>
        </p:blipFill>
        <p:spPr bwMode="auto">
          <a:xfrm>
            <a:off x="3214688" y="6572250"/>
            <a:ext cx="57340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cff2385cb1c45474644c8945ceac31a34522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1253</TotalTime>
  <Words>1052</Words>
  <Application>Microsoft Office PowerPoint</Application>
  <PresentationFormat>Экран (4:3)</PresentationFormat>
  <Paragraphs>98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Diseño predeterminado</vt:lpstr>
      <vt:lpstr>Городская</vt:lpstr>
      <vt:lpstr>Французская революция</vt:lpstr>
      <vt:lpstr>Проверка домашнего задания.</vt:lpstr>
      <vt:lpstr>Назовите главные причины революции </vt:lpstr>
      <vt:lpstr>Приведите примеры.</vt:lpstr>
      <vt:lpstr>Начало революции</vt:lpstr>
      <vt:lpstr>Слайд 6</vt:lpstr>
      <vt:lpstr>Людовик XVl.(1774 – 1793).</vt:lpstr>
      <vt:lpstr>Хронология французской революции</vt:lpstr>
      <vt:lpstr>Слайд 9</vt:lpstr>
      <vt:lpstr>Слайд 10</vt:lpstr>
      <vt:lpstr>Слайд 11</vt:lpstr>
      <vt:lpstr>Слайд 12</vt:lpstr>
      <vt:lpstr>Слайд 13</vt:lpstr>
      <vt:lpstr>Слайд 14</vt:lpstr>
      <vt:lpstr>           Арест Людовика XVI </vt:lpstr>
      <vt:lpstr>Слайд 16</vt:lpstr>
      <vt:lpstr>Слайд 17</vt:lpstr>
      <vt:lpstr>Слайд 18</vt:lpstr>
      <vt:lpstr>Якобинская диктатура</vt:lpstr>
      <vt:lpstr>Слайд 20</vt:lpstr>
      <vt:lpstr>Слайд 21</vt:lpstr>
      <vt:lpstr>Слайд 22</vt:lpstr>
      <vt:lpstr>Слайд 23</vt:lpstr>
      <vt:lpstr>Слайд 24</vt:lpstr>
      <vt:lpstr>Переворот 9 термидора и Директория</vt:lpstr>
      <vt:lpstr>Слайд 26</vt:lpstr>
      <vt:lpstr>Слайд 27</vt:lpstr>
      <vt:lpstr>Слайд 28</vt:lpstr>
      <vt:lpstr> Итоги  революции: </vt:lpstr>
      <vt:lpstr>Слайд 30</vt:lpstr>
      <vt:lpstr>Слайд 31</vt:lpstr>
      <vt:lpstr>Домашнее задание: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Admin</cp:lastModifiedBy>
  <cp:revision>81</cp:revision>
  <dcterms:created xsi:type="dcterms:W3CDTF">2009-10-07T17:55:06Z</dcterms:created>
  <dcterms:modified xsi:type="dcterms:W3CDTF">2006-01-23T21:35:03Z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1404017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