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EA511D-F267-4811-AC0A-E07BDF52A0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hyperlink" Target="http://www.cdvseti.ru/id3700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hg.ru/education/20050714/images/arhimed_cut.jpg" TargetMode="External"/><Relationship Id="rId5" Type="http://schemas.openxmlformats.org/officeDocument/2006/relationships/hyperlink" Target="http://badbad-girl.narod.ru/zelenie.html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Сечение многогранника плоскостью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296144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Учитель математики </a:t>
            </a:r>
            <a:r>
              <a:rPr lang="ru-RU" sz="2400" smtClean="0"/>
              <a:t>МБОУ </a:t>
            </a:r>
            <a:r>
              <a:rPr lang="ru-RU" sz="2400" smtClean="0"/>
              <a:t>СОШ  </a:t>
            </a:r>
            <a:r>
              <a:rPr lang="ru-RU" sz="2400" dirty="0" smtClean="0"/>
              <a:t>№ 143</a:t>
            </a:r>
          </a:p>
          <a:p>
            <a:r>
              <a:rPr lang="ru-RU" sz="2400" dirty="0" smtClean="0"/>
              <a:t> г. Красноярска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Князькина</a:t>
            </a:r>
            <a:r>
              <a:rPr lang="ru-RU" sz="2400" dirty="0" smtClean="0"/>
              <a:t> Т. В. </a:t>
            </a:r>
          </a:p>
          <a:p>
            <a:r>
              <a:rPr lang="ru-RU" sz="2400" dirty="0" smtClean="0"/>
              <a:t>2014-2015 учебный год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4213" y="2349500"/>
            <a:ext cx="4248150" cy="3605213"/>
            <a:chOff x="431" y="1480"/>
            <a:chExt cx="2676" cy="2271"/>
          </a:xfrm>
        </p:grpSpPr>
        <p:sp>
          <p:nvSpPr>
            <p:cNvPr id="340993" name="Freeform 1"/>
            <p:cNvSpPr>
              <a:spLocks/>
            </p:cNvSpPr>
            <p:nvPr/>
          </p:nvSpPr>
          <p:spPr bwMode="auto">
            <a:xfrm>
              <a:off x="431" y="1480"/>
              <a:ext cx="2676" cy="7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76" y="0"/>
                </a:cxn>
                <a:cxn ang="0">
                  <a:pos x="1779" y="729"/>
                </a:cxn>
                <a:cxn ang="0">
                  <a:pos x="0" y="0"/>
                </a:cxn>
              </a:cxnLst>
              <a:rect l="0" t="0" r="r" b="b"/>
              <a:pathLst>
                <a:path w="2676" h="729">
                  <a:moveTo>
                    <a:pt x="0" y="0"/>
                  </a:moveTo>
                  <a:lnTo>
                    <a:pt x="2676" y="0"/>
                  </a:lnTo>
                  <a:lnTo>
                    <a:pt x="1779" y="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>
                <a:alpha val="45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0992" name="Freeform 0"/>
            <p:cNvSpPr>
              <a:spLocks/>
            </p:cNvSpPr>
            <p:nvPr/>
          </p:nvSpPr>
          <p:spPr bwMode="auto">
            <a:xfrm>
              <a:off x="431" y="3022"/>
              <a:ext cx="2676" cy="7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76" y="0"/>
                </a:cxn>
                <a:cxn ang="0">
                  <a:pos x="1779" y="729"/>
                </a:cxn>
                <a:cxn ang="0">
                  <a:pos x="0" y="0"/>
                </a:cxn>
              </a:cxnLst>
              <a:rect l="0" t="0" r="r" b="b"/>
              <a:pathLst>
                <a:path w="2676" h="729">
                  <a:moveTo>
                    <a:pt x="0" y="0"/>
                  </a:moveTo>
                  <a:lnTo>
                    <a:pt x="2676" y="0"/>
                  </a:lnTo>
                  <a:lnTo>
                    <a:pt x="1779" y="7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>
                <a:alpha val="45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49" name="Freeform 29"/>
          <p:cNvSpPr>
            <a:spLocks/>
          </p:cNvSpPr>
          <p:nvPr/>
        </p:nvSpPr>
        <p:spPr bwMode="auto">
          <a:xfrm>
            <a:off x="684213" y="2276475"/>
            <a:ext cx="3503612" cy="3632200"/>
          </a:xfrm>
          <a:custGeom>
            <a:avLst/>
            <a:gdLst/>
            <a:ahLst/>
            <a:cxnLst>
              <a:cxn ang="0">
                <a:pos x="1367" y="0"/>
              </a:cxn>
              <a:cxn ang="0">
                <a:pos x="2207" y="396"/>
              </a:cxn>
              <a:cxn ang="0">
                <a:pos x="1814" y="2288"/>
              </a:cxn>
              <a:cxn ang="0">
                <a:pos x="0" y="1563"/>
              </a:cxn>
              <a:cxn ang="0">
                <a:pos x="1367" y="0"/>
              </a:cxn>
            </a:cxnLst>
            <a:rect l="0" t="0" r="r" b="b"/>
            <a:pathLst>
              <a:path w="2207" h="2288">
                <a:moveTo>
                  <a:pt x="1367" y="0"/>
                </a:moveTo>
                <a:lnTo>
                  <a:pt x="2207" y="396"/>
                </a:lnTo>
                <a:lnTo>
                  <a:pt x="1814" y="2288"/>
                </a:lnTo>
                <a:lnTo>
                  <a:pt x="0" y="1563"/>
                </a:lnTo>
                <a:lnTo>
                  <a:pt x="1367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9900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50825" y="188913"/>
            <a:ext cx="85693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 b="1" dirty="0">
                <a:solidFill>
                  <a:srgbClr val="00FFFF"/>
                </a:solidFill>
              </a:rPr>
              <a:t>N7. Построить сечение правильной призмы плоскостью, проходящей через ребро </a:t>
            </a:r>
            <a:r>
              <a:rPr lang="ru-RU" sz="2800" b="1" i="1" dirty="0">
                <a:solidFill>
                  <a:srgbClr val="00FFFF"/>
                </a:solidFill>
              </a:rPr>
              <a:t>АВ</a:t>
            </a:r>
            <a:r>
              <a:rPr lang="ru-RU" sz="2800" b="1" dirty="0">
                <a:solidFill>
                  <a:srgbClr val="00FFFF"/>
                </a:solidFill>
              </a:rPr>
              <a:t> и точку </a:t>
            </a:r>
            <a:r>
              <a:rPr lang="ru-RU" sz="2800" b="1" i="1" dirty="0">
                <a:solidFill>
                  <a:srgbClr val="00FFFF"/>
                </a:solidFill>
              </a:rPr>
              <a:t>М</a:t>
            </a:r>
            <a:r>
              <a:rPr lang="ru-RU" sz="2800" b="1" dirty="0">
                <a:solidFill>
                  <a:srgbClr val="00FFFF"/>
                </a:solidFill>
              </a:rPr>
              <a:t> середину ребра </a:t>
            </a:r>
            <a:r>
              <a:rPr lang="ru-RU" sz="2800" b="1" i="1" dirty="0">
                <a:solidFill>
                  <a:srgbClr val="00FFFF"/>
                </a:solidFill>
              </a:rPr>
              <a:t>В</a:t>
            </a:r>
            <a:r>
              <a:rPr lang="ru-RU" sz="2800" b="1" i="1" baseline="-25000" dirty="0">
                <a:solidFill>
                  <a:srgbClr val="00FFFF"/>
                </a:solidFill>
              </a:rPr>
              <a:t>1</a:t>
            </a:r>
            <a:r>
              <a:rPr lang="ru-RU" sz="2800" b="1" i="1" dirty="0">
                <a:solidFill>
                  <a:srgbClr val="00FFFF"/>
                </a:solidFill>
              </a:rPr>
              <a:t>С</a:t>
            </a:r>
            <a:r>
              <a:rPr lang="ru-RU" sz="2800" b="1" i="1" baseline="-25000" dirty="0">
                <a:solidFill>
                  <a:srgbClr val="00FFFF"/>
                </a:solidFill>
              </a:rPr>
              <a:t>1</a:t>
            </a:r>
            <a:r>
              <a:rPr lang="ru-RU" sz="2800" b="1" i="1" dirty="0">
                <a:solidFill>
                  <a:srgbClr val="00FFFF"/>
                </a:solidFill>
              </a:rPr>
              <a:t>.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684213" y="4795838"/>
            <a:ext cx="4248150" cy="0"/>
          </a:xfrm>
          <a:prstGeom prst="line">
            <a:avLst/>
          </a:prstGeom>
          <a:noFill/>
          <a:ln w="38100">
            <a:solidFill>
              <a:srgbClr val="00FF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 flipH="1">
            <a:off x="3563938" y="4795838"/>
            <a:ext cx="1368425" cy="11525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H="1" flipV="1">
            <a:off x="684213" y="4795838"/>
            <a:ext cx="2879725" cy="11525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684213" y="2347913"/>
            <a:ext cx="424815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>
            <a:off x="3563938" y="2347913"/>
            <a:ext cx="1368425" cy="11525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 flipV="1">
            <a:off x="684213" y="2347913"/>
            <a:ext cx="2879725" cy="11525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V="1">
            <a:off x="684213" y="2347913"/>
            <a:ext cx="0" cy="24479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 flipV="1">
            <a:off x="3563938" y="3500438"/>
            <a:ext cx="0" cy="24479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V="1">
            <a:off x="4932363" y="2347913"/>
            <a:ext cx="0" cy="244792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79388" y="47244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А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132138" y="58769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В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4860925" y="47244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С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107950" y="206057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А</a:t>
            </a:r>
            <a:r>
              <a:rPr lang="ru-RU" sz="3200" b="1" baseline="-25000">
                <a:solidFill>
                  <a:srgbClr val="00FFFF"/>
                </a:solidFill>
              </a:rPr>
              <a:t>1</a:t>
            </a:r>
            <a:endParaRPr lang="ru-RU" sz="3200" b="1">
              <a:solidFill>
                <a:srgbClr val="00FFFF"/>
              </a:solidFill>
            </a:endParaRP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2771775" y="34290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В</a:t>
            </a:r>
            <a:r>
              <a:rPr lang="ru-RU" sz="3200" b="1" baseline="-25000">
                <a:solidFill>
                  <a:srgbClr val="00FFFF"/>
                </a:solidFill>
              </a:rPr>
              <a:t>1</a:t>
            </a:r>
            <a:endParaRPr lang="ru-RU" sz="3200" b="1">
              <a:solidFill>
                <a:srgbClr val="00FFFF"/>
              </a:solidFill>
            </a:endParaRP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003800" y="206057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FF"/>
                </a:solidFill>
              </a:rPr>
              <a:t>С</a:t>
            </a:r>
            <a:r>
              <a:rPr lang="ru-RU" sz="3200" b="1" baseline="-25000">
                <a:solidFill>
                  <a:srgbClr val="00FFFF"/>
                </a:solidFill>
              </a:rPr>
              <a:t>1</a:t>
            </a:r>
            <a:endParaRPr lang="ru-RU" sz="3200" b="1">
              <a:solidFill>
                <a:srgbClr val="00FFFF"/>
              </a:solidFill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4068763" y="2852738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4356100" y="270827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М</a:t>
            </a:r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684213" y="4797425"/>
            <a:ext cx="2879725" cy="1150938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V="1">
            <a:off x="3563938" y="2924175"/>
            <a:ext cx="647700" cy="3024188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 flipH="1" flipV="1">
            <a:off x="2916238" y="2347913"/>
            <a:ext cx="1223962" cy="576262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 flipH="1">
            <a:off x="684213" y="2347913"/>
            <a:ext cx="2087562" cy="2449512"/>
          </a:xfrm>
          <a:prstGeom prst="line">
            <a:avLst/>
          </a:prstGeom>
          <a:noFill/>
          <a:ln w="762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27313" y="1628775"/>
            <a:ext cx="792162" cy="792163"/>
            <a:chOff x="1655" y="1026"/>
            <a:chExt cx="499" cy="499"/>
          </a:xfrm>
        </p:grpSpPr>
        <p:sp>
          <p:nvSpPr>
            <p:cNvPr id="107548" name="Text Box 28"/>
            <p:cNvSpPr txBox="1">
              <a:spLocks noChangeArrowheads="1"/>
            </p:cNvSpPr>
            <p:nvPr/>
          </p:nvSpPr>
          <p:spPr bwMode="auto">
            <a:xfrm>
              <a:off x="1655" y="1026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solidFill>
                    <a:srgbClr val="FF6600"/>
                  </a:solidFill>
                </a:rPr>
                <a:t>К</a:t>
              </a:r>
            </a:p>
          </p:txBody>
        </p:sp>
        <p:sp>
          <p:nvSpPr>
            <p:cNvPr id="107540" name="Oval 20"/>
            <p:cNvSpPr>
              <a:spLocks noChangeArrowheads="1"/>
            </p:cNvSpPr>
            <p:nvPr/>
          </p:nvSpPr>
          <p:spPr bwMode="auto">
            <a:xfrm>
              <a:off x="1746" y="1389"/>
              <a:ext cx="136" cy="136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5616575" y="2924175"/>
            <a:ext cx="302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1. Прямая ВМ</a:t>
            </a:r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5616575" y="3429000"/>
            <a:ext cx="3779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2. Прямая МК  параллельно АВ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5651500" y="4508500"/>
            <a:ext cx="3024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3. Прямая АК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5651500" y="5229225"/>
            <a:ext cx="349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>
                <a:solidFill>
                  <a:srgbClr val="FF6600"/>
                </a:solidFill>
              </a:rPr>
              <a:t>АКМВ - сечение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9" grpId="0" animBg="1"/>
      <p:bldP spid="107545" grpId="0" animBg="1"/>
      <p:bldP spid="107546" grpId="0" animBg="1"/>
      <p:bldP spid="107547" grpId="0" animBg="1"/>
      <p:bldP spid="107550" grpId="0"/>
      <p:bldP spid="107556" grpId="0"/>
      <p:bldP spid="107557" grpId="0"/>
      <p:bldP spid="1075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77" name="Freeform 33"/>
          <p:cNvSpPr>
            <a:spLocks/>
          </p:cNvSpPr>
          <p:nvPr/>
        </p:nvSpPr>
        <p:spPr bwMode="auto">
          <a:xfrm>
            <a:off x="5003800" y="4005263"/>
            <a:ext cx="2808288" cy="792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9" y="499"/>
              </a:cxn>
              <a:cxn ang="0">
                <a:pos x="1406" y="499"/>
              </a:cxn>
              <a:cxn ang="0">
                <a:pos x="1769" y="0"/>
              </a:cxn>
              <a:cxn ang="0">
                <a:pos x="0" y="0"/>
              </a:cxn>
            </a:cxnLst>
            <a:rect l="0" t="0" r="r" b="b"/>
            <a:pathLst>
              <a:path w="1769" h="499">
                <a:moveTo>
                  <a:pt x="0" y="0"/>
                </a:moveTo>
                <a:lnTo>
                  <a:pt x="499" y="499"/>
                </a:lnTo>
                <a:lnTo>
                  <a:pt x="1406" y="499"/>
                </a:lnTo>
                <a:lnTo>
                  <a:pt x="1769" y="0"/>
                </a:lnTo>
                <a:lnTo>
                  <a:pt x="0" y="0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52413" y="188913"/>
            <a:ext cx="86407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66FF33"/>
                </a:solidFill>
              </a:rPr>
              <a:t>N8. Построить сечение пирамиды плоскостью, проходящей через точку </a:t>
            </a:r>
            <a:r>
              <a:rPr lang="ru-RU" sz="2800" b="1" i="1" dirty="0">
                <a:solidFill>
                  <a:srgbClr val="66FF33"/>
                </a:solidFill>
              </a:rPr>
              <a:t>К</a:t>
            </a:r>
            <a:r>
              <a:rPr lang="ru-RU" sz="2800" b="1" dirty="0">
                <a:solidFill>
                  <a:srgbClr val="66FF33"/>
                </a:solidFill>
              </a:rPr>
              <a:t> и параллельно плоскости основания пирамиды. </a:t>
            </a:r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4140200" y="5156200"/>
            <a:ext cx="4464050" cy="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4140200" y="5156200"/>
            <a:ext cx="1223963" cy="11525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5364163" y="6308725"/>
            <a:ext cx="23034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 flipV="1">
            <a:off x="7667625" y="5156200"/>
            <a:ext cx="936625" cy="11525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 flipH="1">
            <a:off x="4140200" y="2132013"/>
            <a:ext cx="2374900" cy="30241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 flipH="1">
            <a:off x="5364163" y="2203450"/>
            <a:ext cx="1150937" cy="41052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6515100" y="2132013"/>
            <a:ext cx="1081088" cy="417671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6515100" y="2132013"/>
            <a:ext cx="2089150" cy="30241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932363" y="616585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А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635375" y="48688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В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8675688" y="50133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С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7596188" y="623728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D</a:t>
            </a:r>
            <a:endParaRPr lang="ru-RU" sz="3200" b="1">
              <a:solidFill>
                <a:srgbClr val="FF6600"/>
              </a:solidFill>
            </a:endParaRP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7380288" y="45085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6600"/>
                </a:solidFill>
              </a:rPr>
              <a:t>К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6227763" y="15573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S</a:t>
            </a:r>
            <a:endParaRPr lang="ru-RU" sz="3200" b="1">
              <a:solidFill>
                <a:srgbClr val="FF6600"/>
              </a:solidFill>
            </a:endParaRP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 flipH="1">
            <a:off x="5795963" y="4797425"/>
            <a:ext cx="1439862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 flipH="1" flipV="1">
            <a:off x="5003800" y="4005263"/>
            <a:ext cx="792163" cy="792162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 flipV="1">
            <a:off x="7235825" y="4005263"/>
            <a:ext cx="576263" cy="792162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 flipH="1">
            <a:off x="5003800" y="4005263"/>
            <a:ext cx="2808288" cy="0"/>
          </a:xfrm>
          <a:prstGeom prst="line">
            <a:avLst/>
          </a:prstGeom>
          <a:noFill/>
          <a:ln w="57150">
            <a:solidFill>
              <a:srgbClr val="66FF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7091363" y="4652963"/>
            <a:ext cx="215900" cy="2159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-36513" y="1916113"/>
            <a:ext cx="424815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1. Прямая КМ </a:t>
            </a:r>
            <a:r>
              <a:rPr lang="en-US" sz="3200" b="1">
                <a:solidFill>
                  <a:srgbClr val="66FF33"/>
                </a:solidFill>
              </a:rPr>
              <a:t>II AD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0" y="2708275"/>
            <a:ext cx="424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2</a:t>
            </a:r>
            <a:r>
              <a:rPr lang="ru-RU" sz="3200" b="1">
                <a:solidFill>
                  <a:srgbClr val="66FF33"/>
                </a:solidFill>
              </a:rPr>
              <a:t>. Прямая К</a:t>
            </a:r>
            <a:r>
              <a:rPr lang="en-US" sz="3200" b="1">
                <a:solidFill>
                  <a:srgbClr val="66FF33"/>
                </a:solidFill>
              </a:rPr>
              <a:t>N</a:t>
            </a:r>
            <a:r>
              <a:rPr lang="ru-RU" sz="3200" b="1">
                <a:solidFill>
                  <a:srgbClr val="66FF33"/>
                </a:solidFill>
              </a:rPr>
              <a:t> </a:t>
            </a:r>
            <a:r>
              <a:rPr lang="en-US" sz="3200" b="1">
                <a:solidFill>
                  <a:srgbClr val="66FF33"/>
                </a:solidFill>
              </a:rPr>
              <a:t>II DC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7812088" y="34290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N</a:t>
            </a:r>
            <a:endParaRPr lang="ru-RU" sz="3200" b="1">
              <a:solidFill>
                <a:srgbClr val="FF6600"/>
              </a:solidFill>
            </a:endParaRPr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5219700" y="45085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M</a:t>
            </a:r>
            <a:endParaRPr lang="ru-RU" sz="3200" b="1">
              <a:solidFill>
                <a:srgbClr val="FF6600"/>
              </a:solidFill>
            </a:endParaRPr>
          </a:p>
        </p:txBody>
      </p:sp>
      <p:sp>
        <p:nvSpPr>
          <p:cNvPr id="108582" name="Text Box 38"/>
          <p:cNvSpPr txBox="1">
            <a:spLocks noChangeArrowheads="1"/>
          </p:cNvSpPr>
          <p:nvPr/>
        </p:nvSpPr>
        <p:spPr bwMode="auto">
          <a:xfrm>
            <a:off x="0" y="3425825"/>
            <a:ext cx="424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3</a:t>
            </a:r>
            <a:r>
              <a:rPr lang="ru-RU" sz="3200" b="1">
                <a:solidFill>
                  <a:srgbClr val="66FF33"/>
                </a:solidFill>
              </a:rPr>
              <a:t>. Прямая М</a:t>
            </a:r>
            <a:r>
              <a:rPr lang="en-US" sz="3200" b="1">
                <a:solidFill>
                  <a:srgbClr val="66FF33"/>
                </a:solidFill>
              </a:rPr>
              <a:t>P</a:t>
            </a:r>
            <a:r>
              <a:rPr lang="ru-RU" sz="3200" b="1">
                <a:solidFill>
                  <a:srgbClr val="66FF33"/>
                </a:solidFill>
              </a:rPr>
              <a:t> </a:t>
            </a:r>
            <a:r>
              <a:rPr lang="en-US" sz="3200" b="1">
                <a:solidFill>
                  <a:srgbClr val="66FF33"/>
                </a:solidFill>
              </a:rPr>
              <a:t>II AB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4643438" y="34290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6600"/>
                </a:solidFill>
              </a:rPr>
              <a:t>P</a:t>
            </a:r>
            <a:endParaRPr lang="ru-RU" sz="3200" b="1">
              <a:solidFill>
                <a:srgbClr val="FF6600"/>
              </a:solidFill>
            </a:endParaRP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0" y="4149725"/>
            <a:ext cx="424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4</a:t>
            </a:r>
            <a:r>
              <a:rPr lang="ru-RU" sz="3200" b="1">
                <a:solidFill>
                  <a:srgbClr val="66FF33"/>
                </a:solidFill>
              </a:rPr>
              <a:t>. Прямая </a:t>
            </a:r>
            <a:r>
              <a:rPr lang="en-US" sz="3200" b="1">
                <a:solidFill>
                  <a:srgbClr val="66FF33"/>
                </a:solidFill>
              </a:rPr>
              <a:t>PN</a:t>
            </a:r>
            <a:r>
              <a:rPr lang="ru-RU" sz="3200" b="1">
                <a:solidFill>
                  <a:srgbClr val="66FF33"/>
                </a:solidFill>
              </a:rPr>
              <a:t> </a:t>
            </a:r>
            <a:r>
              <a:rPr lang="en-US" sz="3200" b="1">
                <a:solidFill>
                  <a:srgbClr val="66FF33"/>
                </a:solidFill>
              </a:rPr>
              <a:t>II BC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177800" y="5516563"/>
            <a:ext cx="3673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66FF33"/>
                </a:solidFill>
              </a:rPr>
              <a:t>KMPN - </a:t>
            </a:r>
            <a:r>
              <a:rPr lang="ru-RU" sz="3200" b="1" u="sng">
                <a:solidFill>
                  <a:srgbClr val="66FF33"/>
                </a:solidFill>
              </a:rPr>
              <a:t>сечение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10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7" grpId="0" animBg="1"/>
      <p:bldP spid="108573" grpId="0" animBg="1"/>
      <p:bldP spid="108574" grpId="0" animBg="1"/>
      <p:bldP spid="108575" grpId="0" animBg="1"/>
      <p:bldP spid="108576" grpId="0" animBg="1"/>
      <p:bldP spid="108578" grpId="0"/>
      <p:bldP spid="108579" grpId="0"/>
      <p:bldP spid="108580" grpId="0"/>
      <p:bldP spid="108581" grpId="0"/>
      <p:bldP spid="108582" grpId="0"/>
      <p:bldP spid="108583" grpId="0"/>
      <p:bldP spid="108584" grpId="0"/>
      <p:bldP spid="1085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" name="Text Box 0"/>
          <p:cNvSpPr txBox="1">
            <a:spLocks noChangeArrowheads="1"/>
          </p:cNvSpPr>
          <p:nvPr/>
        </p:nvSpPr>
        <p:spPr bwMode="auto">
          <a:xfrm>
            <a:off x="1852613" y="476250"/>
            <a:ext cx="552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/>
            <a:r>
              <a:rPr lang="ru-RU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МЕТОД  СЛЕДОВ</a:t>
            </a:r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142875" y="1335874"/>
            <a:ext cx="8893175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u="sng" dirty="0"/>
              <a:t>Суть метода:</a:t>
            </a:r>
            <a:r>
              <a:rPr lang="ru-RU" sz="2800" b="1" dirty="0"/>
              <a:t> построение вспомогательной прямой, являющейся линией пересечения секущей плоскости с плоскостью грани фигуры.</a:t>
            </a:r>
            <a:r>
              <a:rPr lang="ru-RU" sz="2800" dirty="0"/>
              <a:t> 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107950" y="3134735"/>
            <a:ext cx="467995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Эту линию называют </a:t>
            </a:r>
            <a:r>
              <a:rPr lang="ru-RU" sz="2800" b="1" i="1" dirty="0">
                <a:solidFill>
                  <a:srgbClr val="CC0000"/>
                </a:solidFill>
              </a:rPr>
              <a:t>следом</a:t>
            </a:r>
            <a:r>
              <a:rPr lang="ru-RU" sz="2800" b="1" dirty="0"/>
              <a:t> секущей плоскости.</a:t>
            </a:r>
            <a:r>
              <a:rPr lang="ru-RU" sz="2800" dirty="0"/>
              <a:t> </a:t>
            </a:r>
          </a:p>
        </p:txBody>
      </p:sp>
      <p:pic>
        <p:nvPicPr>
          <p:cNvPr id="377859" name="Picture 3"/>
          <p:cNvPicPr>
            <a:picLocks noChangeAspect="1" noChangeArrowheads="1"/>
          </p:cNvPicPr>
          <p:nvPr/>
        </p:nvPicPr>
        <p:blipFill>
          <a:blip r:embed="rId2" cstate="print"/>
          <a:srcRect l="8461"/>
          <a:stretch>
            <a:fillRect/>
          </a:stretch>
        </p:blipFill>
        <p:spPr bwMode="auto">
          <a:xfrm>
            <a:off x="4787900" y="2708275"/>
            <a:ext cx="4043363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31" name="Freeform 47"/>
          <p:cNvSpPr>
            <a:spLocks/>
          </p:cNvSpPr>
          <p:nvPr/>
        </p:nvSpPr>
        <p:spPr bwMode="auto">
          <a:xfrm>
            <a:off x="3995738" y="1412875"/>
            <a:ext cx="2016125" cy="2087563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0" y="0"/>
              </a:cxn>
              <a:cxn ang="0">
                <a:pos x="1270" y="0"/>
              </a:cxn>
              <a:cxn ang="0">
                <a:pos x="1270" y="1315"/>
              </a:cxn>
              <a:cxn ang="0">
                <a:pos x="0" y="1315"/>
              </a:cxn>
            </a:cxnLst>
            <a:rect l="0" t="0" r="r" b="b"/>
            <a:pathLst>
              <a:path w="1270" h="1315">
                <a:moveTo>
                  <a:pt x="0" y="1315"/>
                </a:moveTo>
                <a:lnTo>
                  <a:pt x="0" y="0"/>
                </a:lnTo>
                <a:lnTo>
                  <a:pt x="1270" y="0"/>
                </a:lnTo>
                <a:lnTo>
                  <a:pt x="1270" y="1315"/>
                </a:lnTo>
                <a:lnTo>
                  <a:pt x="0" y="1315"/>
                </a:lnTo>
                <a:close/>
              </a:path>
            </a:pathLst>
          </a:custGeom>
          <a:solidFill>
            <a:srgbClr val="FF00FF">
              <a:alpha val="3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46" name="Freeform 62"/>
          <p:cNvSpPr>
            <a:spLocks/>
          </p:cNvSpPr>
          <p:nvPr/>
        </p:nvSpPr>
        <p:spPr bwMode="auto">
          <a:xfrm>
            <a:off x="4000500" y="1981200"/>
            <a:ext cx="3092450" cy="2717800"/>
          </a:xfrm>
          <a:custGeom>
            <a:avLst/>
            <a:gdLst/>
            <a:ahLst/>
            <a:cxnLst>
              <a:cxn ang="0">
                <a:pos x="1232" y="0"/>
              </a:cxn>
              <a:cxn ang="0">
                <a:pos x="0" y="512"/>
              </a:cxn>
              <a:cxn ang="0">
                <a:pos x="344" y="1360"/>
              </a:cxn>
              <a:cxn ang="0">
                <a:pos x="1496" y="1712"/>
              </a:cxn>
              <a:cxn ang="0">
                <a:pos x="1948" y="1502"/>
              </a:cxn>
              <a:cxn ang="0">
                <a:pos x="1232" y="0"/>
              </a:cxn>
            </a:cxnLst>
            <a:rect l="0" t="0" r="r" b="b"/>
            <a:pathLst>
              <a:path w="1948" h="1712">
                <a:moveTo>
                  <a:pt x="1232" y="0"/>
                </a:moveTo>
                <a:lnTo>
                  <a:pt x="0" y="512"/>
                </a:lnTo>
                <a:lnTo>
                  <a:pt x="344" y="1360"/>
                </a:lnTo>
                <a:lnTo>
                  <a:pt x="1496" y="1712"/>
                </a:lnTo>
                <a:lnTo>
                  <a:pt x="1948" y="1502"/>
                </a:lnTo>
                <a:lnTo>
                  <a:pt x="1232" y="0"/>
                </a:lnTo>
                <a:close/>
              </a:path>
            </a:pathLst>
          </a:custGeom>
          <a:solidFill>
            <a:srgbClr val="FF6600"/>
          </a:solidFill>
          <a:ln w="38100" cap="flat" cmpd="sng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42" name="Freeform 58"/>
          <p:cNvSpPr>
            <a:spLocks/>
          </p:cNvSpPr>
          <p:nvPr/>
        </p:nvSpPr>
        <p:spPr bwMode="auto">
          <a:xfrm>
            <a:off x="6011863" y="1412875"/>
            <a:ext cx="1081087" cy="3311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15"/>
              </a:cxn>
              <a:cxn ang="0">
                <a:pos x="681" y="2086"/>
              </a:cxn>
              <a:cxn ang="0">
                <a:pos x="681" y="771"/>
              </a:cxn>
              <a:cxn ang="0">
                <a:pos x="0" y="0"/>
              </a:cxn>
            </a:cxnLst>
            <a:rect l="0" t="0" r="r" b="b"/>
            <a:pathLst>
              <a:path w="681" h="2086">
                <a:moveTo>
                  <a:pt x="0" y="0"/>
                </a:moveTo>
                <a:lnTo>
                  <a:pt x="0" y="1315"/>
                </a:lnTo>
                <a:lnTo>
                  <a:pt x="681" y="2086"/>
                </a:lnTo>
                <a:lnTo>
                  <a:pt x="681" y="771"/>
                </a:lnTo>
                <a:lnTo>
                  <a:pt x="0" y="0"/>
                </a:lnTo>
                <a:close/>
              </a:path>
            </a:pathLst>
          </a:custGeom>
          <a:solidFill>
            <a:srgbClr val="0066FF">
              <a:alpha val="44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33" name="Freeform 49"/>
          <p:cNvSpPr>
            <a:spLocks/>
          </p:cNvSpPr>
          <p:nvPr/>
        </p:nvSpPr>
        <p:spPr bwMode="auto">
          <a:xfrm>
            <a:off x="3995738" y="3500438"/>
            <a:ext cx="3097212" cy="1223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70" y="0"/>
              </a:cxn>
              <a:cxn ang="0">
                <a:pos x="1951" y="771"/>
              </a:cxn>
              <a:cxn ang="0">
                <a:pos x="659" y="763"/>
              </a:cxn>
              <a:cxn ang="0">
                <a:pos x="0" y="0"/>
              </a:cxn>
            </a:cxnLst>
            <a:rect l="0" t="0" r="r" b="b"/>
            <a:pathLst>
              <a:path w="1951" h="771">
                <a:moveTo>
                  <a:pt x="0" y="0"/>
                </a:moveTo>
                <a:lnTo>
                  <a:pt x="1270" y="0"/>
                </a:lnTo>
                <a:lnTo>
                  <a:pt x="1951" y="771"/>
                </a:lnTo>
                <a:lnTo>
                  <a:pt x="659" y="76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 rot="5400000">
            <a:off x="2953544" y="2455069"/>
            <a:ext cx="2087562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89" name="Line 5"/>
          <p:cNvSpPr>
            <a:spLocks noChangeShapeType="1"/>
          </p:cNvSpPr>
          <p:nvPr/>
        </p:nvSpPr>
        <p:spPr bwMode="auto">
          <a:xfrm rot="5400000">
            <a:off x="4969669" y="2455069"/>
            <a:ext cx="2087562" cy="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0" name="Line 6"/>
          <p:cNvSpPr>
            <a:spLocks noChangeShapeType="1"/>
          </p:cNvSpPr>
          <p:nvPr/>
        </p:nvSpPr>
        <p:spPr bwMode="auto">
          <a:xfrm rot="5400000" flipV="1">
            <a:off x="5005388" y="403225"/>
            <a:ext cx="0" cy="20161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2" name="Line 8"/>
          <p:cNvSpPr>
            <a:spLocks noChangeShapeType="1"/>
          </p:cNvSpPr>
          <p:nvPr/>
        </p:nvSpPr>
        <p:spPr bwMode="auto">
          <a:xfrm rot="5400000" flipV="1">
            <a:off x="5003801" y="2490787"/>
            <a:ext cx="0" cy="2016125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3" name="Line 9"/>
          <p:cNvSpPr>
            <a:spLocks noChangeShapeType="1"/>
          </p:cNvSpPr>
          <p:nvPr/>
        </p:nvSpPr>
        <p:spPr bwMode="auto">
          <a:xfrm rot="5400000">
            <a:off x="4033044" y="3680619"/>
            <a:ext cx="2087562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4" name="Line 10"/>
          <p:cNvSpPr>
            <a:spLocks noChangeShapeType="1"/>
          </p:cNvSpPr>
          <p:nvPr/>
        </p:nvSpPr>
        <p:spPr bwMode="auto">
          <a:xfrm rot="5400000">
            <a:off x="6049169" y="3680619"/>
            <a:ext cx="2087562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5" name="Line 11"/>
          <p:cNvSpPr>
            <a:spLocks noChangeShapeType="1"/>
          </p:cNvSpPr>
          <p:nvPr/>
        </p:nvSpPr>
        <p:spPr bwMode="auto">
          <a:xfrm rot="5400000" flipV="1">
            <a:off x="6084888" y="1628775"/>
            <a:ext cx="0" cy="20161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7" name="Line 13"/>
          <p:cNvSpPr>
            <a:spLocks noChangeShapeType="1"/>
          </p:cNvSpPr>
          <p:nvPr/>
        </p:nvSpPr>
        <p:spPr bwMode="auto">
          <a:xfrm rot="5400000" flipV="1">
            <a:off x="6084888" y="3716337"/>
            <a:ext cx="0" cy="20161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8" name="Line 14"/>
          <p:cNvSpPr>
            <a:spLocks noChangeShapeType="1"/>
          </p:cNvSpPr>
          <p:nvPr/>
        </p:nvSpPr>
        <p:spPr bwMode="auto">
          <a:xfrm rot="5400000" flipV="1">
            <a:off x="3925094" y="1483519"/>
            <a:ext cx="1223962" cy="10795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 rot="5400000" flipV="1">
            <a:off x="3925093" y="3571082"/>
            <a:ext cx="1223963" cy="10795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0" name="Line 16"/>
          <p:cNvSpPr>
            <a:spLocks noChangeShapeType="1"/>
          </p:cNvSpPr>
          <p:nvPr/>
        </p:nvSpPr>
        <p:spPr bwMode="auto">
          <a:xfrm rot="5400000" flipV="1">
            <a:off x="5941218" y="3571082"/>
            <a:ext cx="1223963" cy="1079500"/>
          </a:xfrm>
          <a:prstGeom prst="line">
            <a:avLst/>
          </a:prstGeom>
          <a:noFill/>
          <a:ln w="38100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 rot="5400000" flipV="1">
            <a:off x="5941219" y="1483519"/>
            <a:ext cx="1223962" cy="10795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 flipH="1">
            <a:off x="1044575" y="1987550"/>
            <a:ext cx="4895850" cy="20891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10" name="Line 26"/>
          <p:cNvSpPr>
            <a:spLocks noChangeShapeType="1"/>
          </p:cNvSpPr>
          <p:nvPr/>
        </p:nvSpPr>
        <p:spPr bwMode="auto">
          <a:xfrm flipH="1">
            <a:off x="755650" y="3500438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14" name="Oval 30"/>
          <p:cNvSpPr>
            <a:spLocks noChangeArrowheads="1"/>
          </p:cNvSpPr>
          <p:nvPr/>
        </p:nvSpPr>
        <p:spPr bwMode="auto">
          <a:xfrm>
            <a:off x="3924300" y="2708275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16" name="Line 32"/>
          <p:cNvSpPr>
            <a:spLocks noChangeShapeType="1"/>
          </p:cNvSpPr>
          <p:nvPr/>
        </p:nvSpPr>
        <p:spPr bwMode="auto">
          <a:xfrm>
            <a:off x="1116013" y="3140075"/>
            <a:ext cx="7993062" cy="23764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19" name="Oval 35"/>
          <p:cNvSpPr>
            <a:spLocks noChangeArrowheads="1"/>
          </p:cNvSpPr>
          <p:nvPr/>
        </p:nvSpPr>
        <p:spPr bwMode="auto">
          <a:xfrm>
            <a:off x="4427538" y="4003675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21" name="Oval 37"/>
          <p:cNvSpPr>
            <a:spLocks noChangeArrowheads="1"/>
          </p:cNvSpPr>
          <p:nvPr/>
        </p:nvSpPr>
        <p:spPr bwMode="auto">
          <a:xfrm>
            <a:off x="6227763" y="4652963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23" name="Text Box 39"/>
          <p:cNvSpPr txBox="1">
            <a:spLocks noChangeArrowheads="1"/>
          </p:cNvSpPr>
          <p:nvPr/>
        </p:nvSpPr>
        <p:spPr bwMode="auto">
          <a:xfrm>
            <a:off x="5508625" y="1268413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М</a:t>
            </a:r>
          </a:p>
        </p:txBody>
      </p:sp>
      <p:sp>
        <p:nvSpPr>
          <p:cNvPr id="374824" name="Text Box 40"/>
          <p:cNvSpPr txBox="1">
            <a:spLocks noChangeArrowheads="1"/>
          </p:cNvSpPr>
          <p:nvPr/>
        </p:nvSpPr>
        <p:spPr bwMode="auto">
          <a:xfrm>
            <a:off x="6156325" y="49418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Р</a:t>
            </a:r>
          </a:p>
        </p:txBody>
      </p:sp>
      <p:sp>
        <p:nvSpPr>
          <p:cNvPr id="374826" name="Text Box 42"/>
          <p:cNvSpPr txBox="1">
            <a:spLocks noChangeArrowheads="1"/>
          </p:cNvSpPr>
          <p:nvPr/>
        </p:nvSpPr>
        <p:spPr bwMode="auto">
          <a:xfrm>
            <a:off x="323850" y="549275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ru-RU" sz="2800" b="1" dirty="0"/>
              <a:t>Постройте сечение куба, </a:t>
            </a:r>
            <a:r>
              <a:rPr lang="ru-RU" sz="2800" b="1" dirty="0" smtClean="0"/>
              <a:t>проходящее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через точки </a:t>
            </a:r>
            <a:r>
              <a:rPr lang="en-US" sz="2800" b="1" dirty="0"/>
              <a:t>P, </a:t>
            </a:r>
            <a:r>
              <a:rPr lang="ru-RU" sz="2800" b="1" dirty="0"/>
              <a:t>М, К. </a:t>
            </a:r>
            <a:endParaRPr lang="ru-RU" sz="2800" b="1" dirty="0">
              <a:sym typeface="Symbol" pitchFamily="18" charset="2"/>
            </a:endParaRPr>
          </a:p>
        </p:txBody>
      </p:sp>
      <p:sp>
        <p:nvSpPr>
          <p:cNvPr id="374807" name="Oval 23"/>
          <p:cNvSpPr>
            <a:spLocks noChangeArrowheads="1"/>
          </p:cNvSpPr>
          <p:nvPr/>
        </p:nvSpPr>
        <p:spPr bwMode="auto">
          <a:xfrm>
            <a:off x="2268538" y="3429000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28" name="Text Box 44"/>
          <p:cNvSpPr txBox="1">
            <a:spLocks noChangeArrowheads="1"/>
          </p:cNvSpPr>
          <p:nvPr/>
        </p:nvSpPr>
        <p:spPr bwMode="auto">
          <a:xfrm>
            <a:off x="2051050" y="27082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К</a:t>
            </a:r>
          </a:p>
        </p:txBody>
      </p:sp>
      <p:sp>
        <p:nvSpPr>
          <p:cNvPr id="374830" name="Text Box 46"/>
          <p:cNvSpPr txBox="1">
            <a:spLocks noChangeArrowheads="1"/>
          </p:cNvSpPr>
          <p:nvPr/>
        </p:nvSpPr>
        <p:spPr bwMode="auto">
          <a:xfrm>
            <a:off x="3348038" y="20605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А</a:t>
            </a:r>
          </a:p>
        </p:txBody>
      </p:sp>
      <p:sp>
        <p:nvSpPr>
          <p:cNvPr id="374832" name="Text Box 48"/>
          <p:cNvSpPr txBox="1">
            <a:spLocks noChangeArrowheads="1"/>
          </p:cNvSpPr>
          <p:nvPr/>
        </p:nvSpPr>
        <p:spPr bwMode="auto">
          <a:xfrm>
            <a:off x="395288" y="4292600"/>
            <a:ext cx="2879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1. Прямая МК</a:t>
            </a:r>
          </a:p>
        </p:txBody>
      </p:sp>
      <p:sp>
        <p:nvSpPr>
          <p:cNvPr id="374834" name="Text Box 50"/>
          <p:cNvSpPr txBox="1">
            <a:spLocks noChangeArrowheads="1"/>
          </p:cNvSpPr>
          <p:nvPr/>
        </p:nvSpPr>
        <p:spPr bwMode="auto">
          <a:xfrm>
            <a:off x="4211638" y="42926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В</a:t>
            </a:r>
          </a:p>
        </p:txBody>
      </p:sp>
      <p:sp>
        <p:nvSpPr>
          <p:cNvPr id="374836" name="Text Box 52"/>
          <p:cNvSpPr txBox="1">
            <a:spLocks noChangeArrowheads="1"/>
          </p:cNvSpPr>
          <p:nvPr/>
        </p:nvSpPr>
        <p:spPr bwMode="auto">
          <a:xfrm>
            <a:off x="396875" y="4868863"/>
            <a:ext cx="2879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2. Прямая КР</a:t>
            </a:r>
          </a:p>
        </p:txBody>
      </p:sp>
      <p:sp>
        <p:nvSpPr>
          <p:cNvPr id="374837" name="Line 53"/>
          <p:cNvSpPr>
            <a:spLocks noChangeShapeType="1"/>
          </p:cNvSpPr>
          <p:nvPr/>
        </p:nvSpPr>
        <p:spPr bwMode="auto">
          <a:xfrm>
            <a:off x="6011863" y="3500438"/>
            <a:ext cx="2160587" cy="23764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38" name="Text Box 54"/>
          <p:cNvSpPr txBox="1">
            <a:spLocks noChangeArrowheads="1"/>
          </p:cNvSpPr>
          <p:nvPr/>
        </p:nvSpPr>
        <p:spPr bwMode="auto">
          <a:xfrm>
            <a:off x="5940425" y="30686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О</a:t>
            </a:r>
          </a:p>
        </p:txBody>
      </p:sp>
      <p:sp>
        <p:nvSpPr>
          <p:cNvPr id="374839" name="Text Box 55"/>
          <p:cNvSpPr txBox="1">
            <a:spLocks noChangeArrowheads="1"/>
          </p:cNvSpPr>
          <p:nvPr/>
        </p:nvSpPr>
        <p:spPr bwMode="auto">
          <a:xfrm>
            <a:off x="7451725" y="43656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Т</a:t>
            </a:r>
          </a:p>
        </p:txBody>
      </p:sp>
      <p:sp>
        <p:nvSpPr>
          <p:cNvPr id="374841" name="Text Box 57"/>
          <p:cNvSpPr txBox="1">
            <a:spLocks noChangeArrowheads="1"/>
          </p:cNvSpPr>
          <p:nvPr/>
        </p:nvSpPr>
        <p:spPr bwMode="auto">
          <a:xfrm>
            <a:off x="396875" y="5373688"/>
            <a:ext cx="2879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3. Прямая ОТ</a:t>
            </a:r>
          </a:p>
        </p:txBody>
      </p:sp>
      <p:sp>
        <p:nvSpPr>
          <p:cNvPr id="374843" name="Line 59"/>
          <p:cNvSpPr>
            <a:spLocks noChangeShapeType="1"/>
          </p:cNvSpPr>
          <p:nvPr/>
        </p:nvSpPr>
        <p:spPr bwMode="auto">
          <a:xfrm>
            <a:off x="5940425" y="1989138"/>
            <a:ext cx="2087563" cy="4319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4844" name="Text Box 60"/>
          <p:cNvSpPr txBox="1">
            <a:spLocks noChangeArrowheads="1"/>
          </p:cNvSpPr>
          <p:nvPr/>
        </p:nvSpPr>
        <p:spPr bwMode="auto">
          <a:xfrm>
            <a:off x="2987675" y="5949950"/>
            <a:ext cx="3743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/>
              <a:t>МАВРС - сечение</a:t>
            </a:r>
          </a:p>
        </p:txBody>
      </p:sp>
      <p:sp>
        <p:nvSpPr>
          <p:cNvPr id="374805" name="Oval 21"/>
          <p:cNvSpPr>
            <a:spLocks noChangeArrowheads="1"/>
          </p:cNvSpPr>
          <p:nvPr/>
        </p:nvSpPr>
        <p:spPr bwMode="auto">
          <a:xfrm>
            <a:off x="5868988" y="1916113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40" name="Oval 56"/>
          <p:cNvSpPr>
            <a:spLocks noChangeArrowheads="1"/>
          </p:cNvSpPr>
          <p:nvPr/>
        </p:nvSpPr>
        <p:spPr bwMode="auto">
          <a:xfrm>
            <a:off x="7308850" y="4941888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06" name="Oval 22"/>
          <p:cNvSpPr>
            <a:spLocks noChangeArrowheads="1"/>
          </p:cNvSpPr>
          <p:nvPr/>
        </p:nvSpPr>
        <p:spPr bwMode="auto">
          <a:xfrm>
            <a:off x="6948488" y="4221163"/>
            <a:ext cx="215900" cy="215900"/>
          </a:xfrm>
          <a:prstGeom prst="ellipse">
            <a:avLst/>
          </a:prstGeom>
          <a:solidFill>
            <a:srgbClr val="33CC33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4845" name="Text Box 61"/>
          <p:cNvSpPr txBox="1">
            <a:spLocks noChangeArrowheads="1"/>
          </p:cNvSpPr>
          <p:nvPr/>
        </p:nvSpPr>
        <p:spPr bwMode="auto">
          <a:xfrm>
            <a:off x="7164388" y="36449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7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7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7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74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000"/>
                                        <p:tgtEl>
                                          <p:spTgt spid="374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7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37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7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7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7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37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2000"/>
                                        <p:tgtEl>
                                          <p:spTgt spid="374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7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37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37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37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2000"/>
                                        <p:tgtEl>
                                          <p:spTgt spid="374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3000"/>
                                        <p:tgtEl>
                                          <p:spTgt spid="37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2000"/>
                                        <p:tgtEl>
                                          <p:spTgt spid="374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20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2000"/>
                                        <p:tgtEl>
                                          <p:spTgt spid="374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20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2000"/>
                                        <p:tgtEl>
                                          <p:spTgt spid="374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2000"/>
                                        <p:tgtEl>
                                          <p:spTgt spid="374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2000"/>
                                        <p:tgtEl>
                                          <p:spTgt spid="374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2000"/>
                                        <p:tgtEl>
                                          <p:spTgt spid="374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2000"/>
                                        <p:tgtEl>
                                          <p:spTgt spid="374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2000"/>
                                        <p:tgtEl>
                                          <p:spTgt spid="374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2000"/>
                                        <p:tgtEl>
                                          <p:spTgt spid="374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2000"/>
                                        <p:tgtEl>
                                          <p:spTgt spid="374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31" grpId="0" animBg="1"/>
      <p:bldP spid="374831" grpId="1" animBg="1"/>
      <p:bldP spid="374846" grpId="0" animBg="1"/>
      <p:bldP spid="374842" grpId="0" animBg="1"/>
      <p:bldP spid="374842" grpId="1" animBg="1"/>
      <p:bldP spid="374833" grpId="0" animBg="1"/>
      <p:bldP spid="374833" grpId="1" animBg="1"/>
      <p:bldP spid="374809" grpId="0" animBg="1"/>
      <p:bldP spid="374809" grpId="1" animBg="1"/>
      <p:bldP spid="374814" grpId="0" animBg="1"/>
      <p:bldP spid="374814" grpId="1" animBg="1"/>
      <p:bldP spid="374816" grpId="0" animBg="1"/>
      <p:bldP spid="374816" grpId="1" animBg="1"/>
      <p:bldP spid="374819" grpId="0" animBg="1"/>
      <p:bldP spid="374819" grpId="1" animBg="1"/>
      <p:bldP spid="374830" grpId="0"/>
      <p:bldP spid="374830" grpId="1"/>
      <p:bldP spid="374834" grpId="0"/>
      <p:bldP spid="374834" grpId="1"/>
      <p:bldP spid="374837" grpId="0" animBg="1"/>
      <p:bldP spid="374837" grpId="1" animBg="1"/>
      <p:bldP spid="374839" grpId="0"/>
      <p:bldP spid="374839" grpId="1"/>
      <p:bldP spid="374843" grpId="0" animBg="1"/>
      <p:bldP spid="374843" grpId="1" animBg="1"/>
      <p:bldP spid="374840" grpId="0" animBg="1"/>
      <p:bldP spid="374840" grpId="1" animBg="1"/>
      <p:bldP spid="374806" grpId="0" animBg="1"/>
      <p:bldP spid="374806" grpId="1" animBg="1"/>
      <p:bldP spid="374845" grpId="0"/>
      <p:bldP spid="37484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6" name="WordArt 4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84963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Самостоятельная работа.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(с последующей проверкой)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250825" y="1700213"/>
            <a:ext cx="8312150" cy="5011737"/>
            <a:chOff x="68" y="935"/>
            <a:chExt cx="5463" cy="33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8" y="984"/>
              <a:ext cx="1678" cy="1374"/>
              <a:chOff x="340" y="1661"/>
              <a:chExt cx="1361" cy="1860"/>
            </a:xfrm>
          </p:grpSpPr>
          <p:sp>
            <p:nvSpPr>
              <p:cNvPr id="397319" name="Line 7"/>
              <p:cNvSpPr>
                <a:spLocks noChangeShapeType="1"/>
              </p:cNvSpPr>
              <p:nvPr/>
            </p:nvSpPr>
            <p:spPr bwMode="auto">
              <a:xfrm flipH="1">
                <a:off x="340" y="1661"/>
                <a:ext cx="816" cy="1225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0" name="Line 8"/>
              <p:cNvSpPr>
                <a:spLocks noChangeShapeType="1"/>
              </p:cNvSpPr>
              <p:nvPr/>
            </p:nvSpPr>
            <p:spPr bwMode="auto">
              <a:xfrm>
                <a:off x="340" y="2886"/>
                <a:ext cx="1361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1" name="Line 9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545" cy="1225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2" name="Line 10"/>
              <p:cNvSpPr>
                <a:spLocks noChangeShapeType="1"/>
              </p:cNvSpPr>
              <p:nvPr/>
            </p:nvSpPr>
            <p:spPr bwMode="auto">
              <a:xfrm>
                <a:off x="340" y="2886"/>
                <a:ext cx="544" cy="635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3" name="Line 11"/>
              <p:cNvSpPr>
                <a:spLocks noChangeShapeType="1"/>
              </p:cNvSpPr>
              <p:nvPr/>
            </p:nvSpPr>
            <p:spPr bwMode="auto">
              <a:xfrm flipV="1">
                <a:off x="884" y="2886"/>
                <a:ext cx="817" cy="635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4" name="Line 12"/>
              <p:cNvSpPr>
                <a:spLocks noChangeShapeType="1"/>
              </p:cNvSpPr>
              <p:nvPr/>
            </p:nvSpPr>
            <p:spPr bwMode="auto">
              <a:xfrm flipV="1">
                <a:off x="884" y="1661"/>
                <a:ext cx="272" cy="186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8" y="2692"/>
              <a:ext cx="1633" cy="1407"/>
              <a:chOff x="340" y="1661"/>
              <a:chExt cx="1361" cy="1860"/>
            </a:xfrm>
          </p:grpSpPr>
          <p:sp>
            <p:nvSpPr>
              <p:cNvPr id="397326" name="Line 14"/>
              <p:cNvSpPr>
                <a:spLocks noChangeShapeType="1"/>
              </p:cNvSpPr>
              <p:nvPr/>
            </p:nvSpPr>
            <p:spPr bwMode="auto">
              <a:xfrm flipH="1">
                <a:off x="340" y="1661"/>
                <a:ext cx="816" cy="1225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7" name="Line 15"/>
              <p:cNvSpPr>
                <a:spLocks noChangeShapeType="1"/>
              </p:cNvSpPr>
              <p:nvPr/>
            </p:nvSpPr>
            <p:spPr bwMode="auto">
              <a:xfrm>
                <a:off x="340" y="2886"/>
                <a:ext cx="1361" cy="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8" name="Line 16"/>
              <p:cNvSpPr>
                <a:spLocks noChangeShapeType="1"/>
              </p:cNvSpPr>
              <p:nvPr/>
            </p:nvSpPr>
            <p:spPr bwMode="auto">
              <a:xfrm>
                <a:off x="1156" y="1661"/>
                <a:ext cx="545" cy="1225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29" name="Line 17"/>
              <p:cNvSpPr>
                <a:spLocks noChangeShapeType="1"/>
              </p:cNvSpPr>
              <p:nvPr/>
            </p:nvSpPr>
            <p:spPr bwMode="auto">
              <a:xfrm>
                <a:off x="340" y="2886"/>
                <a:ext cx="544" cy="635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30" name="Line 18"/>
              <p:cNvSpPr>
                <a:spLocks noChangeShapeType="1"/>
              </p:cNvSpPr>
              <p:nvPr/>
            </p:nvSpPr>
            <p:spPr bwMode="auto">
              <a:xfrm flipV="1">
                <a:off x="884" y="2886"/>
                <a:ext cx="817" cy="635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31" name="Line 19"/>
              <p:cNvSpPr>
                <a:spLocks noChangeShapeType="1"/>
              </p:cNvSpPr>
              <p:nvPr/>
            </p:nvSpPr>
            <p:spPr bwMode="auto">
              <a:xfrm flipV="1">
                <a:off x="884" y="1661"/>
                <a:ext cx="272" cy="186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7332" name="Oval 20"/>
            <p:cNvSpPr>
              <a:spLocks noChangeArrowheads="1"/>
            </p:cNvSpPr>
            <p:nvPr/>
          </p:nvSpPr>
          <p:spPr bwMode="auto">
            <a:xfrm>
              <a:off x="1337" y="1252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33" name="Text Box 21"/>
            <p:cNvSpPr txBox="1">
              <a:spLocks noChangeArrowheads="1"/>
            </p:cNvSpPr>
            <p:nvPr/>
          </p:nvSpPr>
          <p:spPr bwMode="auto">
            <a:xfrm>
              <a:off x="1337" y="935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 dirty="0">
                  <a:latin typeface="Times New Roman" pitchFamily="18" charset="0"/>
                </a:rPr>
                <a:t>M</a:t>
              </a:r>
              <a:endParaRPr lang="ru-RU" b="1" dirty="0">
                <a:latin typeface="Times New Roman" pitchFamily="18" charset="0"/>
              </a:endParaRPr>
            </a:p>
          </p:txBody>
        </p:sp>
        <p:sp>
          <p:nvSpPr>
            <p:cNvPr id="397334" name="Oval 22"/>
            <p:cNvSpPr>
              <a:spLocks noChangeArrowheads="1"/>
            </p:cNvSpPr>
            <p:nvPr/>
          </p:nvSpPr>
          <p:spPr bwMode="auto">
            <a:xfrm>
              <a:off x="1156" y="2141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35" name="Text Box 23"/>
            <p:cNvSpPr txBox="1">
              <a:spLocks noChangeArrowheads="1"/>
            </p:cNvSpPr>
            <p:nvPr/>
          </p:nvSpPr>
          <p:spPr bwMode="auto">
            <a:xfrm>
              <a:off x="1201" y="2082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36" name="Oval 24"/>
            <p:cNvSpPr>
              <a:spLocks noChangeArrowheads="1"/>
            </p:cNvSpPr>
            <p:nvPr/>
          </p:nvSpPr>
          <p:spPr bwMode="auto">
            <a:xfrm>
              <a:off x="430" y="1853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37" name="Text Box 25"/>
            <p:cNvSpPr txBox="1">
              <a:spLocks noChangeArrowheads="1"/>
            </p:cNvSpPr>
            <p:nvPr/>
          </p:nvSpPr>
          <p:spPr bwMode="auto">
            <a:xfrm>
              <a:off x="430" y="1538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38" name="Oval 26"/>
            <p:cNvSpPr>
              <a:spLocks noChangeArrowheads="1"/>
            </p:cNvSpPr>
            <p:nvPr/>
          </p:nvSpPr>
          <p:spPr bwMode="auto">
            <a:xfrm>
              <a:off x="703" y="2935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39" name="Text Box 27"/>
            <p:cNvSpPr txBox="1">
              <a:spLocks noChangeArrowheads="1"/>
            </p:cNvSpPr>
            <p:nvPr/>
          </p:nvSpPr>
          <p:spPr bwMode="auto">
            <a:xfrm>
              <a:off x="385" y="2786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M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40" name="Oval 28"/>
            <p:cNvSpPr>
              <a:spLocks noChangeArrowheads="1"/>
            </p:cNvSpPr>
            <p:nvPr/>
          </p:nvSpPr>
          <p:spPr bwMode="auto">
            <a:xfrm>
              <a:off x="1429" y="3239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429" y="3067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42" name="Oval 30"/>
            <p:cNvSpPr>
              <a:spLocks noChangeArrowheads="1"/>
            </p:cNvSpPr>
            <p:nvPr/>
          </p:nvSpPr>
          <p:spPr bwMode="auto">
            <a:xfrm>
              <a:off x="748" y="3748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40" y="3566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2107" y="935"/>
              <a:ext cx="1496" cy="1332"/>
              <a:chOff x="3852" y="420"/>
              <a:chExt cx="1496" cy="1332"/>
            </a:xfrm>
          </p:grpSpPr>
          <p:sp>
            <p:nvSpPr>
              <p:cNvPr id="397346" name="Line 34"/>
              <p:cNvSpPr>
                <a:spLocks noChangeShapeType="1"/>
              </p:cNvSpPr>
              <p:nvPr/>
            </p:nvSpPr>
            <p:spPr bwMode="auto">
              <a:xfrm flipV="1">
                <a:off x="3854" y="424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47" name="Line 35"/>
              <p:cNvSpPr>
                <a:spLocks noChangeShapeType="1"/>
              </p:cNvSpPr>
              <p:nvPr/>
            </p:nvSpPr>
            <p:spPr bwMode="auto">
              <a:xfrm flipV="1">
                <a:off x="4712" y="422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48" name="Line 36"/>
              <p:cNvSpPr>
                <a:spLocks noChangeShapeType="1"/>
              </p:cNvSpPr>
              <p:nvPr/>
            </p:nvSpPr>
            <p:spPr bwMode="auto">
              <a:xfrm flipV="1">
                <a:off x="3854" y="1475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49" name="Line 37"/>
              <p:cNvSpPr>
                <a:spLocks noChangeShapeType="1"/>
              </p:cNvSpPr>
              <p:nvPr/>
            </p:nvSpPr>
            <p:spPr bwMode="auto">
              <a:xfrm flipV="1">
                <a:off x="4713" y="1479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50" name="Line 38"/>
              <p:cNvSpPr>
                <a:spLocks noChangeShapeType="1"/>
              </p:cNvSpPr>
              <p:nvPr/>
            </p:nvSpPr>
            <p:spPr bwMode="auto">
              <a:xfrm rot="21540000">
                <a:off x="4485" y="420"/>
                <a:ext cx="857" cy="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51" name="Line 39"/>
              <p:cNvSpPr>
                <a:spLocks noChangeShapeType="1"/>
              </p:cNvSpPr>
              <p:nvPr/>
            </p:nvSpPr>
            <p:spPr bwMode="auto">
              <a:xfrm rot="21540000">
                <a:off x="4489" y="1471"/>
                <a:ext cx="857" cy="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52" name="Line 40"/>
              <p:cNvSpPr>
                <a:spLocks noChangeShapeType="1"/>
              </p:cNvSpPr>
              <p:nvPr/>
            </p:nvSpPr>
            <p:spPr bwMode="auto">
              <a:xfrm>
                <a:off x="4486" y="427"/>
                <a:ext cx="0" cy="104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53" name="Line 41"/>
              <p:cNvSpPr>
                <a:spLocks noChangeShapeType="1"/>
              </p:cNvSpPr>
              <p:nvPr/>
            </p:nvSpPr>
            <p:spPr bwMode="auto">
              <a:xfrm>
                <a:off x="5344" y="424"/>
                <a:ext cx="0" cy="104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54" name="Rectangle 42"/>
              <p:cNvSpPr>
                <a:spLocks noChangeArrowheads="1"/>
              </p:cNvSpPr>
              <p:nvPr/>
            </p:nvSpPr>
            <p:spPr bwMode="auto">
              <a:xfrm>
                <a:off x="3852" y="695"/>
                <a:ext cx="861" cy="1057"/>
              </a:xfrm>
              <a:prstGeom prst="rect">
                <a:avLst/>
              </a:prstGeom>
              <a:noFill/>
              <a:ln w="38100">
                <a:solidFill>
                  <a:srgbClr val="00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7355" name="Oval 43"/>
            <p:cNvSpPr>
              <a:spLocks noChangeArrowheads="1"/>
            </p:cNvSpPr>
            <p:nvPr/>
          </p:nvSpPr>
          <p:spPr bwMode="auto">
            <a:xfrm>
              <a:off x="2541" y="2237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56" name="Text Box 44"/>
            <p:cNvSpPr txBox="1">
              <a:spLocks noChangeArrowheads="1"/>
            </p:cNvSpPr>
            <p:nvPr/>
          </p:nvSpPr>
          <p:spPr bwMode="auto">
            <a:xfrm>
              <a:off x="2562" y="1933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M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57" name="Oval 45"/>
            <p:cNvSpPr>
              <a:spLocks noChangeArrowheads="1"/>
            </p:cNvSpPr>
            <p:nvPr/>
          </p:nvSpPr>
          <p:spPr bwMode="auto">
            <a:xfrm>
              <a:off x="3265" y="2091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58" name="Text Box 46"/>
            <p:cNvSpPr txBox="1">
              <a:spLocks noChangeArrowheads="1"/>
            </p:cNvSpPr>
            <p:nvPr/>
          </p:nvSpPr>
          <p:spPr bwMode="auto">
            <a:xfrm>
              <a:off x="3275" y="2059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59" name="Oval 47"/>
            <p:cNvSpPr>
              <a:spLocks noChangeArrowheads="1"/>
            </p:cNvSpPr>
            <p:nvPr/>
          </p:nvSpPr>
          <p:spPr bwMode="auto">
            <a:xfrm>
              <a:off x="3560" y="1434"/>
              <a:ext cx="68" cy="68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60" name="Text Box 48"/>
            <p:cNvSpPr txBox="1">
              <a:spLocks noChangeArrowheads="1"/>
            </p:cNvSpPr>
            <p:nvPr/>
          </p:nvSpPr>
          <p:spPr bwMode="auto">
            <a:xfrm>
              <a:off x="3560" y="1162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2105" y="2673"/>
              <a:ext cx="1496" cy="1332"/>
              <a:chOff x="3852" y="420"/>
              <a:chExt cx="1496" cy="1332"/>
            </a:xfrm>
          </p:grpSpPr>
          <p:sp>
            <p:nvSpPr>
              <p:cNvPr id="397362" name="Line 50"/>
              <p:cNvSpPr>
                <a:spLocks noChangeShapeType="1"/>
              </p:cNvSpPr>
              <p:nvPr/>
            </p:nvSpPr>
            <p:spPr bwMode="auto">
              <a:xfrm flipV="1">
                <a:off x="3854" y="424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3" name="Line 51"/>
              <p:cNvSpPr>
                <a:spLocks noChangeShapeType="1"/>
              </p:cNvSpPr>
              <p:nvPr/>
            </p:nvSpPr>
            <p:spPr bwMode="auto">
              <a:xfrm flipV="1">
                <a:off x="4712" y="422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4" name="Line 52"/>
              <p:cNvSpPr>
                <a:spLocks noChangeShapeType="1"/>
              </p:cNvSpPr>
              <p:nvPr/>
            </p:nvSpPr>
            <p:spPr bwMode="auto">
              <a:xfrm flipV="1">
                <a:off x="3854" y="1475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5" name="Line 53"/>
              <p:cNvSpPr>
                <a:spLocks noChangeShapeType="1"/>
              </p:cNvSpPr>
              <p:nvPr/>
            </p:nvSpPr>
            <p:spPr bwMode="auto">
              <a:xfrm flipV="1">
                <a:off x="4713" y="1479"/>
                <a:ext cx="635" cy="273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6" name="Line 54"/>
              <p:cNvSpPr>
                <a:spLocks noChangeShapeType="1"/>
              </p:cNvSpPr>
              <p:nvPr/>
            </p:nvSpPr>
            <p:spPr bwMode="auto">
              <a:xfrm rot="21540000">
                <a:off x="4485" y="420"/>
                <a:ext cx="857" cy="9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7" name="Line 55"/>
              <p:cNvSpPr>
                <a:spLocks noChangeShapeType="1"/>
              </p:cNvSpPr>
              <p:nvPr/>
            </p:nvSpPr>
            <p:spPr bwMode="auto">
              <a:xfrm rot="21540000">
                <a:off x="4489" y="1471"/>
                <a:ext cx="857" cy="9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8" name="Line 56"/>
              <p:cNvSpPr>
                <a:spLocks noChangeShapeType="1"/>
              </p:cNvSpPr>
              <p:nvPr/>
            </p:nvSpPr>
            <p:spPr bwMode="auto">
              <a:xfrm>
                <a:off x="4486" y="427"/>
                <a:ext cx="0" cy="1044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69" name="Line 57"/>
              <p:cNvSpPr>
                <a:spLocks noChangeShapeType="1"/>
              </p:cNvSpPr>
              <p:nvPr/>
            </p:nvSpPr>
            <p:spPr bwMode="auto">
              <a:xfrm>
                <a:off x="5344" y="424"/>
                <a:ext cx="0" cy="1044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70" name="Rectangle 58"/>
              <p:cNvSpPr>
                <a:spLocks noChangeArrowheads="1"/>
              </p:cNvSpPr>
              <p:nvPr/>
            </p:nvSpPr>
            <p:spPr bwMode="auto">
              <a:xfrm>
                <a:off x="3852" y="695"/>
                <a:ext cx="861" cy="1057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7371" name="Oval 59"/>
            <p:cNvSpPr>
              <a:spLocks noChangeArrowheads="1"/>
            </p:cNvSpPr>
            <p:nvPr/>
          </p:nvSpPr>
          <p:spPr bwMode="auto">
            <a:xfrm>
              <a:off x="3244" y="3838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72" name="Text Box 60"/>
            <p:cNvSpPr txBox="1">
              <a:spLocks noChangeArrowheads="1"/>
            </p:cNvSpPr>
            <p:nvPr/>
          </p:nvSpPr>
          <p:spPr bwMode="auto">
            <a:xfrm>
              <a:off x="1825" y="3239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M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73" name="Oval 61"/>
            <p:cNvSpPr>
              <a:spLocks noChangeArrowheads="1"/>
            </p:cNvSpPr>
            <p:nvPr/>
          </p:nvSpPr>
          <p:spPr bwMode="auto">
            <a:xfrm>
              <a:off x="2064" y="3476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74" name="Text Box 62"/>
            <p:cNvSpPr txBox="1">
              <a:spLocks noChangeArrowheads="1"/>
            </p:cNvSpPr>
            <p:nvPr/>
          </p:nvSpPr>
          <p:spPr bwMode="auto">
            <a:xfrm>
              <a:off x="2336" y="3929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75" name="Oval 63"/>
            <p:cNvSpPr>
              <a:spLocks noChangeArrowheads="1"/>
            </p:cNvSpPr>
            <p:nvPr/>
          </p:nvSpPr>
          <p:spPr bwMode="auto">
            <a:xfrm>
              <a:off x="2609" y="3974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76" name="Text Box 64"/>
            <p:cNvSpPr txBox="1">
              <a:spLocks noChangeArrowheads="1"/>
            </p:cNvSpPr>
            <p:nvPr/>
          </p:nvSpPr>
          <p:spPr bwMode="auto">
            <a:xfrm>
              <a:off x="3276" y="3784"/>
              <a:ext cx="330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3877" y="980"/>
              <a:ext cx="1604" cy="1429"/>
              <a:chOff x="2835" y="836"/>
              <a:chExt cx="2132" cy="2595"/>
            </a:xfrm>
          </p:grpSpPr>
          <p:sp>
            <p:nvSpPr>
              <p:cNvPr id="397379" name="Line 67"/>
              <p:cNvSpPr>
                <a:spLocks noChangeShapeType="1"/>
              </p:cNvSpPr>
              <p:nvPr/>
            </p:nvSpPr>
            <p:spPr bwMode="auto">
              <a:xfrm flipH="1">
                <a:off x="2835" y="836"/>
                <a:ext cx="1278" cy="173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0" name="Line 68"/>
              <p:cNvSpPr>
                <a:spLocks noChangeShapeType="1"/>
              </p:cNvSpPr>
              <p:nvPr/>
            </p:nvSpPr>
            <p:spPr bwMode="auto">
              <a:xfrm>
                <a:off x="2835" y="2568"/>
                <a:ext cx="2132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1" name="Line 69"/>
              <p:cNvSpPr>
                <a:spLocks noChangeShapeType="1"/>
              </p:cNvSpPr>
              <p:nvPr/>
            </p:nvSpPr>
            <p:spPr bwMode="auto">
              <a:xfrm>
                <a:off x="4113" y="836"/>
                <a:ext cx="854" cy="173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2" name="Line 70"/>
              <p:cNvSpPr>
                <a:spLocks noChangeShapeType="1"/>
              </p:cNvSpPr>
              <p:nvPr/>
            </p:nvSpPr>
            <p:spPr bwMode="auto">
              <a:xfrm>
                <a:off x="2835" y="2568"/>
                <a:ext cx="1224" cy="863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3" name="Line 71"/>
              <p:cNvSpPr>
                <a:spLocks noChangeShapeType="1"/>
              </p:cNvSpPr>
              <p:nvPr/>
            </p:nvSpPr>
            <p:spPr bwMode="auto">
              <a:xfrm flipV="1">
                <a:off x="4059" y="2568"/>
                <a:ext cx="908" cy="86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4" name="Line 72"/>
              <p:cNvSpPr>
                <a:spLocks noChangeShapeType="1"/>
              </p:cNvSpPr>
              <p:nvPr/>
            </p:nvSpPr>
            <p:spPr bwMode="auto">
              <a:xfrm flipV="1">
                <a:off x="4059" y="845"/>
                <a:ext cx="54" cy="2586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3918" y="2682"/>
              <a:ext cx="1604" cy="1429"/>
              <a:chOff x="2835" y="836"/>
              <a:chExt cx="2132" cy="2595"/>
            </a:xfrm>
          </p:grpSpPr>
          <p:sp>
            <p:nvSpPr>
              <p:cNvPr id="397386" name="Line 74"/>
              <p:cNvSpPr>
                <a:spLocks noChangeShapeType="1"/>
              </p:cNvSpPr>
              <p:nvPr/>
            </p:nvSpPr>
            <p:spPr bwMode="auto">
              <a:xfrm flipH="1">
                <a:off x="2835" y="836"/>
                <a:ext cx="1278" cy="1732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7" name="Line 75"/>
              <p:cNvSpPr>
                <a:spLocks noChangeShapeType="1"/>
              </p:cNvSpPr>
              <p:nvPr/>
            </p:nvSpPr>
            <p:spPr bwMode="auto">
              <a:xfrm>
                <a:off x="2835" y="2568"/>
                <a:ext cx="2132" cy="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8" name="Line 76"/>
              <p:cNvSpPr>
                <a:spLocks noChangeShapeType="1"/>
              </p:cNvSpPr>
              <p:nvPr/>
            </p:nvSpPr>
            <p:spPr bwMode="auto">
              <a:xfrm>
                <a:off x="4113" y="836"/>
                <a:ext cx="854" cy="1732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89" name="Line 77"/>
              <p:cNvSpPr>
                <a:spLocks noChangeShapeType="1"/>
              </p:cNvSpPr>
              <p:nvPr/>
            </p:nvSpPr>
            <p:spPr bwMode="auto">
              <a:xfrm>
                <a:off x="2835" y="2568"/>
                <a:ext cx="1224" cy="863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90" name="Line 78"/>
              <p:cNvSpPr>
                <a:spLocks noChangeShapeType="1"/>
              </p:cNvSpPr>
              <p:nvPr/>
            </p:nvSpPr>
            <p:spPr bwMode="auto">
              <a:xfrm flipV="1">
                <a:off x="4059" y="2568"/>
                <a:ext cx="908" cy="862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7391" name="Line 79"/>
              <p:cNvSpPr>
                <a:spLocks noChangeShapeType="1"/>
              </p:cNvSpPr>
              <p:nvPr/>
            </p:nvSpPr>
            <p:spPr bwMode="auto">
              <a:xfrm flipV="1">
                <a:off x="4059" y="845"/>
                <a:ext cx="54" cy="2586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7392" name="Oval 80"/>
            <p:cNvSpPr>
              <a:spLocks noChangeArrowheads="1"/>
            </p:cNvSpPr>
            <p:nvPr/>
          </p:nvSpPr>
          <p:spPr bwMode="auto">
            <a:xfrm>
              <a:off x="4512" y="1246"/>
              <a:ext cx="60" cy="67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93" name="Text Box 81"/>
            <p:cNvSpPr txBox="1">
              <a:spLocks noChangeArrowheads="1"/>
            </p:cNvSpPr>
            <p:nvPr/>
          </p:nvSpPr>
          <p:spPr bwMode="auto">
            <a:xfrm>
              <a:off x="4227" y="1018"/>
              <a:ext cx="292" cy="34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M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94" name="Oval 82"/>
            <p:cNvSpPr>
              <a:spLocks noChangeArrowheads="1"/>
            </p:cNvSpPr>
            <p:nvPr/>
          </p:nvSpPr>
          <p:spPr bwMode="auto">
            <a:xfrm>
              <a:off x="5278" y="1646"/>
              <a:ext cx="60" cy="66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95" name="Text Box 83"/>
            <p:cNvSpPr txBox="1">
              <a:spLocks noChangeArrowheads="1"/>
            </p:cNvSpPr>
            <p:nvPr/>
          </p:nvSpPr>
          <p:spPr bwMode="auto">
            <a:xfrm>
              <a:off x="5239" y="1379"/>
              <a:ext cx="292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96" name="Oval 84"/>
            <p:cNvSpPr>
              <a:spLocks noChangeArrowheads="1"/>
            </p:cNvSpPr>
            <p:nvPr/>
          </p:nvSpPr>
          <p:spPr bwMode="auto">
            <a:xfrm>
              <a:off x="4398" y="2179"/>
              <a:ext cx="60" cy="67"/>
            </a:xfrm>
            <a:prstGeom prst="ellipse">
              <a:avLst/>
            </a:prstGeom>
            <a:solidFill>
              <a:srgbClr val="009900"/>
            </a:solidFill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397" name="Text Box 85"/>
            <p:cNvSpPr txBox="1">
              <a:spLocks noChangeArrowheads="1"/>
            </p:cNvSpPr>
            <p:nvPr/>
          </p:nvSpPr>
          <p:spPr bwMode="auto">
            <a:xfrm>
              <a:off x="4176" y="2105"/>
              <a:ext cx="292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399" name="Text Box 87"/>
            <p:cNvSpPr txBox="1">
              <a:spLocks noChangeArrowheads="1"/>
            </p:cNvSpPr>
            <p:nvPr/>
          </p:nvSpPr>
          <p:spPr bwMode="auto">
            <a:xfrm>
              <a:off x="5039" y="3838"/>
              <a:ext cx="291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M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401" name="Text Box 89"/>
            <p:cNvSpPr txBox="1">
              <a:spLocks noChangeArrowheads="1"/>
            </p:cNvSpPr>
            <p:nvPr/>
          </p:nvSpPr>
          <p:spPr bwMode="auto">
            <a:xfrm>
              <a:off x="5039" y="2660"/>
              <a:ext cx="291" cy="34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N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403" name="Text Box 91"/>
            <p:cNvSpPr txBox="1">
              <a:spLocks noChangeArrowheads="1"/>
            </p:cNvSpPr>
            <p:nvPr/>
          </p:nvSpPr>
          <p:spPr bwMode="auto">
            <a:xfrm>
              <a:off x="4105" y="3748"/>
              <a:ext cx="292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P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397412" name="Oval 100"/>
            <p:cNvSpPr>
              <a:spLocks noChangeArrowheads="1"/>
            </p:cNvSpPr>
            <p:nvPr/>
          </p:nvSpPr>
          <p:spPr bwMode="auto">
            <a:xfrm>
              <a:off x="5013" y="2886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413" name="Oval 101"/>
            <p:cNvSpPr>
              <a:spLocks noChangeArrowheads="1"/>
            </p:cNvSpPr>
            <p:nvPr/>
          </p:nvSpPr>
          <p:spPr bwMode="auto">
            <a:xfrm>
              <a:off x="5013" y="3929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7415" name="Oval 103"/>
            <p:cNvSpPr>
              <a:spLocks noChangeArrowheads="1"/>
            </p:cNvSpPr>
            <p:nvPr/>
          </p:nvSpPr>
          <p:spPr bwMode="auto">
            <a:xfrm>
              <a:off x="4196" y="3748"/>
              <a:ext cx="68" cy="68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79512" y="14127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1вариант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251520" y="38610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47" name="Line 111"/>
          <p:cNvSpPr>
            <a:spLocks noChangeShapeType="1"/>
          </p:cNvSpPr>
          <p:nvPr/>
        </p:nvSpPr>
        <p:spPr bwMode="auto">
          <a:xfrm flipV="1">
            <a:off x="4500563" y="36449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2" name="Line 116"/>
          <p:cNvSpPr>
            <a:spLocks noChangeShapeType="1"/>
          </p:cNvSpPr>
          <p:nvPr/>
        </p:nvSpPr>
        <p:spPr bwMode="auto">
          <a:xfrm flipH="1">
            <a:off x="6011863" y="4652963"/>
            <a:ext cx="21605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1" name="Freeform 115"/>
          <p:cNvSpPr>
            <a:spLocks/>
          </p:cNvSpPr>
          <p:nvPr/>
        </p:nvSpPr>
        <p:spPr bwMode="auto">
          <a:xfrm>
            <a:off x="6010275" y="5924550"/>
            <a:ext cx="2233613" cy="457200"/>
          </a:xfrm>
          <a:custGeom>
            <a:avLst/>
            <a:gdLst/>
            <a:ahLst/>
            <a:cxnLst>
              <a:cxn ang="0">
                <a:pos x="1407" y="288"/>
              </a:cxn>
              <a:cxn ang="0">
                <a:pos x="0" y="0"/>
              </a:cxn>
            </a:cxnLst>
            <a:rect l="0" t="0" r="r" b="b"/>
            <a:pathLst>
              <a:path w="1407" h="288">
                <a:moveTo>
                  <a:pt x="1407" y="28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81" name="Text Box 45"/>
          <p:cNvSpPr txBox="1">
            <a:spLocks noChangeArrowheads="1"/>
          </p:cNvSpPr>
          <p:nvPr/>
        </p:nvSpPr>
        <p:spPr bwMode="auto">
          <a:xfrm>
            <a:off x="6629400" y="2981325"/>
            <a:ext cx="4635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39" name="Freeform 103"/>
          <p:cNvSpPr>
            <a:spLocks/>
          </p:cNvSpPr>
          <p:nvPr/>
        </p:nvSpPr>
        <p:spPr bwMode="auto">
          <a:xfrm>
            <a:off x="7038975" y="2708275"/>
            <a:ext cx="2105025" cy="473075"/>
          </a:xfrm>
          <a:custGeom>
            <a:avLst/>
            <a:gdLst/>
            <a:ahLst/>
            <a:cxnLst>
              <a:cxn ang="0">
                <a:pos x="0" y="298"/>
              </a:cxn>
              <a:cxn ang="0">
                <a:pos x="1326" y="0"/>
              </a:cxn>
            </a:cxnLst>
            <a:rect l="0" t="0" r="r" b="b"/>
            <a:pathLst>
              <a:path w="1326" h="298">
                <a:moveTo>
                  <a:pt x="0" y="298"/>
                </a:moveTo>
                <a:lnTo>
                  <a:pt x="132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7" name="Line 101"/>
          <p:cNvSpPr>
            <a:spLocks noChangeShapeType="1"/>
          </p:cNvSpPr>
          <p:nvPr/>
        </p:nvSpPr>
        <p:spPr bwMode="auto">
          <a:xfrm>
            <a:off x="7235825" y="1628775"/>
            <a:ext cx="190817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79" name="Text Box 43"/>
          <p:cNvSpPr txBox="1">
            <a:spLocks noChangeArrowheads="1"/>
          </p:cNvSpPr>
          <p:nvPr/>
        </p:nvSpPr>
        <p:spPr bwMode="auto">
          <a:xfrm>
            <a:off x="8316913" y="1828800"/>
            <a:ext cx="4635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32" name="Line 96"/>
          <p:cNvSpPr>
            <a:spLocks noChangeShapeType="1"/>
          </p:cNvSpPr>
          <p:nvPr/>
        </p:nvSpPr>
        <p:spPr bwMode="auto">
          <a:xfrm flipV="1">
            <a:off x="2771775" y="260350"/>
            <a:ext cx="1584325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27" name="Line 91"/>
          <p:cNvSpPr>
            <a:spLocks noChangeShapeType="1"/>
          </p:cNvSpPr>
          <p:nvPr/>
        </p:nvSpPr>
        <p:spPr bwMode="auto">
          <a:xfrm flipV="1">
            <a:off x="2700338" y="2781300"/>
            <a:ext cx="34559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6" name="Freeform 110"/>
          <p:cNvSpPr>
            <a:spLocks/>
          </p:cNvSpPr>
          <p:nvPr/>
        </p:nvSpPr>
        <p:spPr bwMode="auto">
          <a:xfrm>
            <a:off x="5867400" y="6019800"/>
            <a:ext cx="72072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4" y="2"/>
              </a:cxn>
            </a:cxnLst>
            <a:rect l="0" t="0" r="r" b="b"/>
            <a:pathLst>
              <a:path w="454" h="2">
                <a:moveTo>
                  <a:pt x="0" y="0"/>
                </a:moveTo>
                <a:lnTo>
                  <a:pt x="454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3" name="Freeform 117"/>
          <p:cNvSpPr>
            <a:spLocks/>
          </p:cNvSpPr>
          <p:nvPr/>
        </p:nvSpPr>
        <p:spPr bwMode="auto">
          <a:xfrm>
            <a:off x="6858000" y="4667250"/>
            <a:ext cx="1323975" cy="1695450"/>
          </a:xfrm>
          <a:custGeom>
            <a:avLst/>
            <a:gdLst/>
            <a:ahLst/>
            <a:cxnLst>
              <a:cxn ang="0">
                <a:pos x="102" y="354"/>
              </a:cxn>
              <a:cxn ang="0">
                <a:pos x="0" y="900"/>
              </a:cxn>
              <a:cxn ang="0">
                <a:pos x="834" y="1068"/>
              </a:cxn>
              <a:cxn ang="0">
                <a:pos x="822" y="0"/>
              </a:cxn>
              <a:cxn ang="0">
                <a:pos x="102" y="354"/>
              </a:cxn>
            </a:cxnLst>
            <a:rect l="0" t="0" r="r" b="b"/>
            <a:pathLst>
              <a:path w="834" h="1068">
                <a:moveTo>
                  <a:pt x="102" y="354"/>
                </a:moveTo>
                <a:lnTo>
                  <a:pt x="0" y="900"/>
                </a:lnTo>
                <a:lnTo>
                  <a:pt x="834" y="1068"/>
                </a:lnTo>
                <a:lnTo>
                  <a:pt x="822" y="0"/>
                </a:lnTo>
                <a:lnTo>
                  <a:pt x="102" y="354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67999"/>
                </a:srgbClr>
              </a:gs>
              <a:gs pos="50000">
                <a:srgbClr val="FF0000">
                  <a:gamma/>
                  <a:tint val="57647"/>
                  <a:invGamma/>
                  <a:alpha val="67999"/>
                </a:srgbClr>
              </a:gs>
              <a:gs pos="100000">
                <a:srgbClr val="FF0000">
                  <a:alpha val="67999"/>
                </a:srgbClr>
              </a:gs>
            </a:gsLst>
            <a:lin ang="0" scaled="1"/>
          </a:gradFill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8" name="Freeform 112"/>
          <p:cNvSpPr>
            <a:spLocks/>
          </p:cNvSpPr>
          <p:nvPr/>
        </p:nvSpPr>
        <p:spPr bwMode="auto">
          <a:xfrm>
            <a:off x="4514850" y="3657600"/>
            <a:ext cx="1857375" cy="236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5" y="1489"/>
              </a:cxn>
            </a:cxnLst>
            <a:rect l="0" t="0" r="r" b="b"/>
            <a:pathLst>
              <a:path w="1215" h="1489">
                <a:moveTo>
                  <a:pt x="0" y="0"/>
                </a:moveTo>
                <a:lnTo>
                  <a:pt x="1215" y="148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3" name="Line 107"/>
          <p:cNvSpPr>
            <a:spLocks noChangeShapeType="1"/>
          </p:cNvSpPr>
          <p:nvPr/>
        </p:nvSpPr>
        <p:spPr bwMode="auto">
          <a:xfrm flipH="1">
            <a:off x="2843213" y="6237288"/>
            <a:ext cx="25209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4" name="Line 108"/>
          <p:cNvSpPr>
            <a:spLocks noChangeShapeType="1"/>
          </p:cNvSpPr>
          <p:nvPr/>
        </p:nvSpPr>
        <p:spPr bwMode="auto">
          <a:xfrm flipV="1">
            <a:off x="2916238" y="3573463"/>
            <a:ext cx="1655762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9" name="Freeform 113"/>
          <p:cNvSpPr>
            <a:spLocks/>
          </p:cNvSpPr>
          <p:nvPr/>
        </p:nvSpPr>
        <p:spPr bwMode="auto">
          <a:xfrm>
            <a:off x="3476625" y="4348163"/>
            <a:ext cx="2366963" cy="2085975"/>
          </a:xfrm>
          <a:custGeom>
            <a:avLst/>
            <a:gdLst/>
            <a:ahLst/>
            <a:cxnLst>
              <a:cxn ang="0">
                <a:pos x="375" y="96"/>
              </a:cxn>
              <a:cxn ang="0">
                <a:pos x="1026" y="0"/>
              </a:cxn>
              <a:cxn ang="0">
                <a:pos x="1023" y="3"/>
              </a:cxn>
              <a:cxn ang="0">
                <a:pos x="1491" y="624"/>
              </a:cxn>
              <a:cxn ang="0">
                <a:pos x="1189" y="1190"/>
              </a:cxn>
              <a:cxn ang="0">
                <a:pos x="543" y="1314"/>
              </a:cxn>
              <a:cxn ang="0">
                <a:pos x="534" y="1311"/>
              </a:cxn>
              <a:cxn ang="0">
                <a:pos x="0" y="801"/>
              </a:cxn>
              <a:cxn ang="0">
                <a:pos x="375" y="96"/>
              </a:cxn>
            </a:cxnLst>
            <a:rect l="0" t="0" r="r" b="b"/>
            <a:pathLst>
              <a:path w="1491" h="1314">
                <a:moveTo>
                  <a:pt x="375" y="96"/>
                </a:moveTo>
                <a:lnTo>
                  <a:pt x="1026" y="0"/>
                </a:lnTo>
                <a:lnTo>
                  <a:pt x="1023" y="3"/>
                </a:lnTo>
                <a:lnTo>
                  <a:pt x="1491" y="624"/>
                </a:lnTo>
                <a:lnTo>
                  <a:pt x="1189" y="1190"/>
                </a:lnTo>
                <a:lnTo>
                  <a:pt x="543" y="1314"/>
                </a:lnTo>
                <a:lnTo>
                  <a:pt x="534" y="1311"/>
                </a:lnTo>
                <a:lnTo>
                  <a:pt x="0" y="801"/>
                </a:lnTo>
                <a:lnTo>
                  <a:pt x="375" y="96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tint val="45098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1" name="Freeform 105"/>
          <p:cNvSpPr>
            <a:spLocks/>
          </p:cNvSpPr>
          <p:nvPr/>
        </p:nvSpPr>
        <p:spPr bwMode="auto">
          <a:xfrm>
            <a:off x="1331913" y="4797425"/>
            <a:ext cx="11684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816"/>
              </a:cxn>
              <a:cxn ang="0">
                <a:pos x="736" y="296"/>
              </a:cxn>
              <a:cxn ang="0">
                <a:pos x="0" y="0"/>
              </a:cxn>
            </a:cxnLst>
            <a:rect l="0" t="0" r="r" b="b"/>
            <a:pathLst>
              <a:path w="736" h="816">
                <a:moveTo>
                  <a:pt x="0" y="0"/>
                </a:moveTo>
                <a:lnTo>
                  <a:pt x="45" y="816"/>
                </a:lnTo>
                <a:lnTo>
                  <a:pt x="736" y="29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gamma/>
                  <a:tint val="4823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tint val="48235"/>
                  <a:invGamma/>
                </a:srgbClr>
              </a:gs>
            </a:gsLst>
            <a:lin ang="18900000" scaled="1"/>
          </a:gradFill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0" name="Freeform 104"/>
          <p:cNvSpPr>
            <a:spLocks/>
          </p:cNvSpPr>
          <p:nvPr/>
        </p:nvSpPr>
        <p:spPr bwMode="auto">
          <a:xfrm>
            <a:off x="7024688" y="1628775"/>
            <a:ext cx="1433512" cy="1552575"/>
          </a:xfrm>
          <a:custGeom>
            <a:avLst/>
            <a:gdLst/>
            <a:ahLst/>
            <a:cxnLst>
              <a:cxn ang="0">
                <a:pos x="133" y="0"/>
              </a:cxn>
              <a:cxn ang="0">
                <a:pos x="0" y="978"/>
              </a:cxn>
              <a:cxn ang="0">
                <a:pos x="897" y="784"/>
              </a:cxn>
              <a:cxn ang="0">
                <a:pos x="903" y="424"/>
              </a:cxn>
              <a:cxn ang="0">
                <a:pos x="133" y="0"/>
              </a:cxn>
            </a:cxnLst>
            <a:rect l="0" t="0" r="r" b="b"/>
            <a:pathLst>
              <a:path w="903" h="978">
                <a:moveTo>
                  <a:pt x="133" y="0"/>
                </a:moveTo>
                <a:lnTo>
                  <a:pt x="0" y="978"/>
                </a:lnTo>
                <a:lnTo>
                  <a:pt x="897" y="784"/>
                </a:lnTo>
                <a:lnTo>
                  <a:pt x="903" y="424"/>
                </a:lnTo>
                <a:lnTo>
                  <a:pt x="133" y="0"/>
                </a:lnTo>
                <a:close/>
              </a:path>
            </a:pathLst>
          </a:custGeom>
          <a:gradFill rotWithShape="1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2700000" scaled="1"/>
          </a:gradFill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6" name="Freeform 100"/>
          <p:cNvSpPr>
            <a:spLocks/>
          </p:cNvSpPr>
          <p:nvPr/>
        </p:nvSpPr>
        <p:spPr bwMode="auto">
          <a:xfrm>
            <a:off x="3348038" y="1158875"/>
            <a:ext cx="2357437" cy="2105025"/>
          </a:xfrm>
          <a:custGeom>
            <a:avLst/>
            <a:gdLst/>
            <a:ahLst/>
            <a:cxnLst>
              <a:cxn ang="0">
                <a:pos x="327" y="104"/>
              </a:cxn>
              <a:cxn ang="0">
                <a:pos x="1047" y="0"/>
              </a:cxn>
              <a:cxn ang="0">
                <a:pos x="1485" y="632"/>
              </a:cxn>
              <a:cxn ang="0">
                <a:pos x="1179" y="1158"/>
              </a:cxn>
              <a:cxn ang="0">
                <a:pos x="483" y="1326"/>
              </a:cxn>
              <a:cxn ang="0">
                <a:pos x="0" y="750"/>
              </a:cxn>
              <a:cxn ang="0">
                <a:pos x="327" y="104"/>
              </a:cxn>
            </a:cxnLst>
            <a:rect l="0" t="0" r="r" b="b"/>
            <a:pathLst>
              <a:path w="1485" h="1326">
                <a:moveTo>
                  <a:pt x="327" y="104"/>
                </a:moveTo>
                <a:lnTo>
                  <a:pt x="1047" y="0"/>
                </a:lnTo>
                <a:lnTo>
                  <a:pt x="1485" y="632"/>
                </a:lnTo>
                <a:lnTo>
                  <a:pt x="1179" y="1158"/>
                </a:lnTo>
                <a:lnTo>
                  <a:pt x="483" y="1326"/>
                </a:lnTo>
                <a:lnTo>
                  <a:pt x="0" y="750"/>
                </a:lnTo>
                <a:lnTo>
                  <a:pt x="327" y="104"/>
                </a:lnTo>
                <a:close/>
              </a:path>
            </a:pathLst>
          </a:custGeo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18900000" scaled="1"/>
          </a:gradFill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26" name="Freeform 90"/>
          <p:cNvSpPr>
            <a:spLocks/>
          </p:cNvSpPr>
          <p:nvPr/>
        </p:nvSpPr>
        <p:spPr bwMode="auto">
          <a:xfrm>
            <a:off x="684213" y="1628775"/>
            <a:ext cx="1511300" cy="1476375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769" y="930"/>
              </a:cxn>
              <a:cxn ang="0">
                <a:pos x="952" y="0"/>
              </a:cxn>
              <a:cxn ang="0">
                <a:pos x="0" y="630"/>
              </a:cxn>
            </a:cxnLst>
            <a:rect l="0" t="0" r="r" b="b"/>
            <a:pathLst>
              <a:path w="952" h="930">
                <a:moveTo>
                  <a:pt x="0" y="630"/>
                </a:moveTo>
                <a:lnTo>
                  <a:pt x="769" y="930"/>
                </a:lnTo>
                <a:lnTo>
                  <a:pt x="952" y="0"/>
                </a:lnTo>
                <a:lnTo>
                  <a:pt x="0" y="630"/>
                </a:lnTo>
                <a:close/>
              </a:path>
            </a:pathLst>
          </a:custGeo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5400000" scaled="1"/>
          </a:gradFill>
          <a:ln w="9525" cap="flat">
            <a:solidFill>
              <a:srgbClr val="00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1201738"/>
            <a:ext cx="2663825" cy="2181225"/>
            <a:chOff x="340" y="1661"/>
            <a:chExt cx="1361" cy="1860"/>
          </a:xfrm>
        </p:grpSpPr>
        <p:sp>
          <p:nvSpPr>
            <p:cNvPr id="398341" name="Line 5"/>
            <p:cNvSpPr>
              <a:spLocks noChangeShapeType="1"/>
            </p:cNvSpPr>
            <p:nvPr/>
          </p:nvSpPr>
          <p:spPr bwMode="auto">
            <a:xfrm flipH="1">
              <a:off x="340" y="1661"/>
              <a:ext cx="816" cy="1225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42" name="Line 6"/>
            <p:cNvSpPr>
              <a:spLocks noChangeShapeType="1"/>
            </p:cNvSpPr>
            <p:nvPr/>
          </p:nvSpPr>
          <p:spPr bwMode="auto">
            <a:xfrm>
              <a:off x="340" y="2886"/>
              <a:ext cx="1361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43" name="Line 7"/>
            <p:cNvSpPr>
              <a:spLocks noChangeShapeType="1"/>
            </p:cNvSpPr>
            <p:nvPr/>
          </p:nvSpPr>
          <p:spPr bwMode="auto">
            <a:xfrm>
              <a:off x="1156" y="1661"/>
              <a:ext cx="545" cy="1225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44" name="Line 8"/>
            <p:cNvSpPr>
              <a:spLocks noChangeShapeType="1"/>
            </p:cNvSpPr>
            <p:nvPr/>
          </p:nvSpPr>
          <p:spPr bwMode="auto">
            <a:xfrm>
              <a:off x="340" y="2886"/>
              <a:ext cx="544" cy="635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45" name="Line 9"/>
            <p:cNvSpPr>
              <a:spLocks noChangeShapeType="1"/>
            </p:cNvSpPr>
            <p:nvPr/>
          </p:nvSpPr>
          <p:spPr bwMode="auto">
            <a:xfrm flipV="1">
              <a:off x="884" y="2886"/>
              <a:ext cx="817" cy="635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46" name="Line 10"/>
            <p:cNvSpPr>
              <a:spLocks noChangeShapeType="1"/>
            </p:cNvSpPr>
            <p:nvPr/>
          </p:nvSpPr>
          <p:spPr bwMode="auto">
            <a:xfrm flipV="1">
              <a:off x="884" y="1661"/>
              <a:ext cx="272" cy="186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8348" name="Text Box 12"/>
          <p:cNvSpPr txBox="1">
            <a:spLocks noChangeArrowheads="1"/>
          </p:cNvSpPr>
          <p:nvPr/>
        </p:nvSpPr>
        <p:spPr bwMode="auto">
          <a:xfrm>
            <a:off x="2122488" y="1123950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49" name="Oval 13"/>
          <p:cNvSpPr>
            <a:spLocks noChangeArrowheads="1"/>
          </p:cNvSpPr>
          <p:nvPr/>
        </p:nvSpPr>
        <p:spPr bwMode="auto">
          <a:xfrm>
            <a:off x="1835150" y="3038475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50" name="Text Box 14"/>
          <p:cNvSpPr txBox="1">
            <a:spLocks noChangeArrowheads="1"/>
          </p:cNvSpPr>
          <p:nvPr/>
        </p:nvSpPr>
        <p:spPr bwMode="auto">
          <a:xfrm>
            <a:off x="1906588" y="2944813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51" name="Oval 15"/>
          <p:cNvSpPr>
            <a:spLocks noChangeArrowheads="1"/>
          </p:cNvSpPr>
          <p:nvPr/>
        </p:nvSpPr>
        <p:spPr bwMode="auto">
          <a:xfrm>
            <a:off x="682625" y="2581275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52" name="Text Box 16"/>
          <p:cNvSpPr txBox="1">
            <a:spLocks noChangeArrowheads="1"/>
          </p:cNvSpPr>
          <p:nvPr/>
        </p:nvSpPr>
        <p:spPr bwMode="auto">
          <a:xfrm>
            <a:off x="682625" y="2081213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44863" y="1123950"/>
            <a:ext cx="2374900" cy="2114550"/>
            <a:chOff x="3852" y="420"/>
            <a:chExt cx="1496" cy="1332"/>
          </a:xfrm>
        </p:grpSpPr>
        <p:sp>
          <p:nvSpPr>
            <p:cNvPr id="398354" name="Line 18"/>
            <p:cNvSpPr>
              <a:spLocks noChangeShapeType="1"/>
            </p:cNvSpPr>
            <p:nvPr/>
          </p:nvSpPr>
          <p:spPr bwMode="auto">
            <a:xfrm flipV="1">
              <a:off x="3854" y="424"/>
              <a:ext cx="635" cy="27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55" name="Line 19"/>
            <p:cNvSpPr>
              <a:spLocks noChangeShapeType="1"/>
            </p:cNvSpPr>
            <p:nvPr/>
          </p:nvSpPr>
          <p:spPr bwMode="auto">
            <a:xfrm flipV="1">
              <a:off x="4712" y="422"/>
              <a:ext cx="635" cy="27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56" name="Line 20"/>
            <p:cNvSpPr>
              <a:spLocks noChangeShapeType="1"/>
            </p:cNvSpPr>
            <p:nvPr/>
          </p:nvSpPr>
          <p:spPr bwMode="auto">
            <a:xfrm flipV="1">
              <a:off x="3854" y="1475"/>
              <a:ext cx="635" cy="27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57" name="Line 21"/>
            <p:cNvSpPr>
              <a:spLocks noChangeShapeType="1"/>
            </p:cNvSpPr>
            <p:nvPr/>
          </p:nvSpPr>
          <p:spPr bwMode="auto">
            <a:xfrm flipV="1">
              <a:off x="4713" y="1479"/>
              <a:ext cx="635" cy="27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58" name="Line 22"/>
            <p:cNvSpPr>
              <a:spLocks noChangeShapeType="1"/>
            </p:cNvSpPr>
            <p:nvPr/>
          </p:nvSpPr>
          <p:spPr bwMode="auto">
            <a:xfrm rot="21540000">
              <a:off x="4485" y="420"/>
              <a:ext cx="857" cy="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59" name="Line 23"/>
            <p:cNvSpPr>
              <a:spLocks noChangeShapeType="1"/>
            </p:cNvSpPr>
            <p:nvPr/>
          </p:nvSpPr>
          <p:spPr bwMode="auto">
            <a:xfrm rot="21540000">
              <a:off x="4489" y="1471"/>
              <a:ext cx="857" cy="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60" name="Line 24"/>
            <p:cNvSpPr>
              <a:spLocks noChangeShapeType="1"/>
            </p:cNvSpPr>
            <p:nvPr/>
          </p:nvSpPr>
          <p:spPr bwMode="auto">
            <a:xfrm>
              <a:off x="4486" y="427"/>
              <a:ext cx="0" cy="10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61" name="Line 25"/>
            <p:cNvSpPr>
              <a:spLocks noChangeShapeType="1"/>
            </p:cNvSpPr>
            <p:nvPr/>
          </p:nvSpPr>
          <p:spPr bwMode="auto">
            <a:xfrm>
              <a:off x="5344" y="424"/>
              <a:ext cx="0" cy="104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62" name="Rectangle 26"/>
            <p:cNvSpPr>
              <a:spLocks noChangeArrowheads="1"/>
            </p:cNvSpPr>
            <p:nvPr/>
          </p:nvSpPr>
          <p:spPr bwMode="auto">
            <a:xfrm>
              <a:off x="3852" y="695"/>
              <a:ext cx="861" cy="1057"/>
            </a:xfrm>
            <a:prstGeom prst="rect">
              <a:avLst/>
            </a:prstGeom>
            <a:noFill/>
            <a:ln w="3810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8363" name="Oval 27"/>
          <p:cNvSpPr>
            <a:spLocks noChangeArrowheads="1"/>
          </p:cNvSpPr>
          <p:nvPr/>
        </p:nvSpPr>
        <p:spPr bwMode="auto">
          <a:xfrm>
            <a:off x="4033838" y="3190875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4067175" y="2708275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65" name="Oval 29"/>
          <p:cNvSpPr>
            <a:spLocks noChangeArrowheads="1"/>
          </p:cNvSpPr>
          <p:nvPr/>
        </p:nvSpPr>
        <p:spPr bwMode="auto">
          <a:xfrm>
            <a:off x="5183188" y="2959100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5199063" y="2908300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68" name="Text Box 32"/>
          <p:cNvSpPr txBox="1">
            <a:spLocks noChangeArrowheads="1"/>
          </p:cNvSpPr>
          <p:nvPr/>
        </p:nvSpPr>
        <p:spPr bwMode="auto">
          <a:xfrm>
            <a:off x="5651500" y="1541463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154738" y="1195388"/>
            <a:ext cx="2546350" cy="2268537"/>
            <a:chOff x="2835" y="836"/>
            <a:chExt cx="2132" cy="2595"/>
          </a:xfrm>
        </p:grpSpPr>
        <p:sp>
          <p:nvSpPr>
            <p:cNvPr id="398370" name="Line 34"/>
            <p:cNvSpPr>
              <a:spLocks noChangeShapeType="1"/>
            </p:cNvSpPr>
            <p:nvPr/>
          </p:nvSpPr>
          <p:spPr bwMode="auto">
            <a:xfrm flipH="1">
              <a:off x="2835" y="836"/>
              <a:ext cx="1278" cy="173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71" name="Line 35"/>
            <p:cNvSpPr>
              <a:spLocks noChangeShapeType="1"/>
            </p:cNvSpPr>
            <p:nvPr/>
          </p:nvSpPr>
          <p:spPr bwMode="auto">
            <a:xfrm>
              <a:off x="2835" y="2568"/>
              <a:ext cx="2132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72" name="Line 36"/>
            <p:cNvSpPr>
              <a:spLocks noChangeShapeType="1"/>
            </p:cNvSpPr>
            <p:nvPr/>
          </p:nvSpPr>
          <p:spPr bwMode="auto">
            <a:xfrm>
              <a:off x="4113" y="836"/>
              <a:ext cx="854" cy="173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73" name="Line 37"/>
            <p:cNvSpPr>
              <a:spLocks noChangeShapeType="1"/>
            </p:cNvSpPr>
            <p:nvPr/>
          </p:nvSpPr>
          <p:spPr bwMode="auto">
            <a:xfrm>
              <a:off x="2835" y="2568"/>
              <a:ext cx="1224" cy="863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74" name="Line 38"/>
            <p:cNvSpPr>
              <a:spLocks noChangeShapeType="1"/>
            </p:cNvSpPr>
            <p:nvPr/>
          </p:nvSpPr>
          <p:spPr bwMode="auto">
            <a:xfrm flipV="1">
              <a:off x="4059" y="2568"/>
              <a:ext cx="908" cy="86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75" name="Line 39"/>
            <p:cNvSpPr>
              <a:spLocks noChangeShapeType="1"/>
            </p:cNvSpPr>
            <p:nvPr/>
          </p:nvSpPr>
          <p:spPr bwMode="auto">
            <a:xfrm flipV="1">
              <a:off x="4059" y="845"/>
              <a:ext cx="54" cy="258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8376" name="Oval 40"/>
          <p:cNvSpPr>
            <a:spLocks noChangeArrowheads="1"/>
          </p:cNvSpPr>
          <p:nvPr/>
        </p:nvSpPr>
        <p:spPr bwMode="auto">
          <a:xfrm>
            <a:off x="7162800" y="1617663"/>
            <a:ext cx="95250" cy="106362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6710363" y="1254125"/>
            <a:ext cx="4635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82" name="Text Box 46"/>
          <p:cNvSpPr txBox="1">
            <a:spLocks noChangeArrowheads="1"/>
          </p:cNvSpPr>
          <p:nvPr/>
        </p:nvSpPr>
        <p:spPr bwMode="auto">
          <a:xfrm>
            <a:off x="0" y="692150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Решения варианта 1.</a:t>
            </a:r>
          </a:p>
        </p:txBody>
      </p:sp>
      <p:sp>
        <p:nvSpPr>
          <p:cNvPr id="398383" name="Text Box 47"/>
          <p:cNvSpPr txBox="1">
            <a:spLocks noChangeArrowheads="1"/>
          </p:cNvSpPr>
          <p:nvPr/>
        </p:nvSpPr>
        <p:spPr bwMode="auto">
          <a:xfrm>
            <a:off x="34925" y="3630613"/>
            <a:ext cx="4608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Решения варианта 2.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50825" y="4344988"/>
            <a:ext cx="2592388" cy="2233612"/>
            <a:chOff x="340" y="1661"/>
            <a:chExt cx="1361" cy="1860"/>
          </a:xfrm>
        </p:grpSpPr>
        <p:sp>
          <p:nvSpPr>
            <p:cNvPr id="398385" name="Line 49"/>
            <p:cNvSpPr>
              <a:spLocks noChangeShapeType="1"/>
            </p:cNvSpPr>
            <p:nvPr/>
          </p:nvSpPr>
          <p:spPr bwMode="auto">
            <a:xfrm flipH="1">
              <a:off x="340" y="1661"/>
              <a:ext cx="816" cy="1225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86" name="Line 50"/>
            <p:cNvSpPr>
              <a:spLocks noChangeShapeType="1"/>
            </p:cNvSpPr>
            <p:nvPr/>
          </p:nvSpPr>
          <p:spPr bwMode="auto">
            <a:xfrm>
              <a:off x="340" y="2886"/>
              <a:ext cx="1361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87" name="Line 51"/>
            <p:cNvSpPr>
              <a:spLocks noChangeShapeType="1"/>
            </p:cNvSpPr>
            <p:nvPr/>
          </p:nvSpPr>
          <p:spPr bwMode="auto">
            <a:xfrm>
              <a:off x="1156" y="1661"/>
              <a:ext cx="545" cy="1225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88" name="Line 52"/>
            <p:cNvSpPr>
              <a:spLocks noChangeShapeType="1"/>
            </p:cNvSpPr>
            <p:nvPr/>
          </p:nvSpPr>
          <p:spPr bwMode="auto">
            <a:xfrm>
              <a:off x="340" y="2886"/>
              <a:ext cx="544" cy="635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89" name="Line 53"/>
            <p:cNvSpPr>
              <a:spLocks noChangeShapeType="1"/>
            </p:cNvSpPr>
            <p:nvPr/>
          </p:nvSpPr>
          <p:spPr bwMode="auto">
            <a:xfrm flipV="1">
              <a:off x="884" y="2886"/>
              <a:ext cx="817" cy="635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90" name="Line 54"/>
            <p:cNvSpPr>
              <a:spLocks noChangeShapeType="1"/>
            </p:cNvSpPr>
            <p:nvPr/>
          </p:nvSpPr>
          <p:spPr bwMode="auto">
            <a:xfrm flipV="1">
              <a:off x="884" y="1661"/>
              <a:ext cx="272" cy="186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8391" name="Oval 55"/>
          <p:cNvSpPr>
            <a:spLocks noChangeArrowheads="1"/>
          </p:cNvSpPr>
          <p:nvPr/>
        </p:nvSpPr>
        <p:spPr bwMode="auto">
          <a:xfrm>
            <a:off x="1258888" y="4730750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92" name="Text Box 56"/>
          <p:cNvSpPr txBox="1">
            <a:spLocks noChangeArrowheads="1"/>
          </p:cNvSpPr>
          <p:nvPr/>
        </p:nvSpPr>
        <p:spPr bwMode="auto">
          <a:xfrm>
            <a:off x="754063" y="4494213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94" name="Text Box 58"/>
          <p:cNvSpPr txBox="1">
            <a:spLocks noChangeArrowheads="1"/>
          </p:cNvSpPr>
          <p:nvPr/>
        </p:nvSpPr>
        <p:spPr bwMode="auto">
          <a:xfrm>
            <a:off x="2411413" y="4940300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396" name="Text Box 60"/>
          <p:cNvSpPr txBox="1">
            <a:spLocks noChangeArrowheads="1"/>
          </p:cNvSpPr>
          <p:nvPr/>
        </p:nvSpPr>
        <p:spPr bwMode="auto">
          <a:xfrm>
            <a:off x="682625" y="5732463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484563" y="4314825"/>
            <a:ext cx="2374900" cy="2114550"/>
            <a:chOff x="3852" y="420"/>
            <a:chExt cx="1496" cy="1332"/>
          </a:xfrm>
        </p:grpSpPr>
        <p:sp>
          <p:nvSpPr>
            <p:cNvPr id="398398" name="Line 62"/>
            <p:cNvSpPr>
              <a:spLocks noChangeShapeType="1"/>
            </p:cNvSpPr>
            <p:nvPr/>
          </p:nvSpPr>
          <p:spPr bwMode="auto">
            <a:xfrm flipV="1">
              <a:off x="3854" y="424"/>
              <a:ext cx="635" cy="273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399" name="Line 63"/>
            <p:cNvSpPr>
              <a:spLocks noChangeShapeType="1"/>
            </p:cNvSpPr>
            <p:nvPr/>
          </p:nvSpPr>
          <p:spPr bwMode="auto">
            <a:xfrm flipV="1">
              <a:off x="4712" y="422"/>
              <a:ext cx="635" cy="273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0" name="Line 64"/>
            <p:cNvSpPr>
              <a:spLocks noChangeShapeType="1"/>
            </p:cNvSpPr>
            <p:nvPr/>
          </p:nvSpPr>
          <p:spPr bwMode="auto">
            <a:xfrm flipV="1">
              <a:off x="3854" y="1475"/>
              <a:ext cx="635" cy="273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1" name="Line 65"/>
            <p:cNvSpPr>
              <a:spLocks noChangeShapeType="1"/>
            </p:cNvSpPr>
            <p:nvPr/>
          </p:nvSpPr>
          <p:spPr bwMode="auto">
            <a:xfrm flipV="1">
              <a:off x="4713" y="1479"/>
              <a:ext cx="635" cy="273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2" name="Line 66"/>
            <p:cNvSpPr>
              <a:spLocks noChangeShapeType="1"/>
            </p:cNvSpPr>
            <p:nvPr/>
          </p:nvSpPr>
          <p:spPr bwMode="auto">
            <a:xfrm rot="21540000">
              <a:off x="4485" y="420"/>
              <a:ext cx="857" cy="9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3" name="Line 67"/>
            <p:cNvSpPr>
              <a:spLocks noChangeShapeType="1"/>
            </p:cNvSpPr>
            <p:nvPr/>
          </p:nvSpPr>
          <p:spPr bwMode="auto">
            <a:xfrm rot="21540000">
              <a:off x="4489" y="1471"/>
              <a:ext cx="857" cy="9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4" name="Line 68"/>
            <p:cNvSpPr>
              <a:spLocks noChangeShapeType="1"/>
            </p:cNvSpPr>
            <p:nvPr/>
          </p:nvSpPr>
          <p:spPr bwMode="auto">
            <a:xfrm>
              <a:off x="4486" y="427"/>
              <a:ext cx="0" cy="104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5" name="Line 69"/>
            <p:cNvSpPr>
              <a:spLocks noChangeShapeType="1"/>
            </p:cNvSpPr>
            <p:nvPr/>
          </p:nvSpPr>
          <p:spPr bwMode="auto">
            <a:xfrm>
              <a:off x="5344" y="424"/>
              <a:ext cx="0" cy="1044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06" name="Rectangle 70"/>
            <p:cNvSpPr>
              <a:spLocks noChangeArrowheads="1"/>
            </p:cNvSpPr>
            <p:nvPr/>
          </p:nvSpPr>
          <p:spPr bwMode="auto">
            <a:xfrm>
              <a:off x="3852" y="695"/>
              <a:ext cx="861" cy="1057"/>
            </a:xfrm>
            <a:prstGeom prst="rect">
              <a:avLst/>
            </a:prstGeom>
            <a:noFill/>
            <a:ln w="38100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8408" name="Text Box 72"/>
          <p:cNvSpPr txBox="1">
            <a:spLocks noChangeArrowheads="1"/>
          </p:cNvSpPr>
          <p:nvPr/>
        </p:nvSpPr>
        <p:spPr bwMode="auto">
          <a:xfrm>
            <a:off x="3040063" y="5213350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10" name="Text Box 74"/>
          <p:cNvSpPr txBox="1">
            <a:spLocks noChangeArrowheads="1"/>
          </p:cNvSpPr>
          <p:nvPr/>
        </p:nvSpPr>
        <p:spPr bwMode="auto">
          <a:xfrm>
            <a:off x="3851275" y="6308725"/>
            <a:ext cx="52387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12" name="Text Box 76"/>
          <p:cNvSpPr txBox="1">
            <a:spLocks noChangeArrowheads="1"/>
          </p:cNvSpPr>
          <p:nvPr/>
        </p:nvSpPr>
        <p:spPr bwMode="auto">
          <a:xfrm>
            <a:off x="5343525" y="6078538"/>
            <a:ext cx="523875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6362700" y="4329113"/>
            <a:ext cx="2546350" cy="2268537"/>
            <a:chOff x="2835" y="836"/>
            <a:chExt cx="2132" cy="2595"/>
          </a:xfrm>
        </p:grpSpPr>
        <p:sp>
          <p:nvSpPr>
            <p:cNvPr id="398414" name="Line 78"/>
            <p:cNvSpPr>
              <a:spLocks noChangeShapeType="1"/>
            </p:cNvSpPr>
            <p:nvPr/>
          </p:nvSpPr>
          <p:spPr bwMode="auto">
            <a:xfrm flipH="1">
              <a:off x="2835" y="836"/>
              <a:ext cx="1278" cy="1732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15" name="Line 79"/>
            <p:cNvSpPr>
              <a:spLocks noChangeShapeType="1"/>
            </p:cNvSpPr>
            <p:nvPr/>
          </p:nvSpPr>
          <p:spPr bwMode="auto">
            <a:xfrm>
              <a:off x="2835" y="2568"/>
              <a:ext cx="2132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16" name="Line 80"/>
            <p:cNvSpPr>
              <a:spLocks noChangeShapeType="1"/>
            </p:cNvSpPr>
            <p:nvPr/>
          </p:nvSpPr>
          <p:spPr bwMode="auto">
            <a:xfrm>
              <a:off x="4113" y="836"/>
              <a:ext cx="854" cy="1732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17" name="Line 81"/>
            <p:cNvSpPr>
              <a:spLocks noChangeShapeType="1"/>
            </p:cNvSpPr>
            <p:nvPr/>
          </p:nvSpPr>
          <p:spPr bwMode="auto">
            <a:xfrm>
              <a:off x="2835" y="2568"/>
              <a:ext cx="1224" cy="863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18" name="Line 82"/>
            <p:cNvSpPr>
              <a:spLocks noChangeShapeType="1"/>
            </p:cNvSpPr>
            <p:nvPr/>
          </p:nvSpPr>
          <p:spPr bwMode="auto">
            <a:xfrm flipV="1">
              <a:off x="4059" y="2568"/>
              <a:ext cx="908" cy="862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8419" name="Line 83"/>
            <p:cNvSpPr>
              <a:spLocks noChangeShapeType="1"/>
            </p:cNvSpPr>
            <p:nvPr/>
          </p:nvSpPr>
          <p:spPr bwMode="auto">
            <a:xfrm flipV="1">
              <a:off x="4059" y="845"/>
              <a:ext cx="54" cy="2586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8420" name="Text Box 84"/>
          <p:cNvSpPr txBox="1">
            <a:spLocks noChangeArrowheads="1"/>
          </p:cNvSpPr>
          <p:nvPr/>
        </p:nvSpPr>
        <p:spPr bwMode="auto">
          <a:xfrm>
            <a:off x="8142288" y="6164263"/>
            <a:ext cx="461962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M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21" name="Text Box 85"/>
          <p:cNvSpPr txBox="1">
            <a:spLocks noChangeArrowheads="1"/>
          </p:cNvSpPr>
          <p:nvPr/>
        </p:nvSpPr>
        <p:spPr bwMode="auto">
          <a:xfrm>
            <a:off x="8142288" y="4292600"/>
            <a:ext cx="46196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N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22" name="Text Box 86"/>
          <p:cNvSpPr txBox="1">
            <a:spLocks noChangeArrowheads="1"/>
          </p:cNvSpPr>
          <p:nvPr/>
        </p:nvSpPr>
        <p:spPr bwMode="auto">
          <a:xfrm>
            <a:off x="6659563" y="6021388"/>
            <a:ext cx="463550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</a:rPr>
              <a:t>P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398423" name="Oval 87"/>
          <p:cNvSpPr>
            <a:spLocks noChangeArrowheads="1"/>
          </p:cNvSpPr>
          <p:nvPr/>
        </p:nvSpPr>
        <p:spPr bwMode="auto">
          <a:xfrm>
            <a:off x="8101013" y="4652963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24" name="Oval 88"/>
          <p:cNvSpPr>
            <a:spLocks noChangeArrowheads="1"/>
          </p:cNvSpPr>
          <p:nvPr/>
        </p:nvSpPr>
        <p:spPr bwMode="auto">
          <a:xfrm>
            <a:off x="8101013" y="6308725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25" name="Oval 89"/>
          <p:cNvSpPr>
            <a:spLocks noChangeArrowheads="1"/>
          </p:cNvSpPr>
          <p:nvPr/>
        </p:nvSpPr>
        <p:spPr bwMode="auto">
          <a:xfrm>
            <a:off x="6804025" y="6021388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28" name="Line 92"/>
          <p:cNvSpPr>
            <a:spLocks noChangeShapeType="1"/>
          </p:cNvSpPr>
          <p:nvPr/>
        </p:nvSpPr>
        <p:spPr bwMode="auto">
          <a:xfrm>
            <a:off x="5508625" y="27813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1" name="Line 95"/>
          <p:cNvSpPr>
            <a:spLocks noChangeShapeType="1"/>
          </p:cNvSpPr>
          <p:nvPr/>
        </p:nvSpPr>
        <p:spPr bwMode="auto">
          <a:xfrm flipH="1">
            <a:off x="2700338" y="3213100"/>
            <a:ext cx="7191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4" name="Line 98"/>
          <p:cNvSpPr>
            <a:spLocks noChangeShapeType="1"/>
          </p:cNvSpPr>
          <p:nvPr/>
        </p:nvSpPr>
        <p:spPr bwMode="auto">
          <a:xfrm flipV="1">
            <a:off x="4356100" y="215900"/>
            <a:ext cx="0" cy="1196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5" name="Line 99"/>
          <p:cNvSpPr>
            <a:spLocks noChangeShapeType="1"/>
          </p:cNvSpPr>
          <p:nvPr/>
        </p:nvSpPr>
        <p:spPr bwMode="auto">
          <a:xfrm>
            <a:off x="4356100" y="260350"/>
            <a:ext cx="1800225" cy="2520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38" name="Line 102"/>
          <p:cNvSpPr>
            <a:spLocks noChangeShapeType="1"/>
          </p:cNvSpPr>
          <p:nvPr/>
        </p:nvSpPr>
        <p:spPr bwMode="auto">
          <a:xfrm>
            <a:off x="8675688" y="2708275"/>
            <a:ext cx="468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2" name="Freeform 106"/>
          <p:cNvSpPr>
            <a:spLocks/>
          </p:cNvSpPr>
          <p:nvPr/>
        </p:nvSpPr>
        <p:spPr bwMode="auto">
          <a:xfrm>
            <a:off x="2700338" y="6381750"/>
            <a:ext cx="871537" cy="360363"/>
          </a:xfrm>
          <a:custGeom>
            <a:avLst/>
            <a:gdLst/>
            <a:ahLst/>
            <a:cxnLst>
              <a:cxn ang="0">
                <a:pos x="549" y="0"/>
              </a:cxn>
              <a:cxn ang="0">
                <a:pos x="0" y="227"/>
              </a:cxn>
            </a:cxnLst>
            <a:rect l="0" t="0" r="r" b="b"/>
            <a:pathLst>
              <a:path w="549" h="227">
                <a:moveTo>
                  <a:pt x="549" y="0"/>
                </a:moveTo>
                <a:lnTo>
                  <a:pt x="0" y="22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45" name="Line 109"/>
          <p:cNvSpPr>
            <a:spLocks noChangeShapeType="1"/>
          </p:cNvSpPr>
          <p:nvPr/>
        </p:nvSpPr>
        <p:spPr bwMode="auto">
          <a:xfrm flipV="1">
            <a:off x="5364163" y="6021388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0" name="Line 114"/>
          <p:cNvSpPr>
            <a:spLocks noChangeShapeType="1"/>
          </p:cNvSpPr>
          <p:nvPr/>
        </p:nvSpPr>
        <p:spPr bwMode="auto">
          <a:xfrm>
            <a:off x="6011863" y="58054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67" name="Oval 31"/>
          <p:cNvSpPr>
            <a:spLocks noChangeArrowheads="1"/>
          </p:cNvSpPr>
          <p:nvPr/>
        </p:nvSpPr>
        <p:spPr bwMode="auto">
          <a:xfrm>
            <a:off x="5651500" y="2097088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55" name="Line 119"/>
          <p:cNvSpPr>
            <a:spLocks noChangeShapeType="1"/>
          </p:cNvSpPr>
          <p:nvPr/>
        </p:nvSpPr>
        <p:spPr bwMode="auto">
          <a:xfrm rot="21420000" flipV="1">
            <a:off x="3924300" y="1196975"/>
            <a:ext cx="1074738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6" name="Line 120"/>
          <p:cNvSpPr>
            <a:spLocks noChangeShapeType="1"/>
          </p:cNvSpPr>
          <p:nvPr/>
        </p:nvSpPr>
        <p:spPr bwMode="auto">
          <a:xfrm flipV="1">
            <a:off x="1908175" y="1700213"/>
            <a:ext cx="287338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47" name="Oval 11"/>
          <p:cNvSpPr>
            <a:spLocks noChangeArrowheads="1"/>
          </p:cNvSpPr>
          <p:nvPr/>
        </p:nvSpPr>
        <p:spPr bwMode="auto">
          <a:xfrm>
            <a:off x="2122488" y="1627188"/>
            <a:ext cx="107950" cy="107950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78" name="Oval 42"/>
          <p:cNvSpPr>
            <a:spLocks noChangeArrowheads="1"/>
          </p:cNvSpPr>
          <p:nvPr/>
        </p:nvSpPr>
        <p:spPr bwMode="auto">
          <a:xfrm>
            <a:off x="8378825" y="2252663"/>
            <a:ext cx="95250" cy="104775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57" name="Line 121"/>
          <p:cNvSpPr>
            <a:spLocks noChangeShapeType="1"/>
          </p:cNvSpPr>
          <p:nvPr/>
        </p:nvSpPr>
        <p:spPr bwMode="auto">
          <a:xfrm flipV="1">
            <a:off x="7019925" y="1700213"/>
            <a:ext cx="215900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80" name="Oval 44"/>
          <p:cNvSpPr>
            <a:spLocks noChangeArrowheads="1"/>
          </p:cNvSpPr>
          <p:nvPr/>
        </p:nvSpPr>
        <p:spPr bwMode="auto">
          <a:xfrm>
            <a:off x="6981825" y="3098800"/>
            <a:ext cx="95250" cy="106363"/>
          </a:xfrm>
          <a:prstGeom prst="ellipse">
            <a:avLst/>
          </a:prstGeom>
          <a:solidFill>
            <a:srgbClr val="009900"/>
          </a:solidFill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58" name="Line 122"/>
          <p:cNvSpPr>
            <a:spLocks noChangeShapeType="1"/>
          </p:cNvSpPr>
          <p:nvPr/>
        </p:nvSpPr>
        <p:spPr bwMode="auto">
          <a:xfrm flipV="1">
            <a:off x="8459788" y="2349500"/>
            <a:ext cx="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59" name="Line 123"/>
          <p:cNvSpPr>
            <a:spLocks noChangeShapeType="1"/>
          </p:cNvSpPr>
          <p:nvPr/>
        </p:nvSpPr>
        <p:spPr bwMode="auto">
          <a:xfrm flipV="1">
            <a:off x="6877050" y="5229225"/>
            <a:ext cx="14287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60" name="Line 124"/>
          <p:cNvSpPr>
            <a:spLocks noChangeShapeType="1"/>
          </p:cNvSpPr>
          <p:nvPr/>
        </p:nvSpPr>
        <p:spPr bwMode="auto">
          <a:xfrm flipV="1">
            <a:off x="8172450" y="47974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61" name="Line 125"/>
          <p:cNvSpPr>
            <a:spLocks noChangeShapeType="1"/>
          </p:cNvSpPr>
          <p:nvPr/>
        </p:nvSpPr>
        <p:spPr bwMode="auto">
          <a:xfrm>
            <a:off x="3492500" y="5661025"/>
            <a:ext cx="86360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09" name="Oval 73"/>
          <p:cNvSpPr>
            <a:spLocks noChangeArrowheads="1"/>
          </p:cNvSpPr>
          <p:nvPr/>
        </p:nvSpPr>
        <p:spPr bwMode="auto">
          <a:xfrm>
            <a:off x="3419475" y="5589588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11" name="Oval 75"/>
          <p:cNvSpPr>
            <a:spLocks noChangeArrowheads="1"/>
          </p:cNvSpPr>
          <p:nvPr/>
        </p:nvSpPr>
        <p:spPr bwMode="auto">
          <a:xfrm>
            <a:off x="4284663" y="6380163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62" name="Line 126"/>
          <p:cNvSpPr>
            <a:spLocks noChangeShapeType="1"/>
          </p:cNvSpPr>
          <p:nvPr/>
        </p:nvSpPr>
        <p:spPr bwMode="auto">
          <a:xfrm flipV="1">
            <a:off x="5364163" y="5300663"/>
            <a:ext cx="50323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07" name="Oval 71"/>
          <p:cNvSpPr>
            <a:spLocks noChangeArrowheads="1"/>
          </p:cNvSpPr>
          <p:nvPr/>
        </p:nvSpPr>
        <p:spPr bwMode="auto">
          <a:xfrm>
            <a:off x="5292725" y="6164263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463" name="Line 127"/>
          <p:cNvSpPr>
            <a:spLocks noChangeShapeType="1"/>
          </p:cNvSpPr>
          <p:nvPr/>
        </p:nvSpPr>
        <p:spPr bwMode="auto">
          <a:xfrm rot="21480000" flipV="1">
            <a:off x="4067175" y="4365625"/>
            <a:ext cx="100965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64" name="Line 128"/>
          <p:cNvSpPr>
            <a:spLocks noChangeShapeType="1"/>
          </p:cNvSpPr>
          <p:nvPr/>
        </p:nvSpPr>
        <p:spPr bwMode="auto">
          <a:xfrm flipH="1" flipV="1">
            <a:off x="1331913" y="4868863"/>
            <a:ext cx="71437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465" name="Line 129"/>
          <p:cNvSpPr>
            <a:spLocks noChangeShapeType="1"/>
          </p:cNvSpPr>
          <p:nvPr/>
        </p:nvSpPr>
        <p:spPr bwMode="auto">
          <a:xfrm flipV="1">
            <a:off x="1403350" y="5300663"/>
            <a:ext cx="10810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8395" name="Oval 59"/>
          <p:cNvSpPr>
            <a:spLocks noChangeArrowheads="1"/>
          </p:cNvSpPr>
          <p:nvPr/>
        </p:nvSpPr>
        <p:spPr bwMode="auto">
          <a:xfrm>
            <a:off x="1330325" y="6021388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8393" name="Oval 57"/>
          <p:cNvSpPr>
            <a:spLocks noChangeArrowheads="1"/>
          </p:cNvSpPr>
          <p:nvPr/>
        </p:nvSpPr>
        <p:spPr bwMode="auto">
          <a:xfrm>
            <a:off x="2411413" y="5213350"/>
            <a:ext cx="107950" cy="107950"/>
          </a:xfrm>
          <a:prstGeom prst="ellipse">
            <a:avLst/>
          </a:prstGeom>
          <a:solidFill>
            <a:srgbClr val="FF3300"/>
          </a:solidFill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612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ЛИТЕРАТУРА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468313" y="1125538"/>
            <a:ext cx="84248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 Электронное издание </a:t>
            </a:r>
            <a:r>
              <a:rPr lang="ru-RU" sz="2400" b="1"/>
              <a:t>«1С: Школа. Математика, 5-11 кл. Практикум»</a:t>
            </a:r>
            <a:endParaRPr lang="ru-RU" sz="2400"/>
          </a:p>
          <a:p>
            <a:r>
              <a:rPr lang="ru-RU" sz="2400"/>
              <a:t>2. Электронное издание «</a:t>
            </a:r>
            <a:r>
              <a:rPr lang="ru-RU" sz="2400" b="1"/>
              <a:t>Решебник по геометрии. Пособие для абитуриентов</a:t>
            </a:r>
            <a:r>
              <a:rPr lang="ru-RU" sz="2400"/>
              <a:t>. Полный курс за 7-11 классы» </a:t>
            </a:r>
          </a:p>
          <a:p>
            <a:r>
              <a:rPr lang="ru-RU" sz="2400"/>
              <a:t>3. Атанасян Л.С. и др. </a:t>
            </a:r>
            <a:r>
              <a:rPr lang="ru-RU" sz="2400" b="1"/>
              <a:t>Геометрия. </a:t>
            </a:r>
            <a:r>
              <a:rPr lang="ru-RU" sz="2400"/>
              <a:t>Учебник для 10-11 классов общеобразовательных учреждений</a:t>
            </a:r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1484313" y="4076700"/>
            <a:ext cx="6430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Изображение с сайта: </a:t>
            </a:r>
            <a:r>
              <a:rPr lang="ru-RU" sz="1800" b="1">
                <a:hlinkClick r:id="rId2"/>
              </a:rPr>
              <a:t>http://www.cdvseti.ru/id3700.html</a:t>
            </a:r>
            <a:r>
              <a:rPr lang="ru-RU" sz="1800"/>
              <a:t> </a:t>
            </a:r>
          </a:p>
        </p:txBody>
      </p:sp>
      <p:pic>
        <p:nvPicPr>
          <p:cNvPr id="407560" name="Picture 8"/>
          <p:cNvPicPr>
            <a:picLocks noChangeAspect="1" noChangeArrowheads="1"/>
          </p:cNvPicPr>
          <p:nvPr/>
        </p:nvPicPr>
        <p:blipFill>
          <a:blip r:embed="rId3" cstate="print"/>
          <a:srcRect l="8461"/>
          <a:stretch>
            <a:fillRect/>
          </a:stretch>
        </p:blipFill>
        <p:spPr bwMode="auto">
          <a:xfrm>
            <a:off x="468313" y="3860800"/>
            <a:ext cx="863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7561" name="Picture 9" descr="лягушка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516563"/>
            <a:ext cx="10287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1476375" y="6000750"/>
            <a:ext cx="667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/>
              <a:t>Анимация с сайта: </a:t>
            </a:r>
            <a:r>
              <a:rPr lang="ru-RU" sz="1800" b="1">
                <a:hlinkClick r:id="rId5"/>
              </a:rPr>
              <a:t>http://badbad-girl.narod.ru/zelenie.html</a:t>
            </a:r>
            <a:r>
              <a:rPr lang="ru-RU" sz="1800" b="1"/>
              <a:t> </a:t>
            </a:r>
          </a:p>
        </p:txBody>
      </p:sp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1476375" y="4652963"/>
            <a:ext cx="71278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Портреты  математиков взяты с диска  "Математика 5-11". 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Изображение с сайта: </a:t>
            </a:r>
            <a:r>
              <a:rPr lang="ru-RU" sz="1800" b="1">
                <a:hlinkClick r:id="rId6"/>
              </a:rPr>
              <a:t>http://www.thg.ru/education/20050714/images/arhimed_cut.jpg</a:t>
            </a:r>
            <a:r>
              <a:rPr lang="ru-RU" sz="1800" b="1"/>
              <a:t> </a:t>
            </a:r>
          </a:p>
        </p:txBody>
      </p:sp>
      <p:pic>
        <p:nvPicPr>
          <p:cNvPr id="40756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4797425"/>
            <a:ext cx="863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Freeform 2"/>
          <p:cNvSpPr>
            <a:spLocks/>
          </p:cNvSpPr>
          <p:nvPr/>
        </p:nvSpPr>
        <p:spPr bwMode="auto">
          <a:xfrm>
            <a:off x="5867400" y="4149725"/>
            <a:ext cx="2278063" cy="649288"/>
          </a:xfrm>
          <a:custGeom>
            <a:avLst/>
            <a:gdLst/>
            <a:ahLst/>
            <a:cxnLst>
              <a:cxn ang="0">
                <a:pos x="274" y="0"/>
              </a:cxn>
              <a:cxn ang="0">
                <a:pos x="1390" y="6"/>
              </a:cxn>
              <a:cxn ang="0">
                <a:pos x="1174" y="360"/>
              </a:cxn>
              <a:cxn ang="0">
                <a:pos x="0" y="364"/>
              </a:cxn>
              <a:cxn ang="0">
                <a:pos x="274" y="0"/>
              </a:cxn>
            </a:cxnLst>
            <a:rect l="0" t="0" r="r" b="b"/>
            <a:pathLst>
              <a:path w="1390" h="364">
                <a:moveTo>
                  <a:pt x="274" y="0"/>
                </a:moveTo>
                <a:lnTo>
                  <a:pt x="1390" y="6"/>
                </a:lnTo>
                <a:lnTo>
                  <a:pt x="1174" y="360"/>
                </a:lnTo>
                <a:lnTo>
                  <a:pt x="0" y="364"/>
                </a:lnTo>
                <a:lnTo>
                  <a:pt x="274" y="0"/>
                </a:lnTo>
                <a:close/>
              </a:path>
            </a:pathLst>
          </a:custGeom>
          <a:solidFill>
            <a:srgbClr val="33CCFF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5987" name="Freeform 3"/>
          <p:cNvSpPr>
            <a:spLocks/>
          </p:cNvSpPr>
          <p:nvPr/>
        </p:nvSpPr>
        <p:spPr bwMode="auto">
          <a:xfrm>
            <a:off x="1979613" y="3573463"/>
            <a:ext cx="1439862" cy="2089150"/>
          </a:xfrm>
          <a:custGeom>
            <a:avLst/>
            <a:gdLst/>
            <a:ahLst/>
            <a:cxnLst>
              <a:cxn ang="0">
                <a:pos x="907" y="817"/>
              </a:cxn>
              <a:cxn ang="0">
                <a:pos x="726" y="1316"/>
              </a:cxn>
              <a:cxn ang="0">
                <a:pos x="0" y="545"/>
              </a:cxn>
              <a:cxn ang="0">
                <a:pos x="181" y="0"/>
              </a:cxn>
              <a:cxn ang="0">
                <a:pos x="907" y="817"/>
              </a:cxn>
            </a:cxnLst>
            <a:rect l="0" t="0" r="r" b="b"/>
            <a:pathLst>
              <a:path w="907" h="1316">
                <a:moveTo>
                  <a:pt x="907" y="817"/>
                </a:moveTo>
                <a:lnTo>
                  <a:pt x="726" y="1316"/>
                </a:lnTo>
                <a:lnTo>
                  <a:pt x="0" y="545"/>
                </a:lnTo>
                <a:lnTo>
                  <a:pt x="181" y="0"/>
                </a:lnTo>
                <a:lnTo>
                  <a:pt x="907" y="817"/>
                </a:lnTo>
                <a:close/>
              </a:path>
            </a:pathLst>
          </a:custGeom>
          <a:solidFill>
            <a:srgbClr val="FF00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5988" name="WordArt 4"/>
          <p:cNvSpPr>
            <a:spLocks noChangeArrowheads="1" noChangeShapeType="1" noTextEdit="1"/>
          </p:cNvSpPr>
          <p:nvPr/>
        </p:nvSpPr>
        <p:spPr bwMode="auto">
          <a:xfrm>
            <a:off x="611188" y="476250"/>
            <a:ext cx="81375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Взаимное расположение</a:t>
            </a:r>
          </a:p>
          <a:p>
            <a:pPr algn="ctr"/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 плоскости и многогранника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07088" y="1536700"/>
            <a:ext cx="1544637" cy="1747838"/>
            <a:chOff x="4240" y="2659"/>
            <a:chExt cx="1316" cy="1406"/>
          </a:xfrm>
        </p:grpSpPr>
        <p:sp>
          <p:nvSpPr>
            <p:cNvPr id="425990" name="Line 6"/>
            <p:cNvSpPr>
              <a:spLocks noChangeShapeType="1"/>
            </p:cNvSpPr>
            <p:nvPr/>
          </p:nvSpPr>
          <p:spPr bwMode="auto">
            <a:xfrm flipV="1">
              <a:off x="4240" y="3294"/>
              <a:ext cx="1316" cy="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1" name="Line 7"/>
            <p:cNvSpPr>
              <a:spLocks noChangeShapeType="1"/>
            </p:cNvSpPr>
            <p:nvPr/>
          </p:nvSpPr>
          <p:spPr bwMode="auto">
            <a:xfrm>
              <a:off x="4240" y="3793"/>
              <a:ext cx="908" cy="2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2" name="Line 8"/>
            <p:cNvSpPr>
              <a:spLocks noChangeShapeType="1"/>
            </p:cNvSpPr>
            <p:nvPr/>
          </p:nvSpPr>
          <p:spPr bwMode="auto">
            <a:xfrm flipV="1">
              <a:off x="5148" y="3294"/>
              <a:ext cx="408" cy="77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3" name="Line 9"/>
            <p:cNvSpPr>
              <a:spLocks noChangeShapeType="1"/>
            </p:cNvSpPr>
            <p:nvPr/>
          </p:nvSpPr>
          <p:spPr bwMode="auto">
            <a:xfrm flipH="1" flipV="1">
              <a:off x="5012" y="2659"/>
              <a:ext cx="544" cy="63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4" name="Line 10"/>
            <p:cNvSpPr>
              <a:spLocks noChangeShapeType="1"/>
            </p:cNvSpPr>
            <p:nvPr/>
          </p:nvSpPr>
          <p:spPr bwMode="auto">
            <a:xfrm>
              <a:off x="5012" y="2659"/>
              <a:ext cx="136" cy="140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5" name="Line 11"/>
            <p:cNvSpPr>
              <a:spLocks noChangeShapeType="1"/>
            </p:cNvSpPr>
            <p:nvPr/>
          </p:nvSpPr>
          <p:spPr bwMode="auto">
            <a:xfrm flipH="1">
              <a:off x="4240" y="2659"/>
              <a:ext cx="772" cy="113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292600"/>
            <a:ext cx="1655762" cy="1728788"/>
            <a:chOff x="4240" y="2659"/>
            <a:chExt cx="1316" cy="1406"/>
          </a:xfrm>
        </p:grpSpPr>
        <p:sp>
          <p:nvSpPr>
            <p:cNvPr id="425997" name="Line 13"/>
            <p:cNvSpPr>
              <a:spLocks noChangeShapeType="1"/>
            </p:cNvSpPr>
            <p:nvPr/>
          </p:nvSpPr>
          <p:spPr bwMode="auto">
            <a:xfrm flipV="1">
              <a:off x="4240" y="3294"/>
              <a:ext cx="1316" cy="4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8" name="Line 14"/>
            <p:cNvSpPr>
              <a:spLocks noChangeShapeType="1"/>
            </p:cNvSpPr>
            <p:nvPr/>
          </p:nvSpPr>
          <p:spPr bwMode="auto">
            <a:xfrm>
              <a:off x="4240" y="3793"/>
              <a:ext cx="908" cy="27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5999" name="Line 15"/>
            <p:cNvSpPr>
              <a:spLocks noChangeShapeType="1"/>
            </p:cNvSpPr>
            <p:nvPr/>
          </p:nvSpPr>
          <p:spPr bwMode="auto">
            <a:xfrm flipV="1">
              <a:off x="5148" y="3294"/>
              <a:ext cx="408" cy="77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0" name="Line 16"/>
            <p:cNvSpPr>
              <a:spLocks noChangeShapeType="1"/>
            </p:cNvSpPr>
            <p:nvPr/>
          </p:nvSpPr>
          <p:spPr bwMode="auto">
            <a:xfrm flipH="1" flipV="1">
              <a:off x="5012" y="2659"/>
              <a:ext cx="544" cy="63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1" name="Line 17"/>
            <p:cNvSpPr>
              <a:spLocks noChangeShapeType="1"/>
            </p:cNvSpPr>
            <p:nvPr/>
          </p:nvSpPr>
          <p:spPr bwMode="auto">
            <a:xfrm>
              <a:off x="5012" y="2659"/>
              <a:ext cx="136" cy="140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2" name="Line 18"/>
            <p:cNvSpPr>
              <a:spLocks noChangeShapeType="1"/>
            </p:cNvSpPr>
            <p:nvPr/>
          </p:nvSpPr>
          <p:spPr bwMode="auto">
            <a:xfrm flipH="1">
              <a:off x="4240" y="2659"/>
              <a:ext cx="772" cy="113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6003" name="Freeform 19"/>
          <p:cNvSpPr>
            <a:spLocks/>
          </p:cNvSpPr>
          <p:nvPr/>
        </p:nvSpPr>
        <p:spPr bwMode="auto">
          <a:xfrm>
            <a:off x="1042988" y="1341438"/>
            <a:ext cx="431800" cy="1800225"/>
          </a:xfrm>
          <a:custGeom>
            <a:avLst/>
            <a:gdLst/>
            <a:ahLst/>
            <a:cxnLst>
              <a:cxn ang="0">
                <a:pos x="0" y="1361"/>
              </a:cxn>
              <a:cxn ang="0">
                <a:pos x="0" y="318"/>
              </a:cxn>
              <a:cxn ang="0">
                <a:pos x="317" y="0"/>
              </a:cxn>
              <a:cxn ang="0">
                <a:pos x="317" y="953"/>
              </a:cxn>
              <a:cxn ang="0">
                <a:pos x="0" y="1361"/>
              </a:cxn>
            </a:cxnLst>
            <a:rect l="0" t="0" r="r" b="b"/>
            <a:pathLst>
              <a:path w="317" h="1361">
                <a:moveTo>
                  <a:pt x="0" y="1361"/>
                </a:moveTo>
                <a:lnTo>
                  <a:pt x="0" y="318"/>
                </a:lnTo>
                <a:lnTo>
                  <a:pt x="317" y="0"/>
                </a:lnTo>
                <a:lnTo>
                  <a:pt x="317" y="953"/>
                </a:lnTo>
                <a:lnTo>
                  <a:pt x="0" y="1361"/>
                </a:lnTo>
                <a:close/>
              </a:path>
            </a:pathLst>
          </a:custGeom>
          <a:solidFill>
            <a:srgbClr val="00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803400" y="1393825"/>
            <a:ext cx="1544638" cy="1747838"/>
            <a:chOff x="4240" y="2659"/>
            <a:chExt cx="1316" cy="1406"/>
          </a:xfrm>
        </p:grpSpPr>
        <p:sp>
          <p:nvSpPr>
            <p:cNvPr id="426005" name="Line 21"/>
            <p:cNvSpPr>
              <a:spLocks noChangeShapeType="1"/>
            </p:cNvSpPr>
            <p:nvPr/>
          </p:nvSpPr>
          <p:spPr bwMode="auto">
            <a:xfrm flipV="1">
              <a:off x="4240" y="3294"/>
              <a:ext cx="1316" cy="49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6" name="Line 22"/>
            <p:cNvSpPr>
              <a:spLocks noChangeShapeType="1"/>
            </p:cNvSpPr>
            <p:nvPr/>
          </p:nvSpPr>
          <p:spPr bwMode="auto">
            <a:xfrm>
              <a:off x="4240" y="3793"/>
              <a:ext cx="908" cy="27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7" name="Line 23"/>
            <p:cNvSpPr>
              <a:spLocks noChangeShapeType="1"/>
            </p:cNvSpPr>
            <p:nvPr/>
          </p:nvSpPr>
          <p:spPr bwMode="auto">
            <a:xfrm flipV="1">
              <a:off x="5148" y="3294"/>
              <a:ext cx="408" cy="771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8" name="Line 24"/>
            <p:cNvSpPr>
              <a:spLocks noChangeShapeType="1"/>
            </p:cNvSpPr>
            <p:nvPr/>
          </p:nvSpPr>
          <p:spPr bwMode="auto">
            <a:xfrm flipH="1" flipV="1">
              <a:off x="5012" y="2659"/>
              <a:ext cx="544" cy="635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09" name="Line 25"/>
            <p:cNvSpPr>
              <a:spLocks noChangeShapeType="1"/>
            </p:cNvSpPr>
            <p:nvPr/>
          </p:nvSpPr>
          <p:spPr bwMode="auto">
            <a:xfrm>
              <a:off x="5012" y="2659"/>
              <a:ext cx="136" cy="1406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10" name="Line 26"/>
            <p:cNvSpPr>
              <a:spLocks noChangeShapeType="1"/>
            </p:cNvSpPr>
            <p:nvPr/>
          </p:nvSpPr>
          <p:spPr bwMode="auto">
            <a:xfrm flipH="1">
              <a:off x="4240" y="2659"/>
              <a:ext cx="772" cy="113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6011" name="Freeform 27"/>
          <p:cNvSpPr>
            <a:spLocks/>
          </p:cNvSpPr>
          <p:nvPr/>
        </p:nvSpPr>
        <p:spPr bwMode="auto">
          <a:xfrm>
            <a:off x="5867400" y="1412875"/>
            <a:ext cx="2101850" cy="404813"/>
          </a:xfrm>
          <a:custGeom>
            <a:avLst/>
            <a:gdLst/>
            <a:ahLst/>
            <a:cxnLst>
              <a:cxn ang="0">
                <a:pos x="318" y="0"/>
              </a:cxn>
              <a:cxn ang="0">
                <a:pos x="1543" y="0"/>
              </a:cxn>
              <a:cxn ang="0">
                <a:pos x="1180" y="318"/>
              </a:cxn>
              <a:cxn ang="0">
                <a:pos x="0" y="318"/>
              </a:cxn>
              <a:cxn ang="0">
                <a:pos x="318" y="0"/>
              </a:cxn>
            </a:cxnLst>
            <a:rect l="0" t="0" r="r" b="b"/>
            <a:pathLst>
              <a:path w="1543" h="318">
                <a:moveTo>
                  <a:pt x="318" y="0"/>
                </a:moveTo>
                <a:lnTo>
                  <a:pt x="1543" y="0"/>
                </a:lnTo>
                <a:lnTo>
                  <a:pt x="1180" y="318"/>
                </a:lnTo>
                <a:lnTo>
                  <a:pt x="0" y="318"/>
                </a:lnTo>
                <a:lnTo>
                  <a:pt x="318" y="0"/>
                </a:lnTo>
                <a:close/>
              </a:path>
            </a:pathLst>
          </a:custGeom>
          <a:solidFill>
            <a:srgbClr val="CC0000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761163" y="1274763"/>
            <a:ext cx="619125" cy="519112"/>
            <a:chOff x="4195" y="527"/>
            <a:chExt cx="454" cy="350"/>
          </a:xfrm>
        </p:grpSpPr>
        <p:sp>
          <p:nvSpPr>
            <p:cNvPr id="426013" name="Oval 29"/>
            <p:cNvSpPr>
              <a:spLocks noChangeArrowheads="1"/>
            </p:cNvSpPr>
            <p:nvPr/>
          </p:nvSpPr>
          <p:spPr bwMode="auto">
            <a:xfrm>
              <a:off x="4195" y="659"/>
              <a:ext cx="91" cy="90"/>
            </a:xfrm>
            <a:prstGeom prst="ellipse">
              <a:avLst/>
            </a:prstGeom>
            <a:solidFill>
              <a:srgbClr val="CC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6014" name="Text Box 30"/>
            <p:cNvSpPr txBox="1">
              <a:spLocks noChangeArrowheads="1"/>
            </p:cNvSpPr>
            <p:nvPr/>
          </p:nvSpPr>
          <p:spPr bwMode="auto">
            <a:xfrm>
              <a:off x="4286" y="527"/>
              <a:ext cx="363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А</a:t>
              </a:r>
            </a:p>
          </p:txBody>
        </p:sp>
      </p:grpSp>
      <p:sp>
        <p:nvSpPr>
          <p:cNvPr id="426015" name="Line 31"/>
          <p:cNvSpPr>
            <a:spLocks noChangeShapeType="1"/>
          </p:cNvSpPr>
          <p:nvPr/>
        </p:nvSpPr>
        <p:spPr bwMode="auto">
          <a:xfrm flipH="1" flipV="1">
            <a:off x="2268538" y="4292600"/>
            <a:ext cx="719137" cy="7921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6016" name="Freeform 32"/>
          <p:cNvSpPr>
            <a:spLocks/>
          </p:cNvSpPr>
          <p:nvPr/>
        </p:nvSpPr>
        <p:spPr bwMode="auto">
          <a:xfrm>
            <a:off x="6653213" y="4314825"/>
            <a:ext cx="531812" cy="471488"/>
          </a:xfrm>
          <a:custGeom>
            <a:avLst/>
            <a:gdLst/>
            <a:ahLst/>
            <a:cxnLst>
              <a:cxn ang="0">
                <a:pos x="335" y="0"/>
              </a:cxn>
              <a:cxn ang="0">
                <a:pos x="240" y="297"/>
              </a:cxn>
              <a:cxn ang="0">
                <a:pos x="0" y="176"/>
              </a:cxn>
              <a:cxn ang="0">
                <a:pos x="335" y="0"/>
              </a:cxn>
            </a:cxnLst>
            <a:rect l="0" t="0" r="r" b="b"/>
            <a:pathLst>
              <a:path w="335" h="297">
                <a:moveTo>
                  <a:pt x="335" y="0"/>
                </a:moveTo>
                <a:lnTo>
                  <a:pt x="240" y="297"/>
                </a:lnTo>
                <a:lnTo>
                  <a:pt x="0" y="176"/>
                </a:lnTo>
                <a:lnTo>
                  <a:pt x="335" y="0"/>
                </a:lnTo>
                <a:close/>
              </a:path>
            </a:pathLst>
          </a:custGeom>
          <a:solidFill>
            <a:srgbClr val="0066FF">
              <a:alpha val="59000"/>
            </a:srgbClr>
          </a:solidFill>
          <a:ln w="9525" cap="flat">
            <a:solidFill>
              <a:srgbClr val="00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867400" y="4146550"/>
            <a:ext cx="1874838" cy="1803400"/>
            <a:chOff x="4240" y="2659"/>
            <a:chExt cx="1316" cy="1406"/>
          </a:xfrm>
        </p:grpSpPr>
        <p:sp>
          <p:nvSpPr>
            <p:cNvPr id="426018" name="Line 34"/>
            <p:cNvSpPr>
              <a:spLocks noChangeShapeType="1"/>
            </p:cNvSpPr>
            <p:nvPr/>
          </p:nvSpPr>
          <p:spPr bwMode="auto">
            <a:xfrm flipV="1">
              <a:off x="4240" y="3294"/>
              <a:ext cx="1316" cy="499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19" name="Line 35"/>
            <p:cNvSpPr>
              <a:spLocks noChangeShapeType="1"/>
            </p:cNvSpPr>
            <p:nvPr/>
          </p:nvSpPr>
          <p:spPr bwMode="auto">
            <a:xfrm>
              <a:off x="4240" y="3793"/>
              <a:ext cx="908" cy="272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20" name="Line 36"/>
            <p:cNvSpPr>
              <a:spLocks noChangeShapeType="1"/>
            </p:cNvSpPr>
            <p:nvPr/>
          </p:nvSpPr>
          <p:spPr bwMode="auto">
            <a:xfrm flipV="1">
              <a:off x="5148" y="3294"/>
              <a:ext cx="408" cy="771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21" name="Line 37"/>
            <p:cNvSpPr>
              <a:spLocks noChangeShapeType="1"/>
            </p:cNvSpPr>
            <p:nvPr/>
          </p:nvSpPr>
          <p:spPr bwMode="auto">
            <a:xfrm flipH="1" flipV="1">
              <a:off x="5012" y="2659"/>
              <a:ext cx="544" cy="635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22" name="Line 38"/>
            <p:cNvSpPr>
              <a:spLocks noChangeShapeType="1"/>
            </p:cNvSpPr>
            <p:nvPr/>
          </p:nvSpPr>
          <p:spPr bwMode="auto">
            <a:xfrm>
              <a:off x="5012" y="2659"/>
              <a:ext cx="136" cy="140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6023" name="Line 39"/>
            <p:cNvSpPr>
              <a:spLocks noChangeShapeType="1"/>
            </p:cNvSpPr>
            <p:nvPr/>
          </p:nvSpPr>
          <p:spPr bwMode="auto">
            <a:xfrm flipH="1">
              <a:off x="4240" y="2659"/>
              <a:ext cx="772" cy="113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6024" name="Text Box 40"/>
          <p:cNvSpPr txBox="1">
            <a:spLocks noChangeArrowheads="1"/>
          </p:cNvSpPr>
          <p:nvPr/>
        </p:nvSpPr>
        <p:spPr bwMode="auto">
          <a:xfrm>
            <a:off x="2916238" y="47244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</a:t>
            </a:r>
          </a:p>
        </p:txBody>
      </p:sp>
      <p:sp>
        <p:nvSpPr>
          <p:cNvPr id="426025" name="Text Box 41"/>
          <p:cNvSpPr txBox="1">
            <a:spLocks noChangeArrowheads="1"/>
          </p:cNvSpPr>
          <p:nvPr/>
        </p:nvSpPr>
        <p:spPr bwMode="auto">
          <a:xfrm>
            <a:off x="2051050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6156325" y="3860800"/>
            <a:ext cx="1511300" cy="1316038"/>
            <a:chOff x="3697" y="2115"/>
            <a:chExt cx="1134" cy="972"/>
          </a:xfrm>
        </p:grpSpPr>
        <p:sp>
          <p:nvSpPr>
            <p:cNvPr id="426027" name="Text Box 43"/>
            <p:cNvSpPr txBox="1">
              <a:spLocks noChangeArrowheads="1"/>
            </p:cNvSpPr>
            <p:nvPr/>
          </p:nvSpPr>
          <p:spPr bwMode="auto">
            <a:xfrm>
              <a:off x="3697" y="2433"/>
              <a:ext cx="363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426028" name="Text Box 44"/>
            <p:cNvSpPr txBox="1">
              <a:spLocks noChangeArrowheads="1"/>
            </p:cNvSpPr>
            <p:nvPr/>
          </p:nvSpPr>
          <p:spPr bwMode="auto">
            <a:xfrm>
              <a:off x="4468" y="2115"/>
              <a:ext cx="363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426029" name="Text Box 45"/>
            <p:cNvSpPr txBox="1">
              <a:spLocks noChangeArrowheads="1"/>
            </p:cNvSpPr>
            <p:nvPr/>
          </p:nvSpPr>
          <p:spPr bwMode="auto">
            <a:xfrm>
              <a:off x="4332" y="2749"/>
              <a:ext cx="363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С</a:t>
              </a:r>
            </a:p>
          </p:txBody>
        </p:sp>
      </p:grpSp>
      <p:sp>
        <p:nvSpPr>
          <p:cNvPr id="426030" name="Rectangle 46"/>
          <p:cNvSpPr>
            <a:spLocks noChangeArrowheads="1"/>
          </p:cNvSpPr>
          <p:nvPr/>
        </p:nvSpPr>
        <p:spPr bwMode="auto">
          <a:xfrm>
            <a:off x="361950" y="3192463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/>
              <a:t>Нет точек пересечения</a:t>
            </a:r>
          </a:p>
        </p:txBody>
      </p:sp>
      <p:sp>
        <p:nvSpPr>
          <p:cNvPr id="426031" name="Rectangle 47"/>
          <p:cNvSpPr>
            <a:spLocks noChangeArrowheads="1"/>
          </p:cNvSpPr>
          <p:nvPr/>
        </p:nvSpPr>
        <p:spPr bwMode="auto">
          <a:xfrm>
            <a:off x="4716463" y="3192463"/>
            <a:ext cx="391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Одна точка пересечения</a:t>
            </a:r>
          </a:p>
        </p:txBody>
      </p:sp>
      <p:sp>
        <p:nvSpPr>
          <p:cNvPr id="426032" name="Rectangle 48"/>
          <p:cNvSpPr>
            <a:spLocks noChangeArrowheads="1"/>
          </p:cNvSpPr>
          <p:nvPr/>
        </p:nvSpPr>
        <p:spPr bwMode="auto">
          <a:xfrm>
            <a:off x="0" y="5991225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/>
              <a:t>Пересечением </a:t>
            </a:r>
          </a:p>
          <a:p>
            <a:pPr algn="ctr"/>
            <a:r>
              <a:rPr lang="ru-RU" sz="2400" b="1"/>
              <a:t>является отрезок</a:t>
            </a:r>
          </a:p>
        </p:txBody>
      </p:sp>
      <p:sp>
        <p:nvSpPr>
          <p:cNvPr id="426033" name="Rectangle 49"/>
          <p:cNvSpPr>
            <a:spLocks noChangeArrowheads="1"/>
          </p:cNvSpPr>
          <p:nvPr/>
        </p:nvSpPr>
        <p:spPr bwMode="auto">
          <a:xfrm>
            <a:off x="5335588" y="5961063"/>
            <a:ext cx="3363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Пересечением </a:t>
            </a:r>
          </a:p>
          <a:p>
            <a:pPr algn="ctr"/>
            <a:r>
              <a:rPr lang="ru-RU" sz="2400" b="1"/>
              <a:t>является </a:t>
            </a:r>
            <a:r>
              <a:rPr lang="ru-RU" sz="2400" b="1" i="1" u="sng">
                <a:solidFill>
                  <a:srgbClr val="CC0000"/>
                </a:solidFill>
              </a:rPr>
              <a:t>плоскость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2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1000"/>
                                        <p:tgtEl>
                                          <p:spTgt spid="42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2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6" grpId="0" animBg="1"/>
      <p:bldP spid="425987" grpId="0" animBg="1"/>
      <p:bldP spid="426003" grpId="0" animBg="1"/>
      <p:bldP spid="426011" grpId="0" animBg="1"/>
      <p:bldP spid="426015" grpId="0" animBg="1"/>
      <p:bldP spid="426016" grpId="0" animBg="1"/>
      <p:bldP spid="426024" grpId="0"/>
      <p:bldP spid="426025" grpId="0"/>
      <p:bldP spid="426030" grpId="0"/>
      <p:bldP spid="426031" grpId="0"/>
      <p:bldP spid="426032" grpId="0"/>
      <p:bldP spid="4260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4" name="Freeform 10"/>
          <p:cNvSpPr>
            <a:spLocks/>
          </p:cNvSpPr>
          <p:nvPr/>
        </p:nvSpPr>
        <p:spPr bwMode="auto">
          <a:xfrm>
            <a:off x="561975" y="2393950"/>
            <a:ext cx="5162550" cy="4270375"/>
          </a:xfrm>
          <a:custGeom>
            <a:avLst/>
            <a:gdLst/>
            <a:ahLst/>
            <a:cxnLst>
              <a:cxn ang="0">
                <a:pos x="928" y="0"/>
              </a:cxn>
              <a:cxn ang="0">
                <a:pos x="0" y="2690"/>
              </a:cxn>
              <a:cxn ang="0">
                <a:pos x="3252" y="1884"/>
              </a:cxn>
              <a:cxn ang="0">
                <a:pos x="928" y="0"/>
              </a:cxn>
            </a:cxnLst>
            <a:rect l="0" t="0" r="r" b="b"/>
            <a:pathLst>
              <a:path w="3252" h="2690">
                <a:moveTo>
                  <a:pt x="928" y="0"/>
                </a:moveTo>
                <a:lnTo>
                  <a:pt x="0" y="2690"/>
                </a:lnTo>
                <a:lnTo>
                  <a:pt x="3252" y="1884"/>
                </a:lnTo>
                <a:lnTo>
                  <a:pt x="928" y="0"/>
                </a:lnTo>
                <a:close/>
              </a:path>
            </a:pathLst>
          </a:custGeom>
          <a:solidFill>
            <a:srgbClr val="66FFFF">
              <a:alpha val="56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915" name="Freeform 11"/>
          <p:cNvSpPr>
            <a:spLocks/>
          </p:cNvSpPr>
          <p:nvPr/>
        </p:nvSpPr>
        <p:spPr bwMode="auto">
          <a:xfrm>
            <a:off x="971550" y="3355975"/>
            <a:ext cx="3549650" cy="2914650"/>
          </a:xfrm>
          <a:custGeom>
            <a:avLst/>
            <a:gdLst/>
            <a:ahLst/>
            <a:cxnLst>
              <a:cxn ang="0">
                <a:pos x="364" y="264"/>
              </a:cxn>
              <a:cxn ang="0">
                <a:pos x="1408" y="0"/>
              </a:cxn>
              <a:cxn ang="0">
                <a:pos x="2236" y="654"/>
              </a:cxn>
              <a:cxn ang="0">
                <a:pos x="1920" y="1520"/>
              </a:cxn>
              <a:cxn ang="0">
                <a:pos x="760" y="1836"/>
              </a:cxn>
              <a:cxn ang="0">
                <a:pos x="0" y="1253"/>
              </a:cxn>
              <a:cxn ang="0">
                <a:pos x="364" y="264"/>
              </a:cxn>
            </a:cxnLst>
            <a:rect l="0" t="0" r="r" b="b"/>
            <a:pathLst>
              <a:path w="2236" h="1836">
                <a:moveTo>
                  <a:pt x="364" y="264"/>
                </a:moveTo>
                <a:lnTo>
                  <a:pt x="1408" y="0"/>
                </a:lnTo>
                <a:lnTo>
                  <a:pt x="2236" y="654"/>
                </a:lnTo>
                <a:lnTo>
                  <a:pt x="1920" y="1520"/>
                </a:lnTo>
                <a:lnTo>
                  <a:pt x="760" y="1836"/>
                </a:lnTo>
                <a:lnTo>
                  <a:pt x="0" y="1253"/>
                </a:lnTo>
                <a:lnTo>
                  <a:pt x="364" y="264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1905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9144000" cy="1800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chemeClr val="accent2"/>
                </a:solidFill>
              </a:rPr>
              <a:t>	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Многоугольник, полученный при пересечении многогранника и плоскости, называется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многогранника указанной плоскостью</a:t>
            </a:r>
          </a:p>
        </p:txBody>
      </p:sp>
      <p:pic>
        <p:nvPicPr>
          <p:cNvPr id="379904" name="Picture 0" descr="лягушка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2637" y="2734469"/>
            <a:ext cx="1609725" cy="2257425"/>
          </a:xfrm>
          <a:noFill/>
          <a:ln/>
        </p:spPr>
      </p:pic>
      <p:sp>
        <p:nvSpPr>
          <p:cNvPr id="236575" name="Rectangle 31"/>
          <p:cNvSpPr>
            <a:spLocks noChangeArrowheads="1"/>
          </p:cNvSpPr>
          <p:nvPr/>
        </p:nvSpPr>
        <p:spPr bwMode="auto">
          <a:xfrm>
            <a:off x="971550" y="4364038"/>
            <a:ext cx="2449513" cy="19431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2052638" y="3354388"/>
            <a:ext cx="2449512" cy="19431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577" name="Line 33"/>
          <p:cNvSpPr>
            <a:spLocks noChangeShapeType="1"/>
          </p:cNvSpPr>
          <p:nvPr/>
        </p:nvSpPr>
        <p:spPr bwMode="auto">
          <a:xfrm flipV="1">
            <a:off x="971550" y="3354388"/>
            <a:ext cx="1081088" cy="1009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78" name="Line 34"/>
          <p:cNvSpPr>
            <a:spLocks noChangeShapeType="1"/>
          </p:cNvSpPr>
          <p:nvPr/>
        </p:nvSpPr>
        <p:spPr bwMode="auto">
          <a:xfrm flipV="1">
            <a:off x="3421063" y="3354388"/>
            <a:ext cx="1081087" cy="1009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 flipV="1">
            <a:off x="3421063" y="5299075"/>
            <a:ext cx="1081087" cy="1009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80" name="Line 36"/>
          <p:cNvSpPr>
            <a:spLocks noChangeShapeType="1"/>
          </p:cNvSpPr>
          <p:nvPr/>
        </p:nvSpPr>
        <p:spPr bwMode="auto">
          <a:xfrm flipV="1">
            <a:off x="971550" y="5299075"/>
            <a:ext cx="1081088" cy="100965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81" name="Line 37"/>
          <p:cNvSpPr>
            <a:spLocks noChangeShapeType="1"/>
          </p:cNvSpPr>
          <p:nvPr/>
        </p:nvSpPr>
        <p:spPr bwMode="auto">
          <a:xfrm>
            <a:off x="2052638" y="3354388"/>
            <a:ext cx="24479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82" name="Line 38"/>
          <p:cNvSpPr>
            <a:spLocks noChangeShapeType="1"/>
          </p:cNvSpPr>
          <p:nvPr/>
        </p:nvSpPr>
        <p:spPr bwMode="auto">
          <a:xfrm>
            <a:off x="4500563" y="3354388"/>
            <a:ext cx="0" cy="19446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84" name="Line 40"/>
          <p:cNvSpPr>
            <a:spLocks noChangeShapeType="1"/>
          </p:cNvSpPr>
          <p:nvPr/>
        </p:nvSpPr>
        <p:spPr bwMode="auto">
          <a:xfrm flipV="1">
            <a:off x="2051050" y="2276475"/>
            <a:ext cx="0" cy="10810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587" name="Line 43"/>
          <p:cNvSpPr>
            <a:spLocks noChangeShapeType="1"/>
          </p:cNvSpPr>
          <p:nvPr/>
        </p:nvSpPr>
        <p:spPr bwMode="auto">
          <a:xfrm>
            <a:off x="4283075" y="5300663"/>
            <a:ext cx="9366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4" grpId="0" animBg="1"/>
      <p:bldP spid="379915" grpId="0" animBg="1"/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Freeform 2050"/>
          <p:cNvSpPr>
            <a:spLocks/>
          </p:cNvSpPr>
          <p:nvPr/>
        </p:nvSpPr>
        <p:spPr bwMode="auto">
          <a:xfrm>
            <a:off x="684213" y="1746250"/>
            <a:ext cx="3887787" cy="3770313"/>
          </a:xfrm>
          <a:custGeom>
            <a:avLst/>
            <a:gdLst/>
            <a:ahLst/>
            <a:cxnLst>
              <a:cxn ang="0">
                <a:pos x="0" y="2375"/>
              </a:cxn>
              <a:cxn ang="0">
                <a:pos x="2449" y="1378"/>
              </a:cxn>
              <a:cxn ang="0">
                <a:pos x="1088" y="0"/>
              </a:cxn>
              <a:cxn ang="0">
                <a:pos x="0" y="2375"/>
              </a:cxn>
            </a:cxnLst>
            <a:rect l="0" t="0" r="r" b="b"/>
            <a:pathLst>
              <a:path w="2449" h="2375">
                <a:moveTo>
                  <a:pt x="0" y="2375"/>
                </a:moveTo>
                <a:lnTo>
                  <a:pt x="2449" y="1378"/>
                </a:lnTo>
                <a:lnTo>
                  <a:pt x="1088" y="0"/>
                </a:lnTo>
                <a:lnTo>
                  <a:pt x="0" y="2375"/>
                </a:lnTo>
                <a:close/>
              </a:path>
            </a:pathLst>
          </a:custGeom>
          <a:solidFill>
            <a:srgbClr val="CC0000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0929" name="Freeform 2049"/>
          <p:cNvSpPr>
            <a:spLocks/>
          </p:cNvSpPr>
          <p:nvPr/>
        </p:nvSpPr>
        <p:spPr bwMode="auto">
          <a:xfrm>
            <a:off x="2411413" y="1700213"/>
            <a:ext cx="2160587" cy="4346575"/>
          </a:xfrm>
          <a:custGeom>
            <a:avLst/>
            <a:gdLst/>
            <a:ahLst/>
            <a:cxnLst>
              <a:cxn ang="0">
                <a:pos x="981" y="2738"/>
              </a:cxn>
              <a:cxn ang="0">
                <a:pos x="0" y="0"/>
              </a:cxn>
              <a:cxn ang="0">
                <a:pos x="1361" y="1407"/>
              </a:cxn>
              <a:cxn ang="0">
                <a:pos x="981" y="2738"/>
              </a:cxn>
            </a:cxnLst>
            <a:rect l="0" t="0" r="r" b="b"/>
            <a:pathLst>
              <a:path w="1361" h="2738">
                <a:moveTo>
                  <a:pt x="981" y="2738"/>
                </a:moveTo>
                <a:lnTo>
                  <a:pt x="0" y="0"/>
                </a:lnTo>
                <a:lnTo>
                  <a:pt x="1361" y="1407"/>
                </a:lnTo>
                <a:lnTo>
                  <a:pt x="981" y="2738"/>
                </a:lnTo>
                <a:close/>
              </a:path>
            </a:pathLst>
          </a:custGeom>
          <a:solidFill>
            <a:srgbClr val="00FF00">
              <a:alpha val="5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0928" name="Freeform 2048"/>
          <p:cNvSpPr>
            <a:spLocks/>
          </p:cNvSpPr>
          <p:nvPr/>
        </p:nvSpPr>
        <p:spPr bwMode="auto">
          <a:xfrm>
            <a:off x="684213" y="1700213"/>
            <a:ext cx="3287712" cy="4386262"/>
          </a:xfrm>
          <a:custGeom>
            <a:avLst/>
            <a:gdLst/>
            <a:ahLst/>
            <a:cxnLst>
              <a:cxn ang="0">
                <a:pos x="0" y="2404"/>
              </a:cxn>
              <a:cxn ang="0">
                <a:pos x="1088" y="0"/>
              </a:cxn>
              <a:cxn ang="0">
                <a:pos x="2071" y="2763"/>
              </a:cxn>
              <a:cxn ang="0">
                <a:pos x="0" y="2404"/>
              </a:cxn>
            </a:cxnLst>
            <a:rect l="0" t="0" r="r" b="b"/>
            <a:pathLst>
              <a:path w="2071" h="2763">
                <a:moveTo>
                  <a:pt x="0" y="2404"/>
                </a:moveTo>
                <a:lnTo>
                  <a:pt x="1088" y="0"/>
                </a:lnTo>
                <a:lnTo>
                  <a:pt x="2071" y="2763"/>
                </a:lnTo>
                <a:lnTo>
                  <a:pt x="0" y="2404"/>
                </a:lnTo>
                <a:close/>
              </a:path>
            </a:pathLst>
          </a:custGeom>
          <a:solidFill>
            <a:srgbClr val="FF6600">
              <a:alpha val="49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8" name="Freeform 26" descr="Контурные ромбики"/>
          <p:cNvSpPr>
            <a:spLocks/>
          </p:cNvSpPr>
          <p:nvPr/>
        </p:nvSpPr>
        <p:spPr bwMode="auto">
          <a:xfrm>
            <a:off x="1763713" y="2997200"/>
            <a:ext cx="2160587" cy="3095625"/>
          </a:xfrm>
          <a:custGeom>
            <a:avLst/>
            <a:gdLst/>
            <a:ahLst/>
            <a:cxnLst>
              <a:cxn ang="0">
                <a:pos x="1361" y="1950"/>
              </a:cxn>
              <a:cxn ang="0">
                <a:pos x="1361" y="136"/>
              </a:cxn>
              <a:cxn ang="0">
                <a:pos x="0" y="0"/>
              </a:cxn>
              <a:cxn ang="0">
                <a:pos x="1361" y="1950"/>
              </a:cxn>
            </a:cxnLst>
            <a:rect l="0" t="0" r="r" b="b"/>
            <a:pathLst>
              <a:path w="1361" h="1950">
                <a:moveTo>
                  <a:pt x="1361" y="1950"/>
                </a:moveTo>
                <a:lnTo>
                  <a:pt x="1361" y="136"/>
                </a:lnTo>
                <a:lnTo>
                  <a:pt x="0" y="0"/>
                </a:lnTo>
                <a:lnTo>
                  <a:pt x="1361" y="1950"/>
                </a:lnTo>
                <a:close/>
              </a:path>
            </a:pathLst>
          </a:custGeom>
          <a:pattFill prst="openDmnd">
            <a:fgClr>
              <a:srgbClr val="FF00FF"/>
            </a:fgClr>
            <a:bgClr>
              <a:srgbClr val="FFA6FF"/>
            </a:bgClr>
          </a:patt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850" y="317500"/>
            <a:ext cx="8496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FF00"/>
                </a:solidFill>
              </a:rPr>
              <a:t>№1. Построить сечение, определенное точками</a:t>
            </a:r>
            <a:r>
              <a:rPr lang="ru-RU">
                <a:solidFill>
                  <a:srgbClr val="00FF00"/>
                </a:solidFill>
              </a:rPr>
              <a:t> </a:t>
            </a:r>
            <a:r>
              <a:rPr lang="en-US">
                <a:solidFill>
                  <a:srgbClr val="00FF00"/>
                </a:solidFill>
              </a:rPr>
              <a:t>  </a:t>
            </a:r>
            <a:r>
              <a:rPr lang="en-US" sz="3200" b="1" i="1">
                <a:solidFill>
                  <a:srgbClr val="00FF00"/>
                </a:solidFill>
              </a:rPr>
              <a:t>K, L, M.</a:t>
            </a:r>
            <a:endParaRPr lang="ru-RU" sz="3200" b="1" i="1">
              <a:solidFill>
                <a:srgbClr val="00FF00"/>
              </a:solidFill>
            </a:endParaRPr>
          </a:p>
        </p:txBody>
      </p:sp>
      <p:sp>
        <p:nvSpPr>
          <p:cNvPr id="18433" name="Line 1"/>
          <p:cNvSpPr>
            <a:spLocks noChangeShapeType="1"/>
          </p:cNvSpPr>
          <p:nvPr/>
        </p:nvSpPr>
        <p:spPr bwMode="auto">
          <a:xfrm flipV="1">
            <a:off x="684213" y="3940175"/>
            <a:ext cx="3889375" cy="1584325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684213" y="5524500"/>
            <a:ext cx="3313112" cy="5762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3925888" y="3940175"/>
            <a:ext cx="647700" cy="22320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Line 4"/>
          <p:cNvSpPr>
            <a:spLocks noChangeShapeType="1"/>
          </p:cNvSpPr>
          <p:nvPr/>
        </p:nvSpPr>
        <p:spPr bwMode="auto">
          <a:xfrm flipH="1">
            <a:off x="684213" y="1708150"/>
            <a:ext cx="1728787" cy="381635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413000" y="1708150"/>
            <a:ext cx="1584325" cy="446405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413000" y="1708150"/>
            <a:ext cx="2160588" cy="22320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900113" y="2428875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FF"/>
                </a:solidFill>
              </a:rPr>
              <a:t>K</a:t>
            </a:r>
            <a:endParaRPr lang="ru-RU" sz="3600" b="1" i="1">
              <a:solidFill>
                <a:srgbClr val="FF00FF"/>
              </a:solidFill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141788" y="6172200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FF"/>
                </a:solidFill>
              </a:rPr>
              <a:t>M</a:t>
            </a:r>
            <a:endParaRPr lang="ru-RU" sz="3600" b="1" i="1">
              <a:solidFill>
                <a:srgbClr val="FF00FF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141788" y="2644775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FF"/>
                </a:solidFill>
              </a:rPr>
              <a:t>L</a:t>
            </a:r>
            <a:endParaRPr lang="ru-RU" sz="3600" b="1" i="1">
              <a:solidFill>
                <a:srgbClr val="FF00FF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765300" y="2997200"/>
            <a:ext cx="2089150" cy="30241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836738" y="2997200"/>
            <a:ext cx="2016125" cy="21590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3925888" y="3284538"/>
            <a:ext cx="0" cy="27368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692275" y="2860675"/>
            <a:ext cx="2376488" cy="3313113"/>
            <a:chOff x="1927" y="1802"/>
            <a:chExt cx="1497" cy="2087"/>
          </a:xfrm>
        </p:grpSpPr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3288" y="3752"/>
              <a:ext cx="136" cy="137"/>
            </a:xfrm>
            <a:prstGeom prst="ellipse">
              <a:avLst/>
            </a:prstGeom>
            <a:gradFill rotWithShape="1">
              <a:gsLst>
                <a:gs pos="0">
                  <a:srgbClr val="FF00FF">
                    <a:gamma/>
                    <a:tint val="19216"/>
                    <a:invGamma/>
                  </a:srgbClr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1927" y="1802"/>
              <a:ext cx="136" cy="137"/>
            </a:xfrm>
            <a:prstGeom prst="ellipse">
              <a:avLst/>
            </a:prstGeom>
            <a:gradFill rotWithShape="1">
              <a:gsLst>
                <a:gs pos="0">
                  <a:srgbClr val="FF00FF">
                    <a:gamma/>
                    <a:tint val="19216"/>
                    <a:invGamma/>
                  </a:srgbClr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3288" y="1983"/>
              <a:ext cx="136" cy="137"/>
            </a:xfrm>
            <a:prstGeom prst="ellipse">
              <a:avLst/>
            </a:prstGeom>
            <a:gradFill rotWithShape="1">
              <a:gsLst>
                <a:gs pos="0">
                  <a:srgbClr val="FF00FF">
                    <a:gamma/>
                    <a:tint val="19216"/>
                    <a:invGamma/>
                  </a:srgbClr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581650" y="1849438"/>
            <a:ext cx="3382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>
                <a:solidFill>
                  <a:srgbClr val="00FF00"/>
                </a:solidFill>
              </a:rPr>
              <a:t> Прямая КМ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5508625" y="2492375"/>
            <a:ext cx="3313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3200">
                <a:solidFill>
                  <a:srgbClr val="00FF00"/>
                </a:solidFill>
              </a:rPr>
              <a:t> </a:t>
            </a:r>
            <a:r>
              <a:rPr lang="ru-RU" sz="3200" b="1">
                <a:solidFill>
                  <a:srgbClr val="00FF00"/>
                </a:solidFill>
              </a:rPr>
              <a:t>2.</a:t>
            </a:r>
            <a:r>
              <a:rPr lang="ru-RU" sz="3200">
                <a:solidFill>
                  <a:srgbClr val="00FF00"/>
                </a:solidFill>
              </a:rPr>
              <a:t> </a:t>
            </a:r>
            <a:r>
              <a:rPr lang="ru-RU" sz="3200" b="1">
                <a:solidFill>
                  <a:srgbClr val="00FF00"/>
                </a:solidFill>
              </a:rPr>
              <a:t>Прямая М</a:t>
            </a:r>
            <a:r>
              <a:rPr lang="en-US" sz="3200" b="1">
                <a:solidFill>
                  <a:srgbClr val="00FF00"/>
                </a:solidFill>
              </a:rPr>
              <a:t>L</a:t>
            </a:r>
            <a:r>
              <a:rPr lang="ru-RU" b="1"/>
              <a:t> 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618163" y="3141663"/>
            <a:ext cx="2914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FF00"/>
                </a:solidFill>
              </a:rPr>
              <a:t>3. Прямая К</a:t>
            </a:r>
            <a:r>
              <a:rPr lang="en-US" sz="3200" b="1">
                <a:solidFill>
                  <a:srgbClr val="00FF00"/>
                </a:solidFill>
              </a:rPr>
              <a:t>L</a:t>
            </a:r>
            <a:endParaRPr lang="ru-RU" sz="3200" b="1">
              <a:solidFill>
                <a:srgbClr val="00FF00"/>
              </a:solidFill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651500" y="3933825"/>
            <a:ext cx="2989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FF00"/>
                </a:solidFill>
              </a:rPr>
              <a:t>КМ</a:t>
            </a:r>
            <a:r>
              <a:rPr lang="en-US" sz="3200" b="1">
                <a:solidFill>
                  <a:srgbClr val="00FF00"/>
                </a:solidFill>
              </a:rPr>
              <a:t>L</a:t>
            </a:r>
            <a:r>
              <a:rPr lang="ru-RU" sz="3200" b="1">
                <a:solidFill>
                  <a:srgbClr val="00FF00"/>
                </a:solidFill>
              </a:rPr>
              <a:t> –сечение</a:t>
            </a:r>
          </a:p>
        </p:txBody>
      </p:sp>
      <p:sp>
        <p:nvSpPr>
          <p:cNvPr id="86016" name="Text Box 0"/>
          <p:cNvSpPr txBox="1">
            <a:spLocks noChangeArrowheads="1"/>
          </p:cNvSpPr>
          <p:nvPr/>
        </p:nvSpPr>
        <p:spPr bwMode="auto">
          <a:xfrm>
            <a:off x="468313" y="55165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А</a:t>
            </a:r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4572000" y="37893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В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68538" y="119697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Р</a:t>
            </a:r>
          </a:p>
        </p:txBody>
      </p:sp>
      <p:sp>
        <p:nvSpPr>
          <p:cNvPr id="380931" name="Text Box 2051"/>
          <p:cNvSpPr txBox="1">
            <a:spLocks noChangeArrowheads="1"/>
          </p:cNvSpPr>
          <p:nvPr/>
        </p:nvSpPr>
        <p:spPr bwMode="auto">
          <a:xfrm>
            <a:off x="6084888" y="6165850"/>
            <a:ext cx="2160587" cy="4889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 dirty="0">
                <a:solidFill>
                  <a:srgbClr val="C00000"/>
                </a:solidFill>
              </a:rPr>
              <a:t>(аксиома 1)</a:t>
            </a:r>
          </a:p>
        </p:txBody>
      </p:sp>
      <p:sp>
        <p:nvSpPr>
          <p:cNvPr id="380938" name="Text Box 2058"/>
          <p:cNvSpPr txBox="1">
            <a:spLocks noChangeArrowheads="1"/>
          </p:cNvSpPr>
          <p:nvPr/>
        </p:nvSpPr>
        <p:spPr bwMode="auto">
          <a:xfrm>
            <a:off x="6516688" y="4652963"/>
            <a:ext cx="1223962" cy="1311275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380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380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20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animBg="1"/>
      <p:bldP spid="380930" grpId="1" animBg="1"/>
      <p:bldP spid="380929" grpId="0" animBg="1"/>
      <p:bldP spid="380929" grpId="1" animBg="1"/>
      <p:bldP spid="380928" grpId="0" animBg="1"/>
      <p:bldP spid="380928" grpId="1" animBg="1"/>
      <p:bldP spid="18458" grpId="0" animBg="1"/>
      <p:bldP spid="18449" grpId="0" animBg="1"/>
      <p:bldP spid="18450" grpId="0" animBg="1"/>
      <p:bldP spid="18451" grpId="0" animBg="1"/>
      <p:bldP spid="18460" grpId="0"/>
      <p:bldP spid="18461" grpId="0"/>
      <p:bldP spid="18462" grpId="0"/>
      <p:bldP spid="18463" grpId="0"/>
      <p:bldP spid="380931" grpId="0" animBg="1"/>
      <p:bldP spid="3809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5" name="Freeform 41"/>
          <p:cNvSpPr>
            <a:spLocks/>
          </p:cNvSpPr>
          <p:nvPr/>
        </p:nvSpPr>
        <p:spPr bwMode="auto">
          <a:xfrm>
            <a:off x="685800" y="2349500"/>
            <a:ext cx="4606925" cy="3240088"/>
          </a:xfrm>
          <a:custGeom>
            <a:avLst/>
            <a:gdLst/>
            <a:ahLst/>
            <a:cxnLst>
              <a:cxn ang="0">
                <a:pos x="0" y="536"/>
              </a:cxn>
              <a:cxn ang="0">
                <a:pos x="376" y="2041"/>
              </a:cxn>
              <a:cxn ang="0">
                <a:pos x="2902" y="1507"/>
              </a:cxn>
              <a:cxn ang="0">
                <a:pos x="2484" y="0"/>
              </a:cxn>
              <a:cxn ang="0">
                <a:pos x="0" y="536"/>
              </a:cxn>
            </a:cxnLst>
            <a:rect l="0" t="0" r="r" b="b"/>
            <a:pathLst>
              <a:path w="2902" h="2041">
                <a:moveTo>
                  <a:pt x="0" y="536"/>
                </a:moveTo>
                <a:lnTo>
                  <a:pt x="376" y="2041"/>
                </a:lnTo>
                <a:lnTo>
                  <a:pt x="2902" y="1507"/>
                </a:lnTo>
                <a:lnTo>
                  <a:pt x="2484" y="0"/>
                </a:lnTo>
                <a:lnTo>
                  <a:pt x="0" y="536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E85E00"/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V="1">
            <a:off x="1403350" y="4724400"/>
            <a:ext cx="4032250" cy="863600"/>
          </a:xfrm>
          <a:prstGeom prst="line">
            <a:avLst/>
          </a:prstGeom>
          <a:noFill/>
          <a:ln w="5715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V="1">
            <a:off x="684213" y="2349500"/>
            <a:ext cx="4032250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51520" y="329397"/>
            <a:ext cx="9289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rgbClr val="66FFFF"/>
                </a:solidFill>
              </a:rPr>
              <a:t>N2. Построить сечение, </a:t>
            </a:r>
            <a:r>
              <a:rPr lang="ru-RU" sz="2800" b="1" dirty="0" smtClean="0">
                <a:solidFill>
                  <a:srgbClr val="66FFFF"/>
                </a:solidFill>
              </a:rPr>
              <a:t>определяемое</a:t>
            </a:r>
          </a:p>
          <a:p>
            <a:r>
              <a:rPr lang="ru-RU" sz="2800" b="1" dirty="0" smtClean="0">
                <a:solidFill>
                  <a:srgbClr val="66FFFF"/>
                </a:solidFill>
              </a:rPr>
              <a:t>параллельными </a:t>
            </a:r>
            <a:r>
              <a:rPr lang="ru-RU" sz="2800" b="1" dirty="0">
                <a:solidFill>
                  <a:srgbClr val="66FFFF"/>
                </a:solidFill>
              </a:rPr>
              <a:t>прямыми </a:t>
            </a:r>
            <a:r>
              <a:rPr lang="ru-RU" sz="2800" b="1" i="1" dirty="0">
                <a:solidFill>
                  <a:srgbClr val="66FFFF"/>
                </a:solidFill>
              </a:rPr>
              <a:t>АА</a:t>
            </a:r>
            <a:r>
              <a:rPr lang="ru-RU" sz="2800" b="1" i="1" baseline="-25000" dirty="0">
                <a:solidFill>
                  <a:srgbClr val="66FFFF"/>
                </a:solidFill>
              </a:rPr>
              <a:t>1</a:t>
            </a:r>
            <a:r>
              <a:rPr lang="ru-RU" sz="2800" b="1" dirty="0">
                <a:solidFill>
                  <a:srgbClr val="66FFFF"/>
                </a:solidFill>
              </a:rPr>
              <a:t> и </a:t>
            </a:r>
            <a:r>
              <a:rPr lang="ru-RU" sz="2800" b="1" i="1" dirty="0">
                <a:solidFill>
                  <a:srgbClr val="66FFFF"/>
                </a:solidFill>
              </a:rPr>
              <a:t>CC</a:t>
            </a:r>
            <a:r>
              <a:rPr lang="ru-RU" sz="2800" b="1" i="1" baseline="-25000" dirty="0">
                <a:solidFill>
                  <a:srgbClr val="66FFFF"/>
                </a:solidFill>
              </a:rPr>
              <a:t>1</a:t>
            </a:r>
            <a:r>
              <a:rPr lang="ru-RU" sz="2800" b="1" dirty="0">
                <a:solidFill>
                  <a:srgbClr val="66FFFF"/>
                </a:solidFill>
              </a:rPr>
              <a:t>.</a:t>
            </a:r>
            <a:r>
              <a:rPr lang="ru-RU" sz="2800" dirty="0">
                <a:solidFill>
                  <a:srgbClr val="66FFFF"/>
                </a:solidFill>
              </a:rPr>
              <a:t> 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331913" y="5661025"/>
            <a:ext cx="295275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339975" y="4724400"/>
            <a:ext cx="2952750" cy="0"/>
          </a:xfrm>
          <a:prstGeom prst="line">
            <a:avLst/>
          </a:prstGeom>
          <a:noFill/>
          <a:ln w="38100">
            <a:solidFill>
              <a:srgbClr val="66FF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84213" y="3284538"/>
            <a:ext cx="295275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92275" y="2349500"/>
            <a:ext cx="295275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684213" y="3284538"/>
            <a:ext cx="647700" cy="2376487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 flipV="1">
            <a:off x="3636963" y="3284538"/>
            <a:ext cx="647700" cy="2376487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 flipV="1">
            <a:off x="1692275" y="2349500"/>
            <a:ext cx="647700" cy="2376488"/>
          </a:xfrm>
          <a:prstGeom prst="line">
            <a:avLst/>
          </a:prstGeom>
          <a:noFill/>
          <a:ln w="38100">
            <a:solidFill>
              <a:srgbClr val="66FF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684213" y="2349500"/>
            <a:ext cx="1008062" cy="935038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1331913" y="4724400"/>
            <a:ext cx="1008062" cy="935038"/>
          </a:xfrm>
          <a:prstGeom prst="line">
            <a:avLst/>
          </a:prstGeom>
          <a:noFill/>
          <a:ln w="38100">
            <a:solidFill>
              <a:srgbClr val="66FF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4284663" y="4724400"/>
            <a:ext cx="1008062" cy="935038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636963" y="2349500"/>
            <a:ext cx="1008062" cy="935038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828675" y="558958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А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07950" y="31416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А</a:t>
            </a:r>
            <a:r>
              <a:rPr lang="ru-RU" sz="3200" b="1" baseline="-25000">
                <a:solidFill>
                  <a:srgbClr val="66FFFF"/>
                </a:solidFill>
              </a:rPr>
              <a:t>1</a:t>
            </a:r>
            <a:endParaRPr lang="ru-RU" sz="3200" b="1">
              <a:solidFill>
                <a:srgbClr val="66FFFF"/>
              </a:solidFill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260475" y="177323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В</a:t>
            </a:r>
            <a:r>
              <a:rPr lang="ru-RU" sz="3200" b="1" baseline="-25000">
                <a:solidFill>
                  <a:srgbClr val="66FFFF"/>
                </a:solidFill>
              </a:rPr>
              <a:t>1</a:t>
            </a:r>
            <a:endParaRPr lang="ru-RU" sz="3200" b="1">
              <a:solidFill>
                <a:srgbClr val="66FFFF"/>
              </a:solidFill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13225" y="177323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С</a:t>
            </a:r>
            <a:r>
              <a:rPr lang="ru-RU" sz="3200" b="1" baseline="-25000">
                <a:solidFill>
                  <a:srgbClr val="66FFFF"/>
                </a:solidFill>
              </a:rPr>
              <a:t>1</a:t>
            </a:r>
            <a:endParaRPr lang="ru-RU" sz="3200" b="1">
              <a:solidFill>
                <a:srgbClr val="66FFFF"/>
              </a:solidFill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636963" y="31416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FF"/>
                </a:solidFill>
              </a:rPr>
              <a:t>D</a:t>
            </a:r>
            <a:r>
              <a:rPr lang="en-US" sz="3200" b="1" baseline="-25000">
                <a:solidFill>
                  <a:srgbClr val="66FFFF"/>
                </a:solidFill>
              </a:rPr>
              <a:t>1</a:t>
            </a:r>
            <a:endParaRPr lang="ru-RU" sz="3200" b="1">
              <a:solidFill>
                <a:srgbClr val="66FFFF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292725" y="42211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С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339975" y="41497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FF"/>
                </a:solidFill>
              </a:rPr>
              <a:t>В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356100" y="558958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FF"/>
                </a:solidFill>
              </a:rPr>
              <a:t>D</a:t>
            </a:r>
            <a:endParaRPr lang="ru-RU" sz="3200" b="1">
              <a:solidFill>
                <a:srgbClr val="66FFFF"/>
              </a:solidFill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 flipV="1">
            <a:off x="4645025" y="2349500"/>
            <a:ext cx="647700" cy="2376488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H="1" flipV="1">
            <a:off x="684213" y="3284538"/>
            <a:ext cx="647700" cy="2376487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4645025" y="2349500"/>
            <a:ext cx="647700" cy="23764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12775" y="2276475"/>
            <a:ext cx="4103688" cy="1081088"/>
            <a:chOff x="567" y="1434"/>
            <a:chExt cx="2585" cy="681"/>
          </a:xfrm>
        </p:grpSpPr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567" y="1979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E85E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3016" y="143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E85E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260475" y="4652963"/>
            <a:ext cx="4176713" cy="1079500"/>
            <a:chOff x="975" y="2931"/>
            <a:chExt cx="2631" cy="680"/>
          </a:xfrm>
        </p:grpSpPr>
        <p:sp>
          <p:nvSpPr>
            <p:cNvPr id="26655" name="Oval 31"/>
            <p:cNvSpPr>
              <a:spLocks noChangeArrowheads="1"/>
            </p:cNvSpPr>
            <p:nvPr/>
          </p:nvSpPr>
          <p:spPr bwMode="auto">
            <a:xfrm>
              <a:off x="3470" y="293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E85E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6" name="Oval 32"/>
            <p:cNvSpPr>
              <a:spLocks noChangeArrowheads="1"/>
            </p:cNvSpPr>
            <p:nvPr/>
          </p:nvSpPr>
          <p:spPr bwMode="auto">
            <a:xfrm>
              <a:off x="975" y="347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E85E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940425" y="2133600"/>
            <a:ext cx="3203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FFFF"/>
                </a:solidFill>
              </a:rPr>
              <a:t>1. Прямая А</a:t>
            </a:r>
            <a:r>
              <a:rPr lang="ru-RU" sz="2400" b="1" baseline="-25000" dirty="0">
                <a:solidFill>
                  <a:srgbClr val="00FFFF"/>
                </a:solidFill>
              </a:rPr>
              <a:t>1</a:t>
            </a:r>
            <a:r>
              <a:rPr lang="ru-RU" sz="2400" b="1" dirty="0">
                <a:solidFill>
                  <a:srgbClr val="00FFFF"/>
                </a:solidFill>
              </a:rPr>
              <a:t>С</a:t>
            </a:r>
            <a:r>
              <a:rPr lang="ru-RU" sz="2400" b="1" baseline="-25000" dirty="0">
                <a:solidFill>
                  <a:srgbClr val="00FFFF"/>
                </a:solidFill>
              </a:rPr>
              <a:t>1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940425" y="2997200"/>
            <a:ext cx="3203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FFFF"/>
                </a:solidFill>
              </a:rPr>
              <a:t>2. Прямая АС</a:t>
            </a:r>
            <a:endParaRPr lang="ru-RU" sz="2400" b="1" baseline="-25000" dirty="0">
              <a:solidFill>
                <a:srgbClr val="00FFFF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724525" y="3773488"/>
            <a:ext cx="3419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 dirty="0">
                <a:solidFill>
                  <a:srgbClr val="00FFFF"/>
                </a:solidFill>
              </a:rPr>
              <a:t>АА</a:t>
            </a:r>
            <a:r>
              <a:rPr lang="ru-RU" sz="2400" b="1" u="sng" baseline="-25000" dirty="0">
                <a:solidFill>
                  <a:srgbClr val="00FFFF"/>
                </a:solidFill>
              </a:rPr>
              <a:t>1</a:t>
            </a:r>
            <a:r>
              <a:rPr lang="ru-RU" sz="2400" b="1" u="sng" dirty="0">
                <a:solidFill>
                  <a:srgbClr val="00FFFF"/>
                </a:solidFill>
              </a:rPr>
              <a:t>С</a:t>
            </a:r>
            <a:r>
              <a:rPr lang="ru-RU" sz="2400" b="1" u="sng" baseline="-25000" dirty="0">
                <a:solidFill>
                  <a:srgbClr val="00FFFF"/>
                </a:solidFill>
              </a:rPr>
              <a:t>1</a:t>
            </a:r>
            <a:r>
              <a:rPr lang="ru-RU" sz="2400" b="1" u="sng" dirty="0">
                <a:solidFill>
                  <a:srgbClr val="00FFFF"/>
                </a:solidFill>
              </a:rPr>
              <a:t>С - сечение</a:t>
            </a:r>
          </a:p>
        </p:txBody>
      </p:sp>
      <p:sp>
        <p:nvSpPr>
          <p:cNvPr id="395264" name="Text Box 2048"/>
          <p:cNvSpPr txBox="1">
            <a:spLocks noChangeArrowheads="1"/>
          </p:cNvSpPr>
          <p:nvPr/>
        </p:nvSpPr>
        <p:spPr bwMode="auto">
          <a:xfrm>
            <a:off x="6516688" y="4652963"/>
            <a:ext cx="1223962" cy="1311275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5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5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5" grpId="0" animBg="1"/>
      <p:bldP spid="26659" grpId="0" animBg="1"/>
      <p:bldP spid="26658" grpId="0" animBg="1"/>
      <p:bldP spid="26652" grpId="0" animBg="1"/>
      <p:bldP spid="26637" grpId="0" animBg="1"/>
      <p:bldP spid="84996" grpId="0"/>
      <p:bldP spid="3952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1" name="Freeform 19" descr="Точечные ромбики"/>
          <p:cNvSpPr>
            <a:spLocks/>
          </p:cNvSpPr>
          <p:nvPr/>
        </p:nvSpPr>
        <p:spPr bwMode="auto">
          <a:xfrm>
            <a:off x="971550" y="2565400"/>
            <a:ext cx="3381375" cy="3432175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0" y="2116"/>
              </a:cxn>
              <a:cxn ang="0">
                <a:pos x="2130" y="1567"/>
              </a:cxn>
              <a:cxn ang="0">
                <a:pos x="2117" y="0"/>
              </a:cxn>
              <a:cxn ang="0">
                <a:pos x="0" y="573"/>
              </a:cxn>
            </a:cxnLst>
            <a:rect l="0" t="0" r="r" b="b"/>
            <a:pathLst>
              <a:path w="2130" h="2116">
                <a:moveTo>
                  <a:pt x="0" y="573"/>
                </a:moveTo>
                <a:lnTo>
                  <a:pt x="0" y="2116"/>
                </a:lnTo>
                <a:lnTo>
                  <a:pt x="2130" y="1567"/>
                </a:lnTo>
                <a:lnTo>
                  <a:pt x="2117" y="0"/>
                </a:lnTo>
                <a:lnTo>
                  <a:pt x="0" y="573"/>
                </a:lnTo>
                <a:close/>
              </a:path>
            </a:pathLst>
          </a:custGeom>
          <a:pattFill prst="dotDmnd">
            <a:fgClr>
              <a:srgbClr val="FF00FF"/>
            </a:fgClr>
            <a:bgClr>
              <a:srgbClr val="FFB0FF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0825" y="333375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FF00"/>
                </a:solidFill>
              </a:rPr>
              <a:t>N3. Построить сечение, определяемое пересекающимися прямыми </a:t>
            </a:r>
            <a:r>
              <a:rPr lang="ru-RU" sz="3200" b="1" i="1">
                <a:solidFill>
                  <a:srgbClr val="FFFF00"/>
                </a:solidFill>
              </a:rPr>
              <a:t>АС</a:t>
            </a:r>
            <a:r>
              <a:rPr lang="ru-RU" sz="3200" b="1" i="1" baseline="-25000">
                <a:solidFill>
                  <a:srgbClr val="FFFF00"/>
                </a:solidFill>
              </a:rPr>
              <a:t>1</a:t>
            </a:r>
            <a:r>
              <a:rPr lang="ru-RU" sz="3200" b="1" baseline="-25000">
                <a:solidFill>
                  <a:srgbClr val="FFFF00"/>
                </a:solidFill>
              </a:rPr>
              <a:t> </a:t>
            </a:r>
            <a:r>
              <a:rPr lang="ru-RU" sz="3200" b="1">
                <a:solidFill>
                  <a:srgbClr val="FFFF00"/>
                </a:solidFill>
              </a:rPr>
              <a:t>и </a:t>
            </a:r>
            <a:r>
              <a:rPr lang="ru-RU" sz="3200" b="1" i="1">
                <a:solidFill>
                  <a:srgbClr val="FFFF00"/>
                </a:solidFill>
              </a:rPr>
              <a:t>А</a:t>
            </a:r>
            <a:r>
              <a:rPr lang="ru-RU" sz="3200" b="1" i="1" baseline="-25000">
                <a:solidFill>
                  <a:srgbClr val="FFFF00"/>
                </a:solidFill>
              </a:rPr>
              <a:t>1</a:t>
            </a:r>
            <a:r>
              <a:rPr lang="ru-RU" sz="3200" b="1" i="1">
                <a:solidFill>
                  <a:srgbClr val="FFFF00"/>
                </a:solidFill>
              </a:rPr>
              <a:t>С.</a:t>
            </a:r>
            <a:r>
              <a:rPr lang="ru-RU"/>
              <a:t>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982663" y="3567113"/>
            <a:ext cx="2301875" cy="2451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051050" y="2560638"/>
            <a:ext cx="2301875" cy="2451100"/>
          </a:xfrm>
          <a:prstGeom prst="rect">
            <a:avLst/>
          </a:prstGeom>
          <a:noFill/>
          <a:ln w="38100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971550" y="2560638"/>
            <a:ext cx="107950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275013" y="2560638"/>
            <a:ext cx="107950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971550" y="5008563"/>
            <a:ext cx="1079500" cy="1008062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3275013" y="5008563"/>
            <a:ext cx="1079500" cy="100806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051050" y="2560638"/>
            <a:ext cx="2305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356100" y="2566988"/>
            <a:ext cx="0" cy="2374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39750" y="594518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95288" y="33528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А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1763713" y="19129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В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283075" y="20542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С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275013" y="34210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D</a:t>
            </a:r>
            <a:r>
              <a:rPr lang="en-US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348038" y="594518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D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4752" name="Text Box 0"/>
          <p:cNvSpPr txBox="1">
            <a:spLocks noChangeArrowheads="1"/>
          </p:cNvSpPr>
          <p:nvPr/>
        </p:nvSpPr>
        <p:spPr bwMode="auto">
          <a:xfrm>
            <a:off x="1547813" y="45053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В</a:t>
            </a:r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500563" y="479425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 flipV="1">
            <a:off x="971550" y="2633663"/>
            <a:ext cx="3384550" cy="3384550"/>
          </a:xfrm>
          <a:prstGeom prst="line">
            <a:avLst/>
          </a:prstGeom>
          <a:noFill/>
          <a:ln w="57150">
            <a:solidFill>
              <a:srgbClr val="CC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971550" y="3568700"/>
            <a:ext cx="3384550" cy="1439863"/>
          </a:xfrm>
          <a:prstGeom prst="line">
            <a:avLst/>
          </a:prstGeom>
          <a:noFill/>
          <a:ln w="57150">
            <a:solidFill>
              <a:srgbClr val="CC00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042988" y="2636838"/>
            <a:ext cx="3313112" cy="3311525"/>
            <a:chOff x="1383" y="1480"/>
            <a:chExt cx="2087" cy="2086"/>
          </a:xfrm>
        </p:grpSpPr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V="1">
              <a:off x="1383" y="1480"/>
              <a:ext cx="1996" cy="543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V="1">
              <a:off x="1383" y="3022"/>
              <a:ext cx="2087" cy="544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71550" y="2560638"/>
            <a:ext cx="3384550" cy="3457575"/>
            <a:chOff x="1338" y="1434"/>
            <a:chExt cx="2132" cy="2178"/>
          </a:xfrm>
        </p:grpSpPr>
        <p:sp>
          <p:nvSpPr>
            <p:cNvPr id="74756" name="Line 4"/>
            <p:cNvSpPr>
              <a:spLocks noChangeShapeType="1"/>
            </p:cNvSpPr>
            <p:nvPr/>
          </p:nvSpPr>
          <p:spPr bwMode="auto">
            <a:xfrm flipV="1">
              <a:off x="1338" y="2069"/>
              <a:ext cx="0" cy="1543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 flipV="1">
              <a:off x="3470" y="1434"/>
              <a:ext cx="0" cy="1543"/>
            </a:xfrm>
            <a:prstGeom prst="line">
              <a:avLst/>
            </a:prstGeom>
            <a:noFill/>
            <a:ln w="57150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98525" y="3425825"/>
            <a:ext cx="3600450" cy="1727200"/>
            <a:chOff x="1292" y="1979"/>
            <a:chExt cx="2268" cy="1088"/>
          </a:xfrm>
        </p:grpSpPr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3424" y="2931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1292" y="1979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898525" y="2489200"/>
            <a:ext cx="3529013" cy="3600450"/>
            <a:chOff x="1292" y="1389"/>
            <a:chExt cx="2223" cy="2268"/>
          </a:xfrm>
        </p:grpSpPr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1292" y="3521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3379" y="1389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752975" y="2352675"/>
            <a:ext cx="4427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1. Прямые А</a:t>
            </a:r>
            <a:r>
              <a:rPr lang="ru-RU" sz="3200" b="1" baseline="-25000">
                <a:solidFill>
                  <a:srgbClr val="FF0000"/>
                </a:solidFill>
              </a:rPr>
              <a:t>1</a:t>
            </a:r>
            <a:r>
              <a:rPr lang="ru-RU" sz="3200" b="1">
                <a:solidFill>
                  <a:srgbClr val="FF0000"/>
                </a:solidFill>
              </a:rPr>
              <a:t>С</a:t>
            </a:r>
            <a:r>
              <a:rPr lang="ru-RU" sz="3200" b="1" baseline="-25000">
                <a:solidFill>
                  <a:srgbClr val="FF0000"/>
                </a:solidFill>
              </a:rPr>
              <a:t>1</a:t>
            </a:r>
            <a:r>
              <a:rPr lang="ru-RU" sz="3200" b="1">
                <a:solidFill>
                  <a:srgbClr val="FF0000"/>
                </a:solidFill>
              </a:rPr>
              <a:t> и АС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752975" y="3216275"/>
            <a:ext cx="4427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2. Прямые АА</a:t>
            </a:r>
            <a:r>
              <a:rPr lang="ru-RU" sz="3200" b="1" baseline="-25000">
                <a:solidFill>
                  <a:srgbClr val="FF0000"/>
                </a:solidFill>
              </a:rPr>
              <a:t>1</a:t>
            </a:r>
            <a:r>
              <a:rPr lang="ru-RU" sz="3200" b="1">
                <a:solidFill>
                  <a:srgbClr val="FF0000"/>
                </a:solidFill>
              </a:rPr>
              <a:t> и СС</a:t>
            </a:r>
            <a:r>
              <a:rPr lang="ru-RU" sz="3200" b="1" baseline="-25000">
                <a:solidFill>
                  <a:srgbClr val="FF0000"/>
                </a:solidFill>
              </a:rPr>
              <a:t>1</a:t>
            </a:r>
            <a:endParaRPr lang="ru-RU" sz="3200" b="1">
              <a:solidFill>
                <a:srgbClr val="FF0000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184775" y="4079875"/>
            <a:ext cx="399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>
                <a:solidFill>
                  <a:srgbClr val="FF0000"/>
                </a:solidFill>
              </a:rPr>
              <a:t>АА</a:t>
            </a:r>
            <a:r>
              <a:rPr lang="ru-RU" sz="3200" b="1" u="sng" baseline="-25000">
                <a:solidFill>
                  <a:srgbClr val="FF0000"/>
                </a:solidFill>
              </a:rPr>
              <a:t>1</a:t>
            </a:r>
            <a:r>
              <a:rPr lang="ru-RU" sz="3200" b="1" u="sng">
                <a:solidFill>
                  <a:srgbClr val="FF0000"/>
                </a:solidFill>
              </a:rPr>
              <a:t>С</a:t>
            </a:r>
            <a:r>
              <a:rPr lang="ru-RU" sz="3200" b="1" u="sng" baseline="-25000">
                <a:solidFill>
                  <a:srgbClr val="FF0000"/>
                </a:solidFill>
              </a:rPr>
              <a:t>1</a:t>
            </a:r>
            <a:r>
              <a:rPr lang="ru-RU" sz="3200" b="1" u="sng">
                <a:solidFill>
                  <a:srgbClr val="FF0000"/>
                </a:solidFill>
              </a:rPr>
              <a:t>С - сечение</a:t>
            </a:r>
          </a:p>
        </p:txBody>
      </p:sp>
      <p:sp>
        <p:nvSpPr>
          <p:cNvPr id="396288" name="Text Box 1024"/>
          <p:cNvSpPr txBox="1">
            <a:spLocks noChangeArrowheads="1"/>
          </p:cNvSpPr>
          <p:nvPr/>
        </p:nvSpPr>
        <p:spPr bwMode="auto">
          <a:xfrm>
            <a:off x="6300788" y="4868863"/>
            <a:ext cx="1223962" cy="1311275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99FF">
                  <a:gamma/>
                  <a:tint val="27451"/>
                  <a:invGamma/>
                </a:srgbClr>
              </a:gs>
              <a:gs pos="100000">
                <a:srgbClr val="FF99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96289" name="Text Box 1025"/>
          <p:cNvSpPr txBox="1">
            <a:spLocks noChangeArrowheads="1"/>
          </p:cNvSpPr>
          <p:nvPr/>
        </p:nvSpPr>
        <p:spPr bwMode="auto">
          <a:xfrm>
            <a:off x="5652120" y="6237312"/>
            <a:ext cx="2881313" cy="4924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 dirty="0">
                <a:solidFill>
                  <a:srgbClr val="C00000"/>
                </a:solidFill>
              </a:rPr>
              <a:t>(следствие 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6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6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1" grpId="0" animBg="1"/>
      <p:bldP spid="74754" grpId="0" animBg="1"/>
      <p:bldP spid="74755" grpId="0" animBg="1"/>
      <p:bldP spid="83970" grpId="0"/>
      <p:bldP spid="83971" grpId="0"/>
      <p:bldP spid="83972" grpId="0"/>
      <p:bldP spid="396288" grpId="0" animBg="1"/>
      <p:bldP spid="3962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52" name="Freeform 24"/>
          <p:cNvSpPr>
            <a:spLocks/>
          </p:cNvSpPr>
          <p:nvPr/>
        </p:nvSpPr>
        <p:spPr bwMode="auto">
          <a:xfrm>
            <a:off x="1908175" y="3716338"/>
            <a:ext cx="3082925" cy="2684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5" y="1691"/>
              </a:cxn>
              <a:cxn ang="0">
                <a:pos x="1942" y="445"/>
              </a:cxn>
              <a:cxn ang="0">
                <a:pos x="0" y="0"/>
              </a:cxn>
            </a:cxnLst>
            <a:rect l="0" t="0" r="r" b="b"/>
            <a:pathLst>
              <a:path w="1942" h="1691">
                <a:moveTo>
                  <a:pt x="0" y="0"/>
                </a:moveTo>
                <a:lnTo>
                  <a:pt x="1205" y="1691"/>
                </a:lnTo>
                <a:lnTo>
                  <a:pt x="1942" y="445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66FF">
                  <a:gamma/>
                  <a:tint val="54118"/>
                  <a:invGamma/>
                </a:srgbClr>
              </a:gs>
              <a:gs pos="50000">
                <a:srgbClr val="0066FF"/>
              </a:gs>
              <a:gs pos="100000">
                <a:srgbClr val="0066FF">
                  <a:gamma/>
                  <a:tint val="54118"/>
                  <a:invGamma/>
                </a:srgbClr>
              </a:gs>
            </a:gsLst>
            <a:lin ang="18900000" scaled="1"/>
          </a:gradFill>
          <a:ln w="381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1520" y="605164"/>
            <a:ext cx="9145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sz="2800" b="1" dirty="0">
                <a:solidFill>
                  <a:srgbClr val="FFFF00"/>
                </a:solidFill>
              </a:rPr>
              <a:t>N4. Построить сечение по прямой </a:t>
            </a:r>
            <a:r>
              <a:rPr lang="ru-RU" sz="2800" b="1" i="1" dirty="0">
                <a:solidFill>
                  <a:srgbClr val="FFFF00"/>
                </a:solidFill>
              </a:rPr>
              <a:t>BC </a:t>
            </a:r>
            <a:r>
              <a:rPr lang="ru-RU" sz="2800" b="1" dirty="0">
                <a:solidFill>
                  <a:srgbClr val="FFFF00"/>
                </a:solidFill>
              </a:rPr>
              <a:t>и</a:t>
            </a:r>
            <a:r>
              <a:rPr lang="ru-RU" sz="2800" dirty="0"/>
              <a:t>  </a:t>
            </a:r>
            <a:r>
              <a:rPr lang="ru-RU" sz="2800" b="1" dirty="0" smtClean="0">
                <a:solidFill>
                  <a:srgbClr val="FFFF00"/>
                </a:solidFill>
              </a:rPr>
              <a:t>точке </a:t>
            </a:r>
            <a:r>
              <a:rPr lang="ru-RU" sz="2800" b="1" i="1" dirty="0">
                <a:solidFill>
                  <a:srgbClr val="FFFF00"/>
                </a:solidFill>
              </a:rPr>
              <a:t>М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  <a:r>
              <a:rPr lang="ru-RU" sz="2800" dirty="0"/>
              <a:t> 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755650" y="4437063"/>
            <a:ext cx="4248150" cy="1439862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3852863" y="4437063"/>
            <a:ext cx="1150937" cy="19446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 flipV="1">
            <a:off x="755650" y="5876925"/>
            <a:ext cx="3097213" cy="5048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H="1">
            <a:off x="755650" y="1989138"/>
            <a:ext cx="2160588" cy="38877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916238" y="1989138"/>
            <a:ext cx="2016125" cy="24479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95288" y="594995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003800" y="43656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В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3924300" y="62785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700338" y="14811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Р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971550" y="321310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М</a:t>
            </a: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 flipV="1">
            <a:off x="1908175" y="3716338"/>
            <a:ext cx="1871663" cy="26654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1979613" y="3716338"/>
            <a:ext cx="3024187" cy="720725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1836738" y="36449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>
            <a:off x="3852863" y="4437063"/>
            <a:ext cx="1150937" cy="19446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708400" y="4365625"/>
            <a:ext cx="1368425" cy="2087563"/>
            <a:chOff x="2608" y="2750"/>
            <a:chExt cx="862" cy="1315"/>
          </a:xfrm>
        </p:grpSpPr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>
              <a:off x="2608" y="3929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3334" y="2750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435600" y="1773238"/>
            <a:ext cx="3455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1. Прямая ВС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508625" y="2492375"/>
            <a:ext cx="3455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2. Прямая СМ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508625" y="3929063"/>
            <a:ext cx="3455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ВСМ - сечение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435600" y="3213100"/>
            <a:ext cx="3455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3. Прямая ВМ</a:t>
            </a: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6516688" y="4652963"/>
            <a:ext cx="1223962" cy="1311275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0" b="1">
                <a:solidFill>
                  <a:srgbClr val="CC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5795963" y="6105525"/>
            <a:ext cx="2592387" cy="47089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ru-RU" b="1" dirty="0"/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sz="2400" b="1" dirty="0">
                <a:solidFill>
                  <a:srgbClr val="C00000"/>
                </a:solidFill>
              </a:rPr>
              <a:t>следствие 1)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916238" y="1989138"/>
            <a:ext cx="863600" cy="43926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2" grpId="0" animBg="1"/>
      <p:bldP spid="48148" grpId="0" animBg="1"/>
      <p:bldP spid="48149" grpId="0" animBg="1"/>
      <p:bldP spid="48153" grpId="0" animBg="1"/>
      <p:bldP spid="82946" grpId="0"/>
      <p:bldP spid="82947" grpId="0"/>
      <p:bldP spid="82948" grpId="0"/>
      <p:bldP spid="82949" grpId="0"/>
      <p:bldP spid="343045" grpId="0" animBg="1"/>
      <p:bldP spid="3430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2636838"/>
            <a:ext cx="3382962" cy="3529012"/>
            <a:chOff x="567" y="1661"/>
            <a:chExt cx="2131" cy="2223"/>
          </a:xfrm>
        </p:grpSpPr>
        <p:sp>
          <p:nvSpPr>
            <p:cNvPr id="343041" name="Freeform 1"/>
            <p:cNvSpPr>
              <a:spLocks/>
            </p:cNvSpPr>
            <p:nvPr/>
          </p:nvSpPr>
          <p:spPr bwMode="auto">
            <a:xfrm>
              <a:off x="2018" y="1661"/>
              <a:ext cx="680" cy="2223"/>
            </a:xfrm>
            <a:custGeom>
              <a:avLst/>
              <a:gdLst/>
              <a:ahLst/>
              <a:cxnLst>
                <a:cxn ang="0">
                  <a:pos x="0" y="2223"/>
                </a:cxn>
                <a:cxn ang="0">
                  <a:pos x="0" y="680"/>
                </a:cxn>
                <a:cxn ang="0">
                  <a:pos x="680" y="0"/>
                </a:cxn>
                <a:cxn ang="0">
                  <a:pos x="680" y="1588"/>
                </a:cxn>
                <a:cxn ang="0">
                  <a:pos x="0" y="2223"/>
                </a:cxn>
              </a:cxnLst>
              <a:rect l="0" t="0" r="r" b="b"/>
              <a:pathLst>
                <a:path w="680" h="2223">
                  <a:moveTo>
                    <a:pt x="0" y="2223"/>
                  </a:moveTo>
                  <a:lnTo>
                    <a:pt x="0" y="680"/>
                  </a:lnTo>
                  <a:lnTo>
                    <a:pt x="680" y="0"/>
                  </a:lnTo>
                  <a:lnTo>
                    <a:pt x="680" y="1588"/>
                  </a:lnTo>
                  <a:lnTo>
                    <a:pt x="0" y="2223"/>
                  </a:lnTo>
                  <a:close/>
                </a:path>
              </a:pathLst>
            </a:custGeom>
            <a:solidFill>
              <a:srgbClr val="FFFF00">
                <a:alpha val="46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0" name="Freeform 0"/>
            <p:cNvSpPr>
              <a:spLocks/>
            </p:cNvSpPr>
            <p:nvPr/>
          </p:nvSpPr>
          <p:spPr bwMode="auto">
            <a:xfrm>
              <a:off x="567" y="1661"/>
              <a:ext cx="680" cy="2223"/>
            </a:xfrm>
            <a:custGeom>
              <a:avLst/>
              <a:gdLst/>
              <a:ahLst/>
              <a:cxnLst>
                <a:cxn ang="0">
                  <a:pos x="0" y="2223"/>
                </a:cxn>
                <a:cxn ang="0">
                  <a:pos x="0" y="680"/>
                </a:cxn>
                <a:cxn ang="0">
                  <a:pos x="680" y="0"/>
                </a:cxn>
                <a:cxn ang="0">
                  <a:pos x="680" y="1588"/>
                </a:cxn>
                <a:cxn ang="0">
                  <a:pos x="0" y="2223"/>
                </a:cxn>
              </a:cxnLst>
              <a:rect l="0" t="0" r="r" b="b"/>
              <a:pathLst>
                <a:path w="680" h="2223">
                  <a:moveTo>
                    <a:pt x="0" y="2223"/>
                  </a:moveTo>
                  <a:lnTo>
                    <a:pt x="0" y="680"/>
                  </a:lnTo>
                  <a:lnTo>
                    <a:pt x="680" y="0"/>
                  </a:lnTo>
                  <a:lnTo>
                    <a:pt x="680" y="1588"/>
                  </a:lnTo>
                  <a:lnTo>
                    <a:pt x="0" y="2223"/>
                  </a:lnTo>
                  <a:close/>
                </a:path>
              </a:pathLst>
            </a:custGeom>
            <a:solidFill>
              <a:srgbClr val="FFFF00">
                <a:alpha val="46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29" name="Freeform 5"/>
          <p:cNvSpPr>
            <a:spLocks/>
          </p:cNvSpPr>
          <p:nvPr/>
        </p:nvSpPr>
        <p:spPr bwMode="auto">
          <a:xfrm>
            <a:off x="900113" y="2708275"/>
            <a:ext cx="3378200" cy="22225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1488" y="1400"/>
              </a:cxn>
              <a:cxn ang="0">
                <a:pos x="2128" y="744"/>
              </a:cxn>
              <a:cxn ang="0">
                <a:pos x="688" y="0"/>
              </a:cxn>
              <a:cxn ang="0">
                <a:pos x="0" y="640"/>
              </a:cxn>
            </a:cxnLst>
            <a:rect l="0" t="0" r="r" b="b"/>
            <a:pathLst>
              <a:path w="2128" h="1400">
                <a:moveTo>
                  <a:pt x="0" y="640"/>
                </a:moveTo>
                <a:lnTo>
                  <a:pt x="1488" y="1400"/>
                </a:lnTo>
                <a:lnTo>
                  <a:pt x="2128" y="744"/>
                </a:lnTo>
                <a:lnTo>
                  <a:pt x="688" y="0"/>
                </a:lnTo>
                <a:lnTo>
                  <a:pt x="0" y="640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50000">
                <a:srgbClr val="FF6600"/>
              </a:gs>
              <a:gs pos="100000">
                <a:srgbClr val="FFCC00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11225" y="3711575"/>
            <a:ext cx="2301875" cy="2451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979613" y="2705100"/>
            <a:ext cx="2301875" cy="2451100"/>
          </a:xfrm>
          <a:prstGeom prst="rect">
            <a:avLst/>
          </a:prstGeom>
          <a:noFill/>
          <a:ln w="38100">
            <a:solidFill>
              <a:srgbClr val="FFFF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V="1">
            <a:off x="900113" y="2705100"/>
            <a:ext cx="1079500" cy="1008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V="1">
            <a:off x="3203575" y="2705100"/>
            <a:ext cx="1079500" cy="1008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V="1">
            <a:off x="900113" y="5153025"/>
            <a:ext cx="1079500" cy="1008063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3203575" y="5153025"/>
            <a:ext cx="1079500" cy="10080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1979613" y="2705100"/>
            <a:ext cx="2305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4284663" y="2778125"/>
            <a:ext cx="0" cy="2374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468313" y="608965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23850" y="34972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А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205163" y="35734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В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4211638" y="22018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С</a:t>
            </a:r>
            <a:r>
              <a:rPr lang="ru-RU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549400" y="206057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D</a:t>
            </a:r>
            <a:r>
              <a:rPr lang="en-US" sz="3200" b="1" baseline="-25000">
                <a:solidFill>
                  <a:srgbClr val="FFFF00"/>
                </a:solidFill>
              </a:rPr>
              <a:t>1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1476375" y="47212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D</a:t>
            </a:r>
            <a:endParaRPr lang="ru-RU" sz="3200" b="1">
              <a:solidFill>
                <a:srgbClr val="FFFF00"/>
              </a:solidFill>
            </a:endParaRP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4356100" y="4721225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С</a:t>
            </a:r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251519" y="218368"/>
            <a:ext cx="864096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sz="2800" b="1" dirty="0">
                <a:solidFill>
                  <a:srgbClr val="FFFF00"/>
                </a:solidFill>
              </a:rPr>
              <a:t>N5. Определите вид сечения куба </a:t>
            </a:r>
            <a:r>
              <a:rPr lang="ru-RU" sz="2800" b="1" i="1" dirty="0">
                <a:solidFill>
                  <a:srgbClr val="FFFF00"/>
                </a:solidFill>
              </a:rPr>
              <a:t>АВСДА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i="1" dirty="0">
                <a:solidFill>
                  <a:srgbClr val="FFFF00"/>
                </a:solidFill>
              </a:rPr>
              <a:t>В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i="1" dirty="0">
                <a:solidFill>
                  <a:srgbClr val="FFFF00"/>
                </a:solidFill>
              </a:rPr>
              <a:t>С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i="1" dirty="0">
                <a:solidFill>
                  <a:srgbClr val="FFFF00"/>
                </a:solidFill>
              </a:rPr>
              <a:t>Д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dirty="0">
                <a:solidFill>
                  <a:srgbClr val="FFFF00"/>
                </a:solidFill>
              </a:rPr>
              <a:t> плоскостью, проходящей через ребро </a:t>
            </a:r>
            <a:r>
              <a:rPr lang="ru-RU" sz="2800" b="1" i="1" dirty="0">
                <a:solidFill>
                  <a:srgbClr val="FFFF00"/>
                </a:solidFill>
              </a:rPr>
              <a:t>А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i="1" dirty="0">
                <a:solidFill>
                  <a:srgbClr val="FFFF00"/>
                </a:solidFill>
              </a:rPr>
              <a:t>Д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dirty="0">
                <a:solidFill>
                  <a:srgbClr val="FFFF00"/>
                </a:solidFill>
              </a:rPr>
              <a:t> и середину ребра </a:t>
            </a:r>
            <a:r>
              <a:rPr lang="ru-RU" sz="2800" b="1" i="1" dirty="0">
                <a:solidFill>
                  <a:srgbClr val="FFFF00"/>
                </a:solidFill>
              </a:rPr>
              <a:t>ВВ</a:t>
            </a:r>
            <a:r>
              <a:rPr lang="ru-RU" sz="2800" b="1" i="1" baseline="-25000" dirty="0">
                <a:solidFill>
                  <a:srgbClr val="FFFF00"/>
                </a:solidFill>
              </a:rPr>
              <a:t>1</a:t>
            </a:r>
            <a:r>
              <a:rPr lang="ru-RU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900113" y="2708275"/>
            <a:ext cx="1081087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3132138" y="60928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В</a:t>
            </a:r>
          </a:p>
        </p:txBody>
      </p:sp>
      <p:sp>
        <p:nvSpPr>
          <p:cNvPr id="77824" name="Line 0"/>
          <p:cNvSpPr>
            <a:spLocks noChangeShapeType="1"/>
          </p:cNvSpPr>
          <p:nvPr/>
        </p:nvSpPr>
        <p:spPr bwMode="auto">
          <a:xfrm>
            <a:off x="1981200" y="2708275"/>
            <a:ext cx="2376488" cy="122555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5" name="Line 1"/>
          <p:cNvSpPr>
            <a:spLocks noChangeShapeType="1"/>
          </p:cNvSpPr>
          <p:nvPr/>
        </p:nvSpPr>
        <p:spPr bwMode="auto">
          <a:xfrm>
            <a:off x="900113" y="3716338"/>
            <a:ext cx="2376487" cy="1225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26" name="Line 2"/>
          <p:cNvSpPr>
            <a:spLocks noChangeShapeType="1"/>
          </p:cNvSpPr>
          <p:nvPr/>
        </p:nvSpPr>
        <p:spPr bwMode="auto">
          <a:xfrm flipV="1">
            <a:off x="3276600" y="3933825"/>
            <a:ext cx="936625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13000" y="4797425"/>
            <a:ext cx="935038" cy="723900"/>
            <a:chOff x="1520" y="3022"/>
            <a:chExt cx="589" cy="456"/>
          </a:xfrm>
        </p:grpSpPr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1520" y="3113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solidFill>
                    <a:srgbClr val="FF0000"/>
                  </a:solidFill>
                </a:rPr>
                <a:t>М</a:t>
              </a:r>
            </a:p>
          </p:txBody>
        </p:sp>
        <p:sp>
          <p:nvSpPr>
            <p:cNvPr id="75798" name="Oval 22"/>
            <p:cNvSpPr>
              <a:spLocks noChangeArrowheads="1"/>
            </p:cNvSpPr>
            <p:nvPr/>
          </p:nvSpPr>
          <p:spPr bwMode="auto">
            <a:xfrm>
              <a:off x="1973" y="3022"/>
              <a:ext cx="136" cy="136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140200" y="3357563"/>
            <a:ext cx="1009650" cy="647700"/>
            <a:chOff x="2608" y="2115"/>
            <a:chExt cx="636" cy="408"/>
          </a:xfrm>
        </p:grpSpPr>
        <p:sp>
          <p:nvSpPr>
            <p:cNvPr id="77828" name="Oval 4"/>
            <p:cNvSpPr>
              <a:spLocks noChangeArrowheads="1"/>
            </p:cNvSpPr>
            <p:nvPr/>
          </p:nvSpPr>
          <p:spPr bwMode="auto">
            <a:xfrm>
              <a:off x="2608" y="2387"/>
              <a:ext cx="136" cy="136"/>
            </a:xfrm>
            <a:prstGeom prst="ellipse">
              <a:avLst/>
            </a:prstGeom>
            <a:solidFill>
              <a:srgbClr val="FF66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2745" y="2115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solidFill>
                    <a:srgbClr val="FF0000"/>
                  </a:solidFill>
                </a:rPr>
                <a:t>К</a:t>
              </a: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003800" y="1844675"/>
            <a:ext cx="3995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1. Прямая А</a:t>
            </a:r>
            <a:r>
              <a:rPr lang="ru-RU" sz="3200" b="1" baseline="-25000">
                <a:solidFill>
                  <a:srgbClr val="FF0000"/>
                </a:solidFill>
              </a:rPr>
              <a:t>1</a:t>
            </a:r>
            <a:r>
              <a:rPr lang="ru-RU" sz="3200" b="1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003800" y="3284538"/>
            <a:ext cx="3995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</a:t>
            </a:r>
            <a:r>
              <a:rPr lang="ru-RU" sz="3200" b="1">
                <a:solidFill>
                  <a:srgbClr val="FF0000"/>
                </a:solidFill>
              </a:rPr>
              <a:t>. Прямая </a:t>
            </a:r>
            <a:r>
              <a:rPr lang="en-US" sz="3200" b="1">
                <a:solidFill>
                  <a:srgbClr val="FF0000"/>
                </a:solidFill>
              </a:rPr>
              <a:t>D</a:t>
            </a:r>
            <a:r>
              <a:rPr lang="en-US" sz="3200" b="1" baseline="-25000">
                <a:solidFill>
                  <a:srgbClr val="FF0000"/>
                </a:solidFill>
              </a:rPr>
              <a:t>1</a:t>
            </a:r>
            <a:r>
              <a:rPr lang="en-US" sz="3200" b="1">
                <a:solidFill>
                  <a:srgbClr val="FF0000"/>
                </a:solidFill>
              </a:rPr>
              <a:t>K</a:t>
            </a:r>
            <a:endParaRPr lang="ru-RU" sz="3200" b="1">
              <a:solidFill>
                <a:srgbClr val="FF0000"/>
              </a:solidFill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003800" y="2562225"/>
            <a:ext cx="4176713" cy="582613"/>
            <a:chOff x="3152" y="1614"/>
            <a:chExt cx="2631" cy="367"/>
          </a:xfrm>
        </p:grpSpPr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3152" y="1616"/>
              <a:ext cx="25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2</a:t>
              </a:r>
              <a:r>
                <a:rPr lang="ru-RU" sz="3200" b="1">
                  <a:solidFill>
                    <a:srgbClr val="FF0000"/>
                  </a:solidFill>
                </a:rPr>
                <a:t>. Прямая МК  </a:t>
              </a:r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>
              <a:off x="5012" y="1661"/>
              <a:ext cx="0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H="1">
              <a:off x="5058" y="1661"/>
              <a:ext cx="0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5057" y="1614"/>
              <a:ext cx="72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</a:rPr>
                <a:t>A</a:t>
              </a:r>
              <a:r>
                <a:rPr lang="en-US" sz="3200" b="1" baseline="-25000">
                  <a:solidFill>
                    <a:srgbClr val="FF0000"/>
                  </a:solidFill>
                </a:rPr>
                <a:t>1</a:t>
              </a:r>
              <a:r>
                <a:rPr lang="en-US" sz="3200" b="1">
                  <a:solidFill>
                    <a:srgbClr val="FF0000"/>
                  </a:solidFill>
                </a:rPr>
                <a:t>D</a:t>
              </a:r>
              <a:r>
                <a:rPr lang="en-US" sz="3200" b="1" baseline="-25000">
                  <a:solidFill>
                    <a:srgbClr val="FF0000"/>
                  </a:solidFill>
                </a:rPr>
                <a:t>1</a:t>
              </a:r>
              <a:endParaRPr lang="ru-RU" sz="3200" b="1" baseline="-25000">
                <a:solidFill>
                  <a:srgbClr val="FF0000"/>
                </a:solidFill>
              </a:endParaRPr>
            </a:p>
          </p:txBody>
        </p:sp>
      </p:grp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148263" y="4149725"/>
            <a:ext cx="3851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A</a:t>
            </a:r>
            <a:r>
              <a:rPr lang="en-US" sz="3200" b="1" u="sng" baseline="-25000">
                <a:solidFill>
                  <a:srgbClr val="FF0000"/>
                </a:solidFill>
              </a:rPr>
              <a:t>1</a:t>
            </a:r>
            <a:r>
              <a:rPr lang="en-US" sz="3200" b="1" u="sng">
                <a:solidFill>
                  <a:srgbClr val="FF0000"/>
                </a:solidFill>
              </a:rPr>
              <a:t>D</a:t>
            </a:r>
            <a:r>
              <a:rPr lang="en-US" sz="3200" b="1" u="sng" baseline="-25000">
                <a:solidFill>
                  <a:srgbClr val="FF0000"/>
                </a:solidFill>
              </a:rPr>
              <a:t>1</a:t>
            </a:r>
            <a:r>
              <a:rPr lang="en-US" sz="3200" b="1" u="sng">
                <a:solidFill>
                  <a:srgbClr val="FF0000"/>
                </a:solidFill>
              </a:rPr>
              <a:t>KM - </a:t>
            </a:r>
            <a:r>
              <a:rPr lang="ru-RU" sz="3200" b="1" u="sng">
                <a:solidFill>
                  <a:srgbClr val="FF0000"/>
                </a:solidFill>
              </a:rPr>
              <a:t>сечение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5797" grpId="0" animBg="1"/>
      <p:bldP spid="77824" grpId="0" animBg="1"/>
      <p:bldP spid="77825" grpId="0" animBg="1"/>
      <p:bldP spid="77826" grpId="0" animBg="1"/>
      <p:bldP spid="77832" grpId="0"/>
      <p:bldP spid="77834" grpId="0"/>
      <p:bldP spid="778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71550" y="2708275"/>
            <a:ext cx="3384550" cy="3457575"/>
            <a:chOff x="612" y="1706"/>
            <a:chExt cx="2132" cy="2178"/>
          </a:xfrm>
        </p:grpSpPr>
        <p:sp>
          <p:nvSpPr>
            <p:cNvPr id="342017" name="Freeform 1"/>
            <p:cNvSpPr>
              <a:spLocks/>
            </p:cNvSpPr>
            <p:nvPr/>
          </p:nvSpPr>
          <p:spPr bwMode="auto">
            <a:xfrm>
              <a:off x="612" y="1706"/>
              <a:ext cx="2132" cy="635"/>
            </a:xfrm>
            <a:custGeom>
              <a:avLst/>
              <a:gdLst/>
              <a:ahLst/>
              <a:cxnLst>
                <a:cxn ang="0">
                  <a:pos x="0" y="635"/>
                </a:cxn>
                <a:cxn ang="0">
                  <a:pos x="680" y="0"/>
                </a:cxn>
                <a:cxn ang="0">
                  <a:pos x="2132" y="0"/>
                </a:cxn>
                <a:cxn ang="0">
                  <a:pos x="1452" y="635"/>
                </a:cxn>
                <a:cxn ang="0">
                  <a:pos x="0" y="635"/>
                </a:cxn>
              </a:cxnLst>
              <a:rect l="0" t="0" r="r" b="b"/>
              <a:pathLst>
                <a:path w="2132" h="635">
                  <a:moveTo>
                    <a:pt x="0" y="635"/>
                  </a:moveTo>
                  <a:lnTo>
                    <a:pt x="680" y="0"/>
                  </a:lnTo>
                  <a:lnTo>
                    <a:pt x="2132" y="0"/>
                  </a:lnTo>
                  <a:lnTo>
                    <a:pt x="1452" y="635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66FF33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16" name="Freeform 0"/>
            <p:cNvSpPr>
              <a:spLocks/>
            </p:cNvSpPr>
            <p:nvPr/>
          </p:nvSpPr>
          <p:spPr bwMode="auto">
            <a:xfrm>
              <a:off x="612" y="3249"/>
              <a:ext cx="2132" cy="635"/>
            </a:xfrm>
            <a:custGeom>
              <a:avLst/>
              <a:gdLst/>
              <a:ahLst/>
              <a:cxnLst>
                <a:cxn ang="0">
                  <a:pos x="0" y="635"/>
                </a:cxn>
                <a:cxn ang="0">
                  <a:pos x="680" y="0"/>
                </a:cxn>
                <a:cxn ang="0">
                  <a:pos x="2132" y="0"/>
                </a:cxn>
                <a:cxn ang="0">
                  <a:pos x="1452" y="635"/>
                </a:cxn>
                <a:cxn ang="0">
                  <a:pos x="0" y="635"/>
                </a:cxn>
              </a:cxnLst>
              <a:rect l="0" t="0" r="r" b="b"/>
              <a:pathLst>
                <a:path w="2132" h="635">
                  <a:moveTo>
                    <a:pt x="0" y="635"/>
                  </a:moveTo>
                  <a:lnTo>
                    <a:pt x="680" y="0"/>
                  </a:lnTo>
                  <a:lnTo>
                    <a:pt x="2132" y="0"/>
                  </a:lnTo>
                  <a:lnTo>
                    <a:pt x="1452" y="635"/>
                  </a:lnTo>
                  <a:lnTo>
                    <a:pt x="0" y="635"/>
                  </a:lnTo>
                  <a:close/>
                </a:path>
              </a:pathLst>
            </a:custGeom>
            <a:solidFill>
              <a:srgbClr val="66FF33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32" name="Freeform 12"/>
          <p:cNvSpPr>
            <a:spLocks/>
          </p:cNvSpPr>
          <p:nvPr/>
        </p:nvSpPr>
        <p:spPr bwMode="auto">
          <a:xfrm>
            <a:off x="1030288" y="2708275"/>
            <a:ext cx="3325812" cy="3454400"/>
          </a:xfrm>
          <a:custGeom>
            <a:avLst/>
            <a:gdLst/>
            <a:ahLst/>
            <a:cxnLst>
              <a:cxn ang="0">
                <a:pos x="328" y="276"/>
              </a:cxn>
              <a:cxn ang="0">
                <a:pos x="1316" y="0"/>
              </a:cxn>
              <a:cxn ang="0">
                <a:pos x="2095" y="1537"/>
              </a:cxn>
              <a:cxn ang="0">
                <a:pos x="0" y="2176"/>
              </a:cxn>
              <a:cxn ang="0">
                <a:pos x="328" y="276"/>
              </a:cxn>
            </a:cxnLst>
            <a:rect l="0" t="0" r="r" b="b"/>
            <a:pathLst>
              <a:path w="2095" h="2176">
                <a:moveTo>
                  <a:pt x="328" y="276"/>
                </a:moveTo>
                <a:lnTo>
                  <a:pt x="1316" y="0"/>
                </a:lnTo>
                <a:lnTo>
                  <a:pt x="2095" y="1537"/>
                </a:lnTo>
                <a:lnTo>
                  <a:pt x="0" y="2176"/>
                </a:lnTo>
                <a:lnTo>
                  <a:pt x="328" y="276"/>
                </a:lnTo>
                <a:close/>
              </a:path>
            </a:pathLst>
          </a:custGeom>
          <a:gradFill rotWithShape="1">
            <a:gsLst>
              <a:gs pos="0">
                <a:srgbClr val="FF4F4F"/>
              </a:gs>
              <a:gs pos="100000">
                <a:srgbClr val="FF4F4F">
                  <a:gamma/>
                  <a:tint val="50980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982663" y="3711575"/>
            <a:ext cx="2301875" cy="24511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051050" y="2705100"/>
            <a:ext cx="2301875" cy="2451100"/>
          </a:xfrm>
          <a:prstGeom prst="rect">
            <a:avLst/>
          </a:prstGeom>
          <a:noFill/>
          <a:ln w="38100">
            <a:solidFill>
              <a:srgbClr val="66FF33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971550" y="2705100"/>
            <a:ext cx="1079500" cy="1008063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 flipV="1">
            <a:off x="3275013" y="2705100"/>
            <a:ext cx="1079500" cy="10080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971550" y="5153025"/>
            <a:ext cx="1079500" cy="1008063"/>
          </a:xfrm>
          <a:prstGeom prst="line">
            <a:avLst/>
          </a:prstGeom>
          <a:noFill/>
          <a:ln w="38100">
            <a:solidFill>
              <a:srgbClr val="66FF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V="1">
            <a:off x="3275013" y="5153025"/>
            <a:ext cx="1079500" cy="1008063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051050" y="2705100"/>
            <a:ext cx="230505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4356100" y="2778125"/>
            <a:ext cx="0" cy="237490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539750" y="6089650"/>
            <a:ext cx="792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А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395288" y="3497263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А</a:t>
            </a:r>
            <a:r>
              <a:rPr lang="ru-RU" sz="3200" b="1" baseline="-25000">
                <a:solidFill>
                  <a:srgbClr val="66FF33"/>
                </a:solidFill>
              </a:rPr>
              <a:t>1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63713" y="21336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В</a:t>
            </a:r>
            <a:r>
              <a:rPr lang="ru-RU" sz="3200" b="1" baseline="-25000">
                <a:solidFill>
                  <a:srgbClr val="66FF33"/>
                </a:solidFill>
              </a:rPr>
              <a:t>1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4283075" y="22018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С</a:t>
            </a:r>
            <a:r>
              <a:rPr lang="ru-RU" sz="3200" b="1" baseline="-25000">
                <a:solidFill>
                  <a:srgbClr val="66FF33"/>
                </a:solidFill>
              </a:rPr>
              <a:t>1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3575" y="371316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D</a:t>
            </a:r>
            <a:r>
              <a:rPr lang="en-US" sz="3200" b="1" baseline="-25000">
                <a:solidFill>
                  <a:srgbClr val="66FF33"/>
                </a:solidFill>
              </a:rPr>
              <a:t>1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3203575" y="6021388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D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1620838" y="4724400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В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4427538" y="47212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С</a:t>
            </a:r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323850" y="441325"/>
            <a:ext cx="8424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20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N6</a:t>
            </a:r>
            <a:r>
              <a:rPr lang="ru-RU" sz="3200">
                <a:solidFill>
                  <a:srgbClr val="66FF33"/>
                </a:solidFill>
                <a:cs typeface="Times New Roman" pitchFamily="18" charset="0"/>
              </a:rPr>
              <a:t>. </a:t>
            </a:r>
            <a:r>
              <a:rPr lang="ru-RU" sz="3200">
                <a:solidFill>
                  <a:srgbClr val="66FF33"/>
                </a:solidFill>
              </a:rPr>
              <a:t>Постройте</a:t>
            </a:r>
            <a:r>
              <a:rPr lang="ru-RU" sz="3200">
                <a:solidFill>
                  <a:srgbClr val="66FF33"/>
                </a:solidFill>
                <a:cs typeface="Times New Roman" pitchFamily="18" charset="0"/>
              </a:rPr>
              <a:t> </a:t>
            </a:r>
            <a:r>
              <a:rPr lang="ru-RU" sz="3200">
                <a:solidFill>
                  <a:srgbClr val="66FF33"/>
                </a:solidFill>
              </a:rPr>
              <a:t>сечение куба плоскостью, проходящей через точку М и прямую АС .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2987675" y="2565400"/>
            <a:ext cx="215900" cy="215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971550" y="5157788"/>
            <a:ext cx="3384550" cy="1008062"/>
          </a:xfrm>
          <a:prstGeom prst="line">
            <a:avLst/>
          </a:prstGeom>
          <a:noFill/>
          <a:ln w="762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H="1" flipV="1">
            <a:off x="3132138" y="2708275"/>
            <a:ext cx="1223962" cy="2449513"/>
          </a:xfrm>
          <a:prstGeom prst="line">
            <a:avLst/>
          </a:prstGeom>
          <a:noFill/>
          <a:ln w="762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H="1">
            <a:off x="1547813" y="2708275"/>
            <a:ext cx="1512887" cy="43338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H="1">
            <a:off x="1044575" y="3141663"/>
            <a:ext cx="503238" cy="2951162"/>
          </a:xfrm>
          <a:prstGeom prst="line">
            <a:avLst/>
          </a:prstGeom>
          <a:noFill/>
          <a:ln w="762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00113" y="5013325"/>
            <a:ext cx="3600450" cy="1223963"/>
            <a:chOff x="975" y="3158"/>
            <a:chExt cx="2268" cy="771"/>
          </a:xfrm>
        </p:grpSpPr>
        <p:sp>
          <p:nvSpPr>
            <p:cNvPr id="81929" name="Oval 9"/>
            <p:cNvSpPr>
              <a:spLocks noChangeArrowheads="1"/>
            </p:cNvSpPr>
            <p:nvPr/>
          </p:nvSpPr>
          <p:spPr bwMode="auto">
            <a:xfrm>
              <a:off x="3107" y="3158"/>
              <a:ext cx="136" cy="13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975" y="3793"/>
              <a:ext cx="136" cy="13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116013" y="2492375"/>
            <a:ext cx="792162" cy="792163"/>
            <a:chOff x="1111" y="1570"/>
            <a:chExt cx="499" cy="499"/>
          </a:xfrm>
        </p:grpSpPr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>
              <a:off x="1111" y="1570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solidFill>
                    <a:srgbClr val="CC0000"/>
                  </a:solidFill>
                </a:rPr>
                <a:t>К</a:t>
              </a:r>
            </a:p>
          </p:txBody>
        </p:sp>
        <p:sp>
          <p:nvSpPr>
            <p:cNvPr id="81933" name="Oval 13"/>
            <p:cNvSpPr>
              <a:spLocks noChangeArrowheads="1"/>
            </p:cNvSpPr>
            <p:nvPr/>
          </p:nvSpPr>
          <p:spPr bwMode="auto">
            <a:xfrm>
              <a:off x="1292" y="1933"/>
              <a:ext cx="136" cy="136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2844800" y="191611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М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5329238" y="1844675"/>
            <a:ext cx="363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1. Прямая СМ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329238" y="2708275"/>
            <a:ext cx="4067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FF33"/>
                </a:solidFill>
              </a:rPr>
              <a:t>2. Прямая МК </a:t>
            </a:r>
            <a:r>
              <a:rPr lang="en-US" sz="3200" b="1">
                <a:solidFill>
                  <a:srgbClr val="66FF33"/>
                </a:solidFill>
              </a:rPr>
              <a:t>II AC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5364163" y="3500438"/>
            <a:ext cx="363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FF33"/>
                </a:solidFill>
              </a:rPr>
              <a:t>3</a:t>
            </a:r>
            <a:r>
              <a:rPr lang="ru-RU" sz="3200" b="1">
                <a:solidFill>
                  <a:srgbClr val="66FF33"/>
                </a:solidFill>
              </a:rPr>
              <a:t>. Прямая </a:t>
            </a:r>
            <a:r>
              <a:rPr lang="en-US" sz="3200" b="1">
                <a:solidFill>
                  <a:srgbClr val="66FF33"/>
                </a:solidFill>
              </a:rPr>
              <a:t>AK</a:t>
            </a:r>
            <a:endParaRPr lang="ru-RU" sz="3200" b="1">
              <a:solidFill>
                <a:srgbClr val="66FF33"/>
              </a:solidFill>
            </a:endParaRP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508625" y="4437063"/>
            <a:ext cx="363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66FF33"/>
                </a:solidFill>
              </a:rPr>
              <a:t>AK</a:t>
            </a:r>
            <a:r>
              <a:rPr lang="ru-RU" sz="3200" b="1" u="sng">
                <a:solidFill>
                  <a:srgbClr val="66FF33"/>
                </a:solidFill>
              </a:rPr>
              <a:t>МС - сечение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2" grpId="0" animBg="1"/>
      <p:bldP spid="81926" grpId="0" animBg="1"/>
      <p:bldP spid="81927" grpId="0" animBg="1"/>
      <p:bldP spid="81928" grpId="0" animBg="1"/>
      <p:bldP spid="81937" grpId="0"/>
      <p:bldP spid="81938" grpId="0"/>
      <p:bldP spid="81939" grpId="0"/>
      <p:bldP spid="819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577</Words>
  <Application>Microsoft Office PowerPoint</Application>
  <PresentationFormat>Экран (4:3)</PresentationFormat>
  <Paragraphs>200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Сечение многогранника плоскостью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Сечение многогранников плоскостью</dc:title>
  <dc:creator>lady tvk</dc:creator>
  <cp:lastModifiedBy>lady tvk</cp:lastModifiedBy>
  <cp:revision>4</cp:revision>
  <dcterms:created xsi:type="dcterms:W3CDTF">2014-08-16T12:32:47Z</dcterms:created>
  <dcterms:modified xsi:type="dcterms:W3CDTF">2014-08-16T12:55:31Z</dcterms:modified>
</cp:coreProperties>
</file>