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1" r:id="rId3"/>
    <p:sldMasterId id="2147483663" r:id="rId4"/>
    <p:sldMasterId id="2147483665" r:id="rId5"/>
    <p:sldMasterId id="2147483667" r:id="rId6"/>
  </p:sldMasterIdLst>
  <p:sldIdLst>
    <p:sldId id="296" r:id="rId7"/>
    <p:sldId id="25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8" r:id="rId28"/>
    <p:sldId id="277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7" r:id="rId46"/>
    <p:sldId id="298" r:id="rId4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2" autoAdjust="0"/>
    <p:restoredTop sz="94660"/>
  </p:normalViewPr>
  <p:slideViewPr>
    <p:cSldViewPr>
      <p:cViewPr varScale="1">
        <p:scale>
          <a:sx n="45" d="100"/>
          <a:sy n="45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slide" Target="slides/slide41.xml"/><Relationship Id="rId50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presProps" Target="presProps.xml"/><Relationship Id="rId8" Type="http://schemas.openxmlformats.org/officeDocument/2006/relationships/slide" Target="slides/slide2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2227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52228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52229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2230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52231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232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233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52234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52235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52236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52237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52238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52239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40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41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42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43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44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45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46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47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48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49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50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51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52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53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54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55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56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57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58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59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60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61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62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63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64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65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66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67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68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69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70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71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72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73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74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52275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52276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2277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2278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2279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2280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2281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2282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2283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2284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2285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2286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2287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52288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89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90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91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92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93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94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95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96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97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98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299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00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01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02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03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04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05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06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07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08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09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10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11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12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13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14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15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16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17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18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19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20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21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22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2323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52324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52325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26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2327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52328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329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330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331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332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333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334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335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2336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52337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52338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339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340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341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342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343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52344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2345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346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47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48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2349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2350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2351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2352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ru-RU"/>
          </a:p>
        </p:txBody>
      </p:sp>
      <p:sp>
        <p:nvSpPr>
          <p:cNvPr id="52353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ru-RU"/>
          </a:p>
        </p:txBody>
      </p:sp>
      <p:sp>
        <p:nvSpPr>
          <p:cNvPr id="52354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6B699A92-B465-4F27-A05E-C824F8EEC43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28C02-C409-4EE0-AE5D-F92EA852EE3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606A1-4A4C-464A-AA72-2292A3A29E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427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7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7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7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8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8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8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8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8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8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8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8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8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9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9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9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9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9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9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9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9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9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29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30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30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30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30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30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30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30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latin typeface="Arial" charset="0"/>
              </a:endParaRPr>
            </a:p>
          </p:txBody>
        </p:sp>
        <p:sp>
          <p:nvSpPr>
            <p:cNvPr id="5430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0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0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1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1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1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1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1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1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1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1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1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1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2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2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2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2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2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2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2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2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2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2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3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3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3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3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3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3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3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3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3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3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4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4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4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4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4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4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4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4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4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4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5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5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5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5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5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5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5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5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5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5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6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6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6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6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6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6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6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6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6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6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7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7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7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7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7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7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7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7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7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7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8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8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8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8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8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8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8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8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8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8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9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9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9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9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9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9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9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9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9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39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0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0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0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0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0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0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0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0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0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0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1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1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1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1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1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1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1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1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1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1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2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2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2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2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2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2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2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2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2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2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3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3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3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3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3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3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3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3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3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3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4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4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4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4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4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4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4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4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4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4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5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5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5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5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5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5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5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5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5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5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6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6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6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6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6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6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6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6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6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6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7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7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7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7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7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7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7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7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7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7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8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8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8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8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8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8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8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8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8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448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4490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4491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492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493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4494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71E568-71E5-41C6-A91A-B083D37A49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EA54D8-E0F5-46DB-9DED-0511FE00687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19D458-7D38-4934-AE99-33EFF63675A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3A4ADB1-B14D-4D2B-B2E7-01267800C2A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F174D7-BB84-46D0-ADCA-BFAFEDFA7BB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8F8E51-029C-4DF7-9BC3-5E4C9F5601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B6A1FA-1677-404B-8030-13055FAFC20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5976373-21BD-415B-BD9C-F23137A6AB2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E1486-EF5A-40C1-8FD7-BAC7E2519A7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3012F7-13DA-461F-8572-FF5B75EAB4F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DE9569-F5A3-4CE6-B4A5-B7FE896B298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6C511B-A372-439F-9DC8-7B5E065F780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8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60419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60420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1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2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3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4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5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6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7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8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29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0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1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32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04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604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4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4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5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5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5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5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5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5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5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5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5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05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5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56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056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05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5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0571" name="Rectangle 15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0572" name="Rectangle 15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0573" name="Rectangle 15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00F68C4-5ADE-4172-872F-BC43303DCF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DC0D7-CACF-4EA7-B241-3600C8DC91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F1BD29-DF8C-4AA6-AD0A-D98747DEAD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00010-771D-444B-A403-F7494DF0E5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1CBDD-D385-4931-BAD5-53B0586224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59AAE-8F04-4C6E-AEDD-442023123B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503D2-5918-4048-B23D-608914F281F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013A5-61FD-46A5-A7BF-E44422599A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A75F68-ABE8-48BB-8CCB-5C942C8E0E4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5AFB5-EA71-4133-8982-C91DF716A9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29CF6-3F75-4A3C-A3E8-A2808CF0FB5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BF319-E812-427B-A498-8DD6520A87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30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73731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73732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733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3734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73735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73736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73737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3738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3739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73740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7374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4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43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73744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45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4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7374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4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49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73750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51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52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7375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5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55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73756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57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58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7375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6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61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73762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63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64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7376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6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67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73768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69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70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7377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7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73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73774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75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76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7377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7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79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73780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81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82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7378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8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85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73786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87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88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7378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9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91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73792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93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94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737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797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73798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799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800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7380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80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73803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3804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73805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73806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807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808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73809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810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811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73812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813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814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73815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816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817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73818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819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820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3821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822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823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3824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825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826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3827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828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829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830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831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832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3833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834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73835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73836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73837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</p:grpSp>
          </p:grpSp>
          <p:grpSp>
            <p:nvGrpSpPr>
              <p:cNvPr id="73838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73839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73840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3841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3842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3843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3844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3845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3846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3847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73848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73849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850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851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852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853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854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855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856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857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858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859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860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861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3862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3863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864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3865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866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3867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15B5FF6-2843-4FA1-BD84-64D62CE97F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63" grpId="0"/>
      <p:bldP spid="7386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8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38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D439B4-56CB-452E-B434-474674E7B8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235CB-01B3-464F-BE67-B26CB6D9E3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ED3BB-845D-4587-A98A-5DD8AF3AF8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0776B-0D9F-4F0C-8C4B-B8478E9922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007A6-3368-41B5-85FB-74A79D69D6C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1250E1-2167-4CD9-8551-9769EC3A13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CB81A-7B9A-4500-BC28-F0C24008DE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66ECB-C7AB-4DE4-B3F9-A462824723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C2362-AFBB-4E56-9832-76BB6B2C38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6E7AD-D4B6-4E61-BC08-AFB458865A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AC83E-445F-4A4F-BE62-BB3DE00EF5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DDB517-635C-4860-8BA8-D0BC7EBE38E3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7783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7783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3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3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783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7783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3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3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4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4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784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7784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4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84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784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7784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4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4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5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785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785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785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EE958-3C4B-4C24-A85C-2325812E09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D07ED-52D6-4AB9-8ED1-9EE7EF8274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EA453-23C5-4773-88CD-6140D7678E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B77E1-FBF5-4930-AC89-F6F9485167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409E0-8BB6-4B4A-AB85-CBC6D4226A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8273C-C85F-43E7-928C-EDE87B23FD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2A8DF-8C2D-4C1D-ADC5-60DBDDA9B1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C7B77-BE4E-418D-A4A1-D036357BAA7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18925-1EA8-44C4-8279-E65A0BD6C5E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F6AA4-6994-4F84-BE42-B58F3DE47A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9A417-8078-4419-8F05-171DF0DC9C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1923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1924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25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26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27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28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29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30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1931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32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33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34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35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36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1937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1938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39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40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1941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1942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43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44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1945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1946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47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48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1949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1950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51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52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1953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195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5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195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195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5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5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96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1964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196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19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92C617-C89A-41EA-B542-1FD1262EDC2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196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196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A9377-C7E4-4CC2-9216-0ABAE850C1C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8BDA3-DBAA-4F1D-8E5C-C2206BAB93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37583-0E67-4003-AB8F-102588B3499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C7F70-935A-4F80-BABB-9477586082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FA99A-606C-4B3A-A55D-C785845161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F3E9F-ABFE-4CEB-8EAC-E7E6B72376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363A5-9E52-414B-BF75-F2160602E6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DAED6-2748-4CB0-B6C2-37D7B7F126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B6659-451A-4978-B9E2-26D2524D02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E2155A-CF78-4251-861D-06153EC09F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CF0F7-6FE9-48C7-9899-C2723454C5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8EDE9-4234-4D3F-8703-2B834C1E7C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855F2-775E-49BC-A910-4AA33C1EAD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535C9E-48D4-4399-8DB2-4E3D94C241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r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51203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51204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51205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1206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51207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208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209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51210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51211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51212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51213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grpSp>
                    <p:nvGrpSpPr>
                      <p:cNvPr id="51214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51215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16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17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18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19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20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21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22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23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24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25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26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27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28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29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30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31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32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33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34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35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36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37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38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39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40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41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42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43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44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45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46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47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48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49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50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grpSp>
                      <p:nvGrpSpPr>
                        <p:cNvPr id="51251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51252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1253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1254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1255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1256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1257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1258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1259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1260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1261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1262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  <p:sp>
                        <p:nvSpPr>
                          <p:cNvPr id="51263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endParaRPr lang="ru-RU"/>
                          </a:p>
                        </p:txBody>
                      </p:sp>
                    </p:grpSp>
                    <p:sp>
                      <p:nvSpPr>
                        <p:cNvPr id="51264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65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66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67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68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69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70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71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72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73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74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75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76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77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78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79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80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81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82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83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84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85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86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87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88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89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90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91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92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93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94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95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96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97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98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51299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5130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5130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0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5130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5130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0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0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0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0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0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1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1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131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5131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5131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1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1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1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1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5132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1321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322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23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24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325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1326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327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51328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37D5FB1-532E-4272-B961-0746A7814D1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329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330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 spd="slow">
    <p:push dir="r"/>
    <p:sndAc>
      <p:stSnd>
        <p:snd r:embed="rId13" name="camera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54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60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61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62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63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64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65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66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67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68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69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70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71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72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73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74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75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76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77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78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79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80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81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82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/>
              <a:endParaRPr 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53283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84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85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86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87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88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89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90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91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92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93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94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95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96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97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98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299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00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01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02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03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04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05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06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07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08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09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10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11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12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13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14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15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16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17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18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19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0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1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2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3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4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5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6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7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8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29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0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1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2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3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4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5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6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7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8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39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40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41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42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43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44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45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46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47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48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49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50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51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52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53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54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55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56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57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58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59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60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61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62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63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64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65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66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67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68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69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70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71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72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73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74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75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76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77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78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79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80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81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82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83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84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85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86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87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88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89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90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91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92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93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94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95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96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97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98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399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00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01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02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03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04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05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06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07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08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09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10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11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12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13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14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15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16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17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18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19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20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21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22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23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24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25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26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27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28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29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30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31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32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33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34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35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36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37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38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39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40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41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42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43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44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45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46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47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48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49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50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51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52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53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54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55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56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57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58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59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60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61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62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63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64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3465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3466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95266242-F803-43CA-9F7E-A28141C069A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3467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3468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3469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470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spd="slow">
    <p:push dir="r"/>
    <p:sndAc>
      <p:stSnd>
        <p:snd r:embed="rId13" name="camera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4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939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59396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397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398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399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0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1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2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3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4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5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6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7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08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9409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59410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1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2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3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4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5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6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7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8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19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0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1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2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3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4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5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6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7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8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29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30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31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32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33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34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35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36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37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38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39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40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41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42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43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44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45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46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47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48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49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50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51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52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53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54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55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56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57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58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59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60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61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62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63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64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65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66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67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68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69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70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71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72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73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474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75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76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77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78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79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80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81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82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83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84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85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86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87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88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89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90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91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92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93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94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95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96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97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98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499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00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01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02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03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04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05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06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07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08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09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10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11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12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13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14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15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16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17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18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19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20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21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22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23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24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25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26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27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28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29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30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531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532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533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534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535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536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537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538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539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40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541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542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5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95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95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5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95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595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7CB0FE10-F2FE-4D02-B249-BE123C4D9B9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95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slow">
    <p:push dir="r"/>
    <p:sndAc>
      <p:stSnd>
        <p:snd r:embed="rId13" name="camera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706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72707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72708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09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2710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72711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2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2713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72714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715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2716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72717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72718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19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2720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72721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72722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3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24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72725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6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27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72728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29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30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72731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32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33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72734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35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36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72737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38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39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72740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1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42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72743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4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45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72746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47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48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72749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0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51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72752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3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54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72755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6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57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72758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59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60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72761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62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63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72764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65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66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72767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68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69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72770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71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72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72773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74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75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72776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77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78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72779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80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81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72782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83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2784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785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72786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72787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88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89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72790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91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92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72793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94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95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72796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797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798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72799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800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801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72802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803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804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72805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806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807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72808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809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810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72811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812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813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72814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815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2816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72817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2818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72819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0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1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2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3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4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5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6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7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8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29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30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31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32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33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34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35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36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37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38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39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2840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7284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84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843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2844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2845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4AB6B93B-DE28-40E7-A83E-37C36436489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spd="slow">
    <p:push dir="r"/>
    <p:sndAc>
      <p:stSnd>
        <p:snd r:embed="rId1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41" grpId="0"/>
      <p:bldP spid="7284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28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28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284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284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8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728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21F1059-B520-427D-BD69-67EA548E188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680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80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681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681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1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682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7682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682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2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2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7682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82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82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682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682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3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3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3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3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3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3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3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7683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683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83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684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7684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684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7684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684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4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4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4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4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4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5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85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7685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ransition spd="slow">
    <p:push dir="r"/>
    <p:sndAc>
      <p:stSnd>
        <p:snd r:embed="rId13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9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089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0900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090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090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090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090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0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1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091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091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091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091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80915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0916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17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1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091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092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0923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092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092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092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092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2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3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94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8094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094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094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8094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8094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E3CFF9B-E7C4-40E6-AE12-ED91429EA5D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 spd="slow">
    <p:push dir="r"/>
    <p:sndAc>
      <p:stSnd>
        <p:snd r:embed="rId13" name="camera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149725"/>
            <a:ext cx="7772400" cy="1627188"/>
          </a:xfrm>
        </p:spPr>
        <p:txBody>
          <a:bodyPr/>
          <a:lstStyle/>
          <a:p>
            <a:r>
              <a:rPr lang="ru-RU" sz="6000"/>
              <a:t>ЗВЁЗДНЫЙ ЧАС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 обозначается компакт-диск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 полной возможностью записи?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</a:t>
            </a:r>
            <a:r>
              <a:rPr lang="en-US">
                <a:latin typeface="Arial" charset="0"/>
              </a:rPr>
              <a:t>CD-ROM</a:t>
            </a:r>
            <a:endParaRPr lang="ru-RU">
              <a:latin typeface="Arial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</a:t>
            </a:r>
            <a:r>
              <a:rPr lang="en-US">
                <a:latin typeface="Arial" charset="0"/>
              </a:rPr>
              <a:t>CD-R</a:t>
            </a:r>
            <a:endParaRPr lang="ru-RU">
              <a:latin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</a:t>
            </a:r>
            <a:r>
              <a:rPr lang="en-US">
                <a:latin typeface="Arial" charset="0"/>
              </a:rPr>
              <a:t>CD-RW</a:t>
            </a:r>
            <a:endParaRPr lang="ru-RU">
              <a:latin typeface="Arial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</a:t>
            </a:r>
            <a:r>
              <a:rPr lang="en-US">
                <a:latin typeface="Arial" charset="0"/>
              </a:rPr>
              <a:t>CD</a:t>
            </a:r>
            <a:endParaRPr lang="ru-RU">
              <a:latin typeface="Arial" charset="0"/>
            </a:endParaRP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8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nimBg="1"/>
      <p:bldP spid="19460" grpId="0" animBg="1"/>
      <p:bldP spid="19461" grpId="0" build="allAtOnce" animBg="1"/>
      <p:bldP spid="1946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 на компьютерном жаргоне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называют жёсткий диск?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«Шуруп»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«Гвоздь»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«Винт»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«Дюбель»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4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animBg="1"/>
      <p:bldP spid="20484" grpId="0" animBg="1"/>
      <p:bldP spid="20485" grpId="0" build="allAtOnce" animBg="1"/>
      <p:bldP spid="204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Какое из этих устройств ПК 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относится к внешним устройствам?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Дисковод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Монитор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Принтер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Клавиатура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5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tmFilter="0,0; .5, 1; 1, 1"/>
                                        <p:tgtEl>
                                          <p:spTgt spid="215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nimBg="1"/>
      <p:bldP spid="21507" grpId="0" animBg="1"/>
      <p:bldP spid="21508" grpId="0" animBg="1"/>
      <p:bldP spid="21509" grpId="0" animBg="1"/>
      <p:bldP spid="21510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 называется главная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печатная плата компьютера?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Материнская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Дочерняя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Отцовская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Сыновняя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2253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tmFilter="0,0; .5, 1; 1, 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tmFilter="0,0; .5, 1; 1, 1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1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1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build="allAtOnce" animBg="1"/>
      <p:bldP spid="22532" grpId="0" animBg="1"/>
      <p:bldP spid="22533" grpId="0" animBg="1"/>
      <p:bldP spid="225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Какое устройство ПК охлаждается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вентиляторами?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Акустические колонки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Принтер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Монитор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Процессор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6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tmFilter="0,0; .5, 1; 1, 1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23555" grpId="0" animBg="1"/>
      <p:bldP spid="23556" grpId="0" animBg="1"/>
      <p:bldP spid="23557" grpId="0" animBg="1"/>
      <p:bldP spid="23558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Какое прозвище получил 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процессор типа Pentium?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Пень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Коряга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Колода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Бревно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2457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tmFilter="0,0; .5, 1; 1, 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tmFilter="0,0; .5, 1; 1, 1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2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9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build="allAtOnce" animBg="1"/>
      <p:bldP spid="24580" grpId="0" animBg="1"/>
      <p:bldP spid="24581" grpId="0" animBg="1"/>
      <p:bldP spid="2458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 называется самая большая микросхема компьютера,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управляющая всеми вычислениями?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Модем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Адаптер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Сервер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Процессор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4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1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tmFilter="0,0; .5, 1; 1, 1"/>
                                        <p:tgtEl>
                                          <p:spTgt spid="2560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25603" grpId="0" animBg="1"/>
      <p:bldP spid="25604" grpId="0" animBg="1"/>
      <p:bldP spid="25605" grpId="0" animBg="1"/>
      <p:bldP spid="25606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Без кристаллов какого удивительного элемента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не было бы персональных компьютеров?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Кремний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Железо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Медь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Золото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tmFilter="0,0; .5, 1; 1, 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tmFilter="0,0; .5, 1; 1, 1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build="allAtOnce" animBg="1"/>
      <p:bldP spid="26628" grpId="0" animBg="1"/>
      <p:bldP spid="26629" grpId="0" animBg="1"/>
      <p:bldP spid="266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 называется внутреннее 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устройство компьютера?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Интерьер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Архитектура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Анатомия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Начинка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6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2765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tmFilter="0,0; .5, 1; 1, 1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1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1" grpId="0" animBg="1"/>
      <p:bldP spid="27652" grpId="0" build="allAtOnce" animBg="1"/>
      <p:bldP spid="27653" grpId="0" animBg="1"/>
      <p:bldP spid="2765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 называется человек 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на компьютерном языке?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Клиент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Заказчик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Пользователь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Пациент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2867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9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animBg="1"/>
      <p:bldP spid="28676" grpId="0" animBg="1"/>
      <p:bldP spid="28677" grpId="0" build="allAtOnce" animBg="1"/>
      <p:bldP spid="2867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WordArt 7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 произведении какого писателя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вперые употребляется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термин "робот"?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К.Чапек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Г.Уэллс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Ж.Верн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А.Беляев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6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3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tmFilter="0,0; .5, 1; 1, 1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3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6" grpId="1"/>
      <p:bldP spid="2057" grpId="0" animBg="1"/>
      <p:bldP spid="2058" grpId="0" animBg="1"/>
      <p:bldP spid="205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Что "над страною звучит" 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 известной песне группы "Браво"?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Московский бит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Московский байт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Московский килобайт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Московский мегабайт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tmFilter="0,0; .5, 1; 1, 1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7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6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build="allAtOnce" animBg="1"/>
      <p:bldP spid="29700" grpId="0" animBg="1"/>
      <p:bldP spid="29701" grpId="0" animBg="1"/>
      <p:bldP spid="2970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Какая из этих величин из области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информатики?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Киловатт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Килобар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Киловольт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Килобайт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9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7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72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72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2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2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tmFilter="0,0; .5, 1; 1, 1"/>
                                        <p:tgtEl>
                                          <p:spTgt spid="307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animBg="1"/>
      <p:bldP spid="30724" grpId="0" animBg="1"/>
      <p:bldP spid="30725" grpId="0" animBg="1"/>
      <p:bldP spid="30726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 называется точное и понятное предписание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исполнителю совершить указанную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последовательность действий?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Программой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Кодом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Алгоритмом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Блок-схемой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5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50"/>
                            </p:stCondLst>
                            <p:childTnLst>
                              <p:par>
                                <p:cTn id="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900"/>
                            </p:stCondLst>
                            <p:childTnLst>
                              <p:par>
                                <p:cTn id="4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6" dur="2000" fill="hold"/>
                                        <p:tgtEl>
                                          <p:spTgt spid="32773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 animBg="1"/>
      <p:bldP spid="32772" grpId="0" animBg="1"/>
      <p:bldP spid="32773" grpId="0" animBg="1"/>
      <p:bldP spid="32773" grpId="1" animBg="1"/>
      <p:bldP spid="32773" grpId="2"/>
      <p:bldP spid="3277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 называют графически изображённый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алгоритм?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Модуль-эскиз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Блок-схема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Панель-чертёж</a:t>
            </a: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Пакет-план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5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00"/>
                            </p:stCondLst>
                            <p:childTnLst>
                              <p:par>
                                <p:cTn id="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400"/>
                            </p:stCondLst>
                            <p:childTnLst>
                              <p:par>
                                <p:cTn id="4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6" dur="2000" fill="hold"/>
                                        <p:tgtEl>
                                          <p:spTgt spid="3174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7" grpId="0" animBg="1"/>
      <p:bldP spid="31748" grpId="0" animBg="1"/>
      <p:bldP spid="31748" grpId="1" animBg="1"/>
      <p:bldP spid="31748" grpId="2"/>
      <p:bldP spid="31749" grpId="0" animBg="1"/>
      <p:bldP spid="3175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 какому виду моделей относится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географическая карта?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Словесная модель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Графическая модель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Структурная модель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Математическая модель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3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700"/>
                            </p:stCondLst>
                            <p:childTnLst>
                              <p:par>
                                <p:cTn id="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100"/>
                            </p:stCondLst>
                            <p:childTnLst>
                              <p:par>
                                <p:cTn id="4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6" dur="2000" fill="hold"/>
                                        <p:tgtEl>
                                          <p:spTgt spid="3379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5" grpId="0" animBg="1"/>
      <p:bldP spid="33796" grpId="0" animBg="1"/>
      <p:bldP spid="33796" grpId="1" animBg="1"/>
      <p:bldP spid="33796" grpId="2"/>
      <p:bldP spid="33797" grpId="0" animBg="1"/>
      <p:bldP spid="3379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 называется наука о законах 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и формах мышления?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Логика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Логистика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Логопедия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Логарифмика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850"/>
                            </p:stCondLst>
                            <p:childTnLst>
                              <p:par>
                                <p:cTn id="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850"/>
                            </p:stCondLst>
                            <p:childTnLst>
                              <p:par>
                                <p:cTn id="4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6" dur="2000" fill="hold"/>
                                        <p:tgtEl>
                                          <p:spTgt spid="34819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animBg="1"/>
      <p:bldP spid="34819" grpId="1" animBg="1"/>
      <p:bldP spid="34819" grpId="2"/>
      <p:bldP spid="34820" grpId="0" animBg="1"/>
      <p:bldP spid="34821" grpId="0" animBg="1"/>
      <p:bldP spid="348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Каким словом называют все пять видов информации,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 которыми может работать современный компьтер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(числовая, текстовая, графическая, звуковая, видео)?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Мульчирование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Мультипликация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Мультипрограммирование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Мультимедиа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50"/>
                            </p:stCondLst>
                            <p:childTnLst>
                              <p:par>
                                <p:cTn id="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100"/>
                            </p:stCondLst>
                            <p:childTnLst>
                              <p:par>
                                <p:cTn id="4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6" dur="2000" fill="hold"/>
                                        <p:tgtEl>
                                          <p:spTgt spid="358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  <p:bldP spid="35843" grpId="0" animBg="1"/>
      <p:bldP spid="35844" grpId="0" animBg="1"/>
      <p:bldP spid="35845" grpId="0" animBg="1"/>
      <p:bldP spid="35846" grpId="0" animBg="1"/>
      <p:bldP spid="35846" grpId="1" animBg="1"/>
      <p:bldP spid="35846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Отраслью какой науки является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информатика?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Кибернетика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Бионика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Кинематика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Филология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1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50"/>
                            </p:stCondLst>
                            <p:childTnLst>
                              <p:par>
                                <p:cTn id="4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6" dur="2000" fill="hold"/>
                                        <p:tgtEl>
                                          <p:spTgt spid="36867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nimBg="1"/>
      <p:bldP spid="36867" grpId="0" animBg="1"/>
      <p:bldP spid="36867" grpId="1" animBg="1"/>
      <p:bldP spid="36867" grpId="2"/>
      <p:bldP spid="36868" grpId="0" animBg="1"/>
      <p:bldP spid="36869" grpId="0" animBg="1"/>
      <p:bldP spid="3687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Какая из ЭВМ не существовала?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«Эльбрус»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«Минск»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«Урал»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«Кавказ»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"/>
                            </p:stCondLst>
                            <p:childTnLst>
                              <p:par>
                                <p:cTn id="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750"/>
                            </p:stCondLst>
                            <p:childTnLst>
                              <p:par>
                                <p:cTn id="4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6" dur="2000" fill="hold"/>
                                        <p:tgtEl>
                                          <p:spTgt spid="3789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 animBg="1"/>
      <p:bldP spid="37892" grpId="0" animBg="1"/>
      <p:bldP spid="37893" grpId="0" animBg="1"/>
      <p:bldP spid="37894" grpId="0" animBg="1"/>
      <p:bldP spid="37894" grpId="1" animBg="1"/>
      <p:bldP spid="37894" grpId="2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Когда появилась первая ЭВМ?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в 1823 году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в 1946 году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в 1949 году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в 1951 году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6" dur="2000" fill="hold"/>
                                        <p:tgtEl>
                                          <p:spTgt spid="3891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15" grpId="0" animBg="1"/>
      <p:bldP spid="38916" grpId="0" animBg="1"/>
      <p:bldP spid="38916" grpId="1" animBg="1"/>
      <p:bldP spid="38916" grpId="2"/>
      <p:bldP spid="38917" grpId="0" animBg="1"/>
      <p:bldP spid="389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 часто называют клавиатуру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персонального компьютера?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Фёкла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Марфа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Дуня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Клава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29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29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29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tmFilter="0,0; .5, 1; 1, 1"/>
                                        <p:tgtEl>
                                          <p:spTgt spid="1229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 animBg="1"/>
      <p:bldP spid="12293" grpId="0" animBg="1"/>
      <p:bldP spid="12294" grpId="0" build="allAtOnce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Назовите удивительного предка компьютера,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не имевшего никакого отношения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 вычислениям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Гончарный круг</a:t>
            </a: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Маслобойка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Мельница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Ткацкий станок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250"/>
                            </p:stCondLst>
                            <p:childTnLst>
                              <p:par>
                                <p:cTn id="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200"/>
                            </p:stCondLst>
                            <p:childTnLst>
                              <p:par>
                                <p:cTn id="4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6" dur="2000" fill="hold"/>
                                        <p:tgtEl>
                                          <p:spTgt spid="3994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9939" grpId="0" animBg="1"/>
      <p:bldP spid="39940" grpId="0" animBg="1"/>
      <p:bldP spid="39941" grpId="0" animBg="1"/>
      <p:bldP spid="39942" grpId="0" animBg="1"/>
      <p:bldP spid="39942" grpId="1" animBg="1"/>
      <p:bldP spid="39942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 называют все типы и модели ЭВМ,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построенные на одних и тех же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научных и технологических принципах?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68421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Эра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Цивилизация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Поколение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Популяция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"/>
                            </p:stCondLst>
                            <p:childTnLst>
                              <p:par>
                                <p:cTn id="30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00"/>
                            </p:stCondLst>
                            <p:childTnLst>
                              <p:par>
                                <p:cTn id="37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800"/>
                            </p:stCondLst>
                            <p:childTnLst>
                              <p:par>
                                <p:cTn id="4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53" dur="2000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mph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56" dur="2000" fill="hold"/>
                                        <p:tgtEl>
                                          <p:spTgt spid="40965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/>
      <p:bldP spid="40963" grpId="0" animBg="1"/>
      <p:bldP spid="40964" grpId="0" animBg="1"/>
      <p:bldP spid="40965" grpId="0" animBg="1"/>
      <p:bldP spid="40965" grpId="1" animBg="1"/>
      <p:bldP spid="40965" grpId="2"/>
      <p:bldP spid="4096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WordArt 4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Определите последовательность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копирования и вставки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фрагмента текста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95288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Выделить</a:t>
            </a:r>
          </a:p>
          <a:p>
            <a:pPr algn="ctr"/>
            <a:r>
              <a:rPr lang="ru-RU"/>
              <a:t>фрагмент</a:t>
            </a:r>
          </a:p>
          <a:p>
            <a:pPr algn="ctr"/>
            <a:r>
              <a:rPr lang="ru-RU"/>
              <a:t>текста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2627313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Поставить</a:t>
            </a:r>
          </a:p>
          <a:p>
            <a:pPr algn="ctr"/>
            <a:r>
              <a:rPr lang="ru-RU"/>
              <a:t>курсор</a:t>
            </a:r>
          </a:p>
          <a:p>
            <a:pPr algn="ctr"/>
            <a:r>
              <a:rPr lang="ru-RU"/>
              <a:t>в нужное</a:t>
            </a:r>
          </a:p>
          <a:p>
            <a:pPr algn="ctr"/>
            <a:r>
              <a:rPr lang="ru-RU"/>
              <a:t>место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4859338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Правка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→</a:t>
            </a:r>
          </a:p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Копировать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7019925" y="2852738"/>
            <a:ext cx="1655763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Правка→</a:t>
            </a:r>
          </a:p>
          <a:p>
            <a:pPr algn="ctr"/>
            <a:r>
              <a:rPr lang="ru-RU"/>
              <a:t>Вставить </a:t>
            </a:r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900113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1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3132138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2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5292725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3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524750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4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023 L 0.24826 0.0002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2441 0.0 " pathEditMode="relative" ptsTypes="AA">
                                      <p:cBhvr>
                                        <p:cTn id="43" dur="2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  <p:bldP spid="58373" grpId="0" animBg="1"/>
      <p:bldP spid="58374" grpId="0" animBg="1"/>
      <p:bldP spid="58374" grpId="1" animBg="1"/>
      <p:bldP spid="58375" grpId="0" animBg="1"/>
      <p:bldP spid="58375" grpId="1" animBg="1"/>
      <p:bldP spid="5837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 какой последовательности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появлялись приспособления для счёта?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395288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Абак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2627313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Счёты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4859338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Калькулятор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7019925" y="2852738"/>
            <a:ext cx="1655763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Арифмометр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1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3132138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2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5292725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3</a:t>
            </a:r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7524750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4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2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3 0.00023 L 0.23247 0.0002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24427 0.0 " pathEditMode="relative" ptsTypes="AA">
                                      <p:cBhvr>
                                        <p:cTn id="43" dur="2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/>
      <p:bldP spid="62467" grpId="0" animBg="1"/>
      <p:bldP spid="62468" grpId="0" animBg="1"/>
      <p:bldP spid="62469" grpId="0" animBg="1"/>
      <p:bldP spid="62469" grpId="1" animBg="1"/>
      <p:bldP spid="62470" grpId="0" animBg="1"/>
      <p:bldP spid="62470" grpId="1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Расставьте единицы количества информации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 порядке возрастания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95288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байт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2627313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килобайт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4859338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гигабайт</a:t>
            </a: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7019925" y="2852738"/>
            <a:ext cx="1655763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мегабайт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1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3132138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2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5292725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3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7524750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4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63 0.00023 L 0.23247 0.0002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24427 0.0 " pathEditMode="relative" ptsTypes="AA">
                                      <p:cBhvr>
                                        <p:cTn id="43" dur="20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nimBg="1"/>
      <p:bldP spid="64515" grpId="0" animBg="1"/>
      <p:bldP spid="64516" grpId="0" animBg="1"/>
      <p:bldP spid="64517" grpId="0" animBg="1"/>
      <p:bldP spid="64517" grpId="1" animBg="1"/>
      <p:bldP spid="64518" grpId="0" animBg="1"/>
      <p:bldP spid="64518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 какой последовательности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появлялись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приложения общего назначения?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395288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Текстовые</a:t>
            </a:r>
          </a:p>
          <a:p>
            <a:pPr algn="ctr"/>
            <a:r>
              <a:rPr lang="ru-RU"/>
              <a:t>редакторы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2627313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Электронные</a:t>
            </a:r>
          </a:p>
          <a:p>
            <a:pPr algn="ctr"/>
            <a:r>
              <a:rPr lang="ru-RU"/>
              <a:t>таблицы</a:t>
            </a: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4859338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Графические</a:t>
            </a:r>
          </a:p>
          <a:p>
            <a:pPr algn="ctr"/>
            <a:r>
              <a:rPr lang="ru-RU"/>
              <a:t>редакторы</a:t>
            </a: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7019925" y="2852738"/>
            <a:ext cx="1655763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Звуковые </a:t>
            </a:r>
          </a:p>
          <a:p>
            <a:pPr algn="ctr"/>
            <a:r>
              <a:rPr lang="ru-RU"/>
              <a:t>редакторы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1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3132138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2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292725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3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7524750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4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25208 0.0 " pathEditMode="relative" ptsTypes="AA">
                                      <p:cBhvr>
                                        <p:cTn id="41" dur="2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24427 0.0 " pathEditMode="relative" ptsTypes="AA">
                                      <p:cBhvr>
                                        <p:cTn id="43" dur="20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/>
      <p:bldP spid="65539" grpId="0" animBg="1"/>
      <p:bldP spid="65539" grpId="1" animBg="1"/>
      <p:bldP spid="65540" grpId="0" animBg="1"/>
      <p:bldP spid="65540" grpId="1" animBg="1"/>
      <p:bldP spid="65541" grpId="0" animBg="1"/>
      <p:bldP spid="6554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Расположите правильно этапы развития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вычислительной техники</a:t>
            </a:r>
          </a:p>
        </p:txBody>
      </p:sp>
      <p:sp>
        <p:nvSpPr>
          <p:cNvPr id="66563" name="Rectangle 3"/>
          <p:cNvSpPr>
            <a:spLocks noChangeArrowheads="1"/>
          </p:cNvSpPr>
          <p:nvPr/>
        </p:nvSpPr>
        <p:spPr bwMode="auto">
          <a:xfrm>
            <a:off x="395288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ручной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2627313" y="2852738"/>
            <a:ext cx="1728787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механический</a:t>
            </a:r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4859338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Электроме-</a:t>
            </a:r>
          </a:p>
          <a:p>
            <a:pPr algn="ctr"/>
            <a:r>
              <a:rPr lang="ru-RU"/>
              <a:t>ханический</a:t>
            </a:r>
          </a:p>
        </p:txBody>
      </p:sp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7019925" y="2852738"/>
            <a:ext cx="1655763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электронный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1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3132138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2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5292725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3</a:t>
            </a:r>
          </a:p>
        </p:txBody>
      </p:sp>
      <p:sp>
        <p:nvSpPr>
          <p:cNvPr id="66570" name="Text Box 10"/>
          <p:cNvSpPr txBox="1">
            <a:spLocks noChangeArrowheads="1"/>
          </p:cNvSpPr>
          <p:nvPr/>
        </p:nvSpPr>
        <p:spPr bwMode="auto">
          <a:xfrm>
            <a:off x="7524750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4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nimBg="1"/>
      <p:bldP spid="66563" grpId="0" animBg="1"/>
      <p:bldP spid="66564" grpId="0" animBg="1"/>
      <p:bldP spid="66565" grpId="0" animBg="1"/>
      <p:bldP spid="6656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 какой последовательности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появлялась 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элементная база компьютера?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395288" y="2852738"/>
            <a:ext cx="1728787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Транзисторы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2627313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Лампы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787900" y="2852738"/>
            <a:ext cx="1727200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Интегральные</a:t>
            </a:r>
          </a:p>
          <a:p>
            <a:pPr algn="ctr"/>
            <a:r>
              <a:rPr lang="ru-RU"/>
              <a:t>схемы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7019925" y="2852738"/>
            <a:ext cx="1800225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Сверхбольшие</a:t>
            </a:r>
          </a:p>
          <a:p>
            <a:pPr algn="ctr"/>
            <a:r>
              <a:rPr lang="ru-RU"/>
              <a:t>интегральные</a:t>
            </a:r>
          </a:p>
          <a:p>
            <a:pPr algn="ctr"/>
            <a:r>
              <a:rPr lang="ru-RU"/>
              <a:t>схемы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1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132138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2</a:t>
            </a:r>
          </a:p>
        </p:txBody>
      </p:sp>
      <p:sp>
        <p:nvSpPr>
          <p:cNvPr id="67593" name="Text Box 9"/>
          <p:cNvSpPr txBox="1">
            <a:spLocks noChangeArrowheads="1"/>
          </p:cNvSpPr>
          <p:nvPr/>
        </p:nvSpPr>
        <p:spPr bwMode="auto">
          <a:xfrm>
            <a:off x="5292725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3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7524750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4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02312E-6 L 0.22431 -0.0002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" y="0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5087E-6 L -0.23212 0.0004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 animBg="1"/>
      <p:bldP spid="67587" grpId="0" animBg="1"/>
      <p:bldP spid="67587" grpId="1" animBg="1"/>
      <p:bldP spid="67588" grpId="0" animBg="1"/>
      <p:bldP spid="67588" grpId="1" animBg="1"/>
      <p:bldP spid="67589" grpId="0" animBg="1"/>
      <p:bldP spid="6759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Какие из этих форматов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содержат текст?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395288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.</a:t>
            </a:r>
            <a:r>
              <a:rPr lang="en-US"/>
              <a:t>DOC</a:t>
            </a:r>
            <a:endParaRPr lang="ru-RU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2627313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.CRD</a:t>
            </a:r>
            <a:endParaRPr lang="ru-RU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4859338" y="2852738"/>
            <a:ext cx="1655762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.WAV</a:t>
            </a:r>
            <a:endParaRPr lang="ru-RU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7019925" y="2852738"/>
            <a:ext cx="1655763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.HTM</a:t>
            </a:r>
            <a:endParaRPr lang="ru-RU"/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1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132138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2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5292725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3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7524750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4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6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7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nimBg="1"/>
      <p:bldP spid="68611" grpId="0" animBg="1"/>
      <p:bldP spid="68611" grpId="1" animBg="1"/>
      <p:bldP spid="68612" grpId="0" animBg="1"/>
      <p:bldP spid="68613" grpId="0" animBg="1"/>
      <p:bldP spid="68614" grpId="0" animBg="1"/>
      <p:bldP spid="68614" grpId="1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Какой из перечисленных имён файлов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является полным?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250825" y="2852738"/>
            <a:ext cx="1800225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A\</a:t>
            </a:r>
            <a:r>
              <a:rPr lang="ru-RU" sz="1400"/>
              <a:t>Шпаргалка.</a:t>
            </a:r>
            <a:r>
              <a:rPr lang="en-US" sz="1400"/>
              <a:t>doc</a:t>
            </a:r>
            <a:endParaRPr lang="ru-RU" sz="1400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2339975" y="2852738"/>
            <a:ext cx="1655763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C\\Prg.c</a:t>
            </a:r>
            <a:r>
              <a:rPr lang="en-US"/>
              <a:t>.\</a:t>
            </a:r>
            <a:endParaRPr lang="ru-RU"/>
          </a:p>
        </p:txBody>
      </p:sp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4284663" y="2852738"/>
            <a:ext cx="2089150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C:\Adobe\readme.txt</a:t>
            </a:r>
            <a:endParaRPr lang="ru-RU" sz="1400"/>
          </a:p>
        </p:txBody>
      </p:sp>
      <p:sp>
        <p:nvSpPr>
          <p:cNvPr id="69638" name="Rectangle 6"/>
          <p:cNvSpPr>
            <a:spLocks noChangeArrowheads="1"/>
          </p:cNvSpPr>
          <p:nvPr/>
        </p:nvSpPr>
        <p:spPr bwMode="auto">
          <a:xfrm>
            <a:off x="6659563" y="2852738"/>
            <a:ext cx="2089150" cy="21605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/>
              <a:t>D:\</a:t>
            </a:r>
            <a:r>
              <a:rPr lang="ru-RU" sz="1400"/>
              <a:t>папка1\класс.</a:t>
            </a:r>
            <a:r>
              <a:rPr lang="en-US" sz="1400"/>
              <a:t>doc</a:t>
            </a:r>
            <a:endParaRPr lang="ru-RU" sz="1400"/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1</a:t>
            </a: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132138" y="2276475"/>
            <a:ext cx="7191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2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5292725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3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7524750" y="2276475"/>
            <a:ext cx="719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4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2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2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nimBg="1"/>
      <p:bldP spid="69635" grpId="0" animBg="1"/>
      <p:bldP spid="69636" grpId="0" animBg="1"/>
      <p:bldP spid="69637" grpId="0" animBg="1"/>
      <p:bldP spid="696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Какая модель корпуса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для ПК существует?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Терем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Замок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Башня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Шалаш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133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8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13315" grpId="0" animBg="1"/>
      <p:bldP spid="13316" grpId="0" animBg="1"/>
      <p:bldP spid="13317" grpId="0" build="allAtOnce" animBg="1"/>
      <p:bldP spid="1331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79388" y="2997200"/>
            <a:ext cx="8964612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500" b="1">
                <a:latin typeface="Book Antiqua" pitchFamily="18" charset="0"/>
              </a:rPr>
              <a:t>ПРОГРАММИРОВАНИЕ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WordArt 4"/>
          <p:cNvSpPr>
            <a:spLocks noChangeArrowheads="1" noChangeShapeType="1" noTextEdit="1"/>
          </p:cNvSpPr>
          <p:nvPr/>
        </p:nvSpPr>
        <p:spPr bwMode="auto">
          <a:xfrm>
            <a:off x="1476375" y="1700213"/>
            <a:ext cx="7416800" cy="2233612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"/>
                <a:cs typeface="Arial"/>
              </a:rPr>
              <a:t>СПАСИБО ВСЕМ!!!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8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5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C -0.066 0.008  -0.115 0.028  -0.115 0.044  C -0.115 0.05867  -0.067 0.06933  -0.003 0.06933  C 0.061 0.06933  0.115 0.05867  0.115 0.044  C 0.115 0.028  0.059 0.024  -0.005 0.03467  C -0.068 0.04667  -0.115 0.06667  -0.115 0.08133  C -0.115 0.096  -0.066 0.108  -0.003 0.108  C 0.061 0.108  0.115 0.096  0.115 0.08133  C 0.115 0.06667  0.059 0.06267  -0.004 0.07333  C -0.068 0.084  -0.115 0.104  -0.115 0.11867  C -0.115 0.13467  -0.066 0.14667  -0.002 0.14667  C 0.061 0.14667  0.115 0.13467  0.115 0.11867  C 0.115 0.10533  0.059 0.10133  -0.004 0.11067  C -0.067 0.12133  -0.115 0.14267  -0.115 0.15733  C -0.115 0.172  -0.065 0.184  -0.002 0.184  C 0.063 0.184  0.115 0.172  0.115 0.15733  C 0.115 0.14267  0.06 0.13867  -0.003 0.14933  C -0.066 0.16  -0.115 0.18  -0.115 0.19467  C -0.115 0.21067  -0.065 0.22133  -0.001 0.22133  C 0.063 0.22133  0.115 0.20933  0.115 0.19467  C 0.115 0.18  0.06 0.176  -0.003 0.18667  C -0.066 0.19733  -0.115 0.21867  -0.115 0.232  C -0.115 0.24667  -0.064 0.25867  -0.001 0.25867  C 0.063 0.25867  0.115 0.24667  0.115 0.232  C 0.115 0.21867  0.061 0.21467  -0.003 0.224  C -0.066 0.23467  -0.115 0.256  -0.115 0.27067  C -0.115 0.284  -0.064 0.29733  0.0 0.29733  C 0.064 0.29733  0.115 0.28533  0.115 0.27067  C 0.115 0.256  0.061 0.252  -0.002 0.26267  C -0.065 0.27333  -0.116 0.29333  -0.115 0.308  C -0.114 0.32267  -0.064 0.33333  0.0 0.33333  C 0.064 0.33333  0.115 0.32133  0.115 0.30667  C 0.115 0.29333  0.063 0.28933  0.0 0.30133  E" pathEditMode="relative" ptsTypes="">
                                      <p:cBhvr>
                                        <p:cTn id="27" dur="2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8" presetClass="emph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64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0 -0.33333  E" pathEditMode="relative" ptsTypes="">
                                      <p:cBhvr>
                                        <p:cTn id="33" dur="2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42" presetClass="path" presetSubtype="0" accel="50000" decel="5000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33334 L -8.33333E-7 4.07407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30" presetClass="exit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decel="10000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decel="100000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accel="100000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26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78852" grpId="1" animBg="1"/>
      <p:bldP spid="78852" grpId="2" animBg="1"/>
      <p:bldP spid="78852" grpId="3" animBg="1"/>
      <p:bldP spid="78852" grpId="4" animBg="1"/>
      <p:bldP spid="78852" grpId="5" animBg="1"/>
      <p:bldP spid="78852" grpId="6" animBg="1"/>
      <p:bldP spid="78852" grpId="7" animBg="1"/>
      <p:bldP spid="78852" grpId="8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Какое слово обозначает одну точку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на экране монитора?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Пиксель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Растр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Регистр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Паскаль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tmFilter="0,0; .5, 1; 1, 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tmFilter="0,0; .5, 1; 1, 1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4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2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build="allAtOnce" animBg="1"/>
      <p:bldP spid="14340" grpId="0" animBg="1"/>
      <p:bldP spid="14341" grpId="0" animBg="1"/>
      <p:bldP spid="143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Что из перечисленного является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визуальным средством отображения информации?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Колонки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Гибкие диски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Винчестер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Монитор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tmFilter="0,0; .5, 1; 1, 1"/>
                                        <p:tgtEl>
                                          <p:spTgt spid="153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53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6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В чём заключается действие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"перезагрузка компьютера"?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В нажатии кнопки </a:t>
            </a:r>
            <a:r>
              <a:rPr lang="en-US">
                <a:latin typeface="Arial" charset="0"/>
              </a:rPr>
              <a:t>Reset</a:t>
            </a:r>
            <a:endParaRPr lang="ru-RU">
              <a:latin typeface="Arial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В нажатии кнопки </a:t>
            </a:r>
            <a:r>
              <a:rPr lang="en-US">
                <a:latin typeface="Arial" charset="0"/>
              </a:rPr>
              <a:t>Turbo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В нажатии кнопки</a:t>
            </a:r>
            <a:r>
              <a:rPr lang="en-US">
                <a:latin typeface="Arial" charset="0"/>
              </a:rPr>
              <a:t> Power</a:t>
            </a:r>
            <a:endParaRPr lang="ru-RU">
              <a:latin typeface="Arial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В перестановке компьютера</a:t>
            </a:r>
          </a:p>
          <a:p>
            <a:pPr algn="ctr"/>
            <a:r>
              <a:rPr lang="ru-RU">
                <a:latin typeface="Arial" charset="0"/>
              </a:rPr>
              <a:t>на другое место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163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tmFilter="0,0; .5, 1; 1, 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tmFilter="0,0; .5, 1; 1, 1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build="allAtOnce" animBg="1"/>
      <p:bldP spid="16388" grpId="0" animBg="1"/>
      <p:bldP spid="16389" grpId="0" animBg="1"/>
      <p:bldP spid="163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Как называется портативный компьютер?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Ноутдук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Ноутбук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Ноудкуд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Ноутдуб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174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tmFilter="0,0; .5, 1; 1, 1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0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tmFilter="0,0; .5, 1; 1, 1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4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nimBg="1"/>
      <p:bldP spid="17412" grpId="0" build="allAtOnce" animBg="1"/>
      <p:bldP spid="17413" grpId="0" animBg="1"/>
      <p:bldP spid="174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8208962" cy="1200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Что рано или поздно обязательно</a:t>
            </a:r>
          </a:p>
          <a:p>
            <a:pPr algn="ctr"/>
            <a:r>
              <a:rPr lang="ru-RU" sz="28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произойдёт с вашим компьютером?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755650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А. Задымится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55650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В. Взорвётся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148263" y="2708275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>
                <a:latin typeface="Arial" charset="0"/>
              </a:rPr>
              <a:t>С. Подпрыгнет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5148263" y="4652963"/>
            <a:ext cx="33115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" charset="0"/>
              </a:rPr>
              <a:t>D</a:t>
            </a:r>
            <a:r>
              <a:rPr lang="ru-RU">
                <a:latin typeface="Arial" charset="0"/>
              </a:rPr>
              <a:t>. Зависнет</a:t>
            </a:r>
          </a:p>
        </p:txBody>
      </p:sp>
    </p:spTree>
  </p:cSld>
  <p:clrMapOvr>
    <a:masterClrMapping/>
  </p:clrMapOvr>
  <p:transition spd="slow">
    <p:push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1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tmFilter="0,0; .5, 1; 1, 1"/>
                                        <p:tgtEl>
                                          <p:spTgt spid="184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tmFilter="0,0; .5, 1; 1, 1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6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nimBg="1"/>
      <p:bldP spid="18436" grpId="0" animBg="1"/>
      <p:bldP spid="18437" grpId="0" animBg="1"/>
      <p:bldP spid="18438" grpId="0" build="allAtOnce" animBg="1"/>
    </p:bldLst>
  </p:timing>
</p:sld>
</file>

<file path=ppt/theme/theme1.xml><?xml version="1.0" encoding="utf-8"?>
<a:theme xmlns:a="http://schemas.openxmlformats.org/drawingml/2006/main" name="Тарелка">
  <a:themeElements>
    <a:clrScheme name="Тарелка 2">
      <a:dk1>
        <a:srgbClr val="6A4700"/>
      </a:dk1>
      <a:lt1>
        <a:srgbClr val="FFFFFF"/>
      </a:lt1>
      <a:dk2>
        <a:srgbClr val="522900"/>
      </a:dk2>
      <a:lt2>
        <a:srgbClr val="FFFF99"/>
      </a:lt2>
      <a:accent1>
        <a:srgbClr val="CC9900"/>
      </a:accent1>
      <a:accent2>
        <a:srgbClr val="9C7300"/>
      </a:accent2>
      <a:accent3>
        <a:srgbClr val="B3ACAA"/>
      </a:accent3>
      <a:accent4>
        <a:srgbClr val="DADADA"/>
      </a:accent4>
      <a:accent5>
        <a:srgbClr val="E2CAAA"/>
      </a:accent5>
      <a:accent6>
        <a:srgbClr val="8D6800"/>
      </a:accent6>
      <a:hlink>
        <a:srgbClr val="FF9900"/>
      </a:hlink>
      <a:folHlink>
        <a:srgbClr val="FFFF66"/>
      </a:folHlink>
    </a:clrScheme>
    <a:fontScheme name="Тарелка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арелка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арелка 10">
        <a:dk1>
          <a:srgbClr val="000066"/>
        </a:dk1>
        <a:lt1>
          <a:srgbClr val="E1F4FF"/>
        </a:lt1>
        <a:dk2>
          <a:srgbClr val="000066"/>
        </a:dk2>
        <a:lt2>
          <a:srgbClr val="FFFF66"/>
        </a:lt2>
        <a:accent1>
          <a:srgbClr val="FF99FF"/>
        </a:accent1>
        <a:accent2>
          <a:srgbClr val="FF9900"/>
        </a:accent2>
        <a:accent3>
          <a:srgbClr val="EEF8FF"/>
        </a:accent3>
        <a:accent4>
          <a:srgbClr val="000056"/>
        </a:accent4>
        <a:accent5>
          <a:srgbClr val="FFCAFF"/>
        </a:accent5>
        <a:accent6>
          <a:srgbClr val="E78A00"/>
        </a:accent6>
        <a:hlink>
          <a:srgbClr val="66FF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арелка 11">
        <a:dk1>
          <a:srgbClr val="000066"/>
        </a:dk1>
        <a:lt1>
          <a:srgbClr val="FFCCFF"/>
        </a:lt1>
        <a:dk2>
          <a:srgbClr val="000066"/>
        </a:dk2>
        <a:lt2>
          <a:srgbClr val="FFFF66"/>
        </a:lt2>
        <a:accent1>
          <a:srgbClr val="9900CC"/>
        </a:accent1>
        <a:accent2>
          <a:srgbClr val="FF9900"/>
        </a:accent2>
        <a:accent3>
          <a:srgbClr val="FFE2FF"/>
        </a:accent3>
        <a:accent4>
          <a:srgbClr val="000056"/>
        </a:accent4>
        <a:accent5>
          <a:srgbClr val="CAAAE2"/>
        </a:accent5>
        <a:accent6>
          <a:srgbClr val="E78A00"/>
        </a:accent6>
        <a:hlink>
          <a:srgbClr val="66FF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очки">
  <a:themeElements>
    <a:clrScheme name="Точки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Точ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очки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очки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10">
        <a:dk1>
          <a:srgbClr val="000066"/>
        </a:dk1>
        <a:lt1>
          <a:srgbClr val="E1F4FF"/>
        </a:lt1>
        <a:dk2>
          <a:srgbClr val="000066"/>
        </a:dk2>
        <a:lt2>
          <a:srgbClr val="FFFF66"/>
        </a:lt2>
        <a:accent1>
          <a:srgbClr val="FF99FF"/>
        </a:accent1>
        <a:accent2>
          <a:srgbClr val="FF9900"/>
        </a:accent2>
        <a:accent3>
          <a:srgbClr val="EEF8FF"/>
        </a:accent3>
        <a:accent4>
          <a:srgbClr val="000056"/>
        </a:accent4>
        <a:accent5>
          <a:srgbClr val="FFCAFF"/>
        </a:accent5>
        <a:accent6>
          <a:srgbClr val="E78A00"/>
        </a:accent6>
        <a:hlink>
          <a:srgbClr val="66FF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очки 11">
        <a:dk1>
          <a:srgbClr val="000066"/>
        </a:dk1>
        <a:lt1>
          <a:srgbClr val="FFCCFF"/>
        </a:lt1>
        <a:dk2>
          <a:srgbClr val="000066"/>
        </a:dk2>
        <a:lt2>
          <a:srgbClr val="FFFF66"/>
        </a:lt2>
        <a:accent1>
          <a:srgbClr val="9900CC"/>
        </a:accent1>
        <a:accent2>
          <a:srgbClr val="FF9900"/>
        </a:accent2>
        <a:accent3>
          <a:srgbClr val="FFE2FF"/>
        </a:accent3>
        <a:accent4>
          <a:srgbClr val="000056"/>
        </a:accent4>
        <a:accent5>
          <a:srgbClr val="CAAAE2"/>
        </a:accent5>
        <a:accent6>
          <a:srgbClr val="E78A00"/>
        </a:accent6>
        <a:hlink>
          <a:srgbClr val="66FF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Граница">
  <a:themeElements>
    <a:clrScheme name="Граница 3">
      <a:dk1>
        <a:srgbClr val="860000"/>
      </a:dk1>
      <a:lt1>
        <a:srgbClr val="FFFFFF"/>
      </a:lt1>
      <a:dk2>
        <a:srgbClr val="800000"/>
      </a:dk2>
      <a:lt2>
        <a:srgbClr val="FFFFCC"/>
      </a:lt2>
      <a:accent1>
        <a:srgbClr val="FF6600"/>
      </a:accent1>
      <a:accent2>
        <a:srgbClr val="FF9933"/>
      </a:accent2>
      <a:accent3>
        <a:srgbClr val="C0AAAA"/>
      </a:accent3>
      <a:accent4>
        <a:srgbClr val="DADADA"/>
      </a:accent4>
      <a:accent5>
        <a:srgbClr val="FFB8AA"/>
      </a:accent5>
      <a:accent6>
        <a:srgbClr val="E78A2D"/>
      </a:accent6>
      <a:hlink>
        <a:srgbClr val="FFCC00"/>
      </a:hlink>
      <a:folHlink>
        <a:srgbClr val="CC9900"/>
      </a:folHlink>
    </a:clrScheme>
    <a:fontScheme name="Границ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Граница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Граница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10">
        <a:dk1>
          <a:srgbClr val="000066"/>
        </a:dk1>
        <a:lt1>
          <a:srgbClr val="E1F4FF"/>
        </a:lt1>
        <a:dk2>
          <a:srgbClr val="000066"/>
        </a:dk2>
        <a:lt2>
          <a:srgbClr val="FFFF66"/>
        </a:lt2>
        <a:accent1>
          <a:srgbClr val="FF99FF"/>
        </a:accent1>
        <a:accent2>
          <a:srgbClr val="FF9900"/>
        </a:accent2>
        <a:accent3>
          <a:srgbClr val="EEF8FF"/>
        </a:accent3>
        <a:accent4>
          <a:srgbClr val="000056"/>
        </a:accent4>
        <a:accent5>
          <a:srgbClr val="FFCAFF"/>
        </a:accent5>
        <a:accent6>
          <a:srgbClr val="E78A00"/>
        </a:accent6>
        <a:hlink>
          <a:srgbClr val="66FF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Граница 11">
        <a:dk1>
          <a:srgbClr val="000066"/>
        </a:dk1>
        <a:lt1>
          <a:srgbClr val="FFCCFF"/>
        </a:lt1>
        <a:dk2>
          <a:srgbClr val="000066"/>
        </a:dk2>
        <a:lt2>
          <a:srgbClr val="FFFF66"/>
        </a:lt2>
        <a:accent1>
          <a:srgbClr val="9900CC"/>
        </a:accent1>
        <a:accent2>
          <a:srgbClr val="FF9900"/>
        </a:accent2>
        <a:accent3>
          <a:srgbClr val="FFE2FF"/>
        </a:accent3>
        <a:accent4>
          <a:srgbClr val="000056"/>
        </a:accent4>
        <a:accent5>
          <a:srgbClr val="CAAAE2"/>
        </a:accent5>
        <a:accent6>
          <a:srgbClr val="E78A00"/>
        </a:accent6>
        <a:hlink>
          <a:srgbClr val="66FF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алют 7">
        <a:dk1>
          <a:srgbClr val="000066"/>
        </a:dk1>
        <a:lt1>
          <a:srgbClr val="E1F4FF"/>
        </a:lt1>
        <a:dk2>
          <a:srgbClr val="000066"/>
        </a:dk2>
        <a:lt2>
          <a:srgbClr val="FFFF66"/>
        </a:lt2>
        <a:accent1>
          <a:srgbClr val="FF99FF"/>
        </a:accent1>
        <a:accent2>
          <a:srgbClr val="FF9900"/>
        </a:accent2>
        <a:accent3>
          <a:srgbClr val="EEF8FF"/>
        </a:accent3>
        <a:accent4>
          <a:srgbClr val="000056"/>
        </a:accent4>
        <a:accent5>
          <a:srgbClr val="FFCAFF"/>
        </a:accent5>
        <a:accent6>
          <a:srgbClr val="E78A00"/>
        </a:accent6>
        <a:hlink>
          <a:srgbClr val="66FF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алют 8">
        <a:dk1>
          <a:srgbClr val="000066"/>
        </a:dk1>
        <a:lt1>
          <a:srgbClr val="FFCCFF"/>
        </a:lt1>
        <a:dk2>
          <a:srgbClr val="000066"/>
        </a:dk2>
        <a:lt2>
          <a:srgbClr val="FFFF66"/>
        </a:lt2>
        <a:accent1>
          <a:srgbClr val="9900CC"/>
        </a:accent1>
        <a:accent2>
          <a:srgbClr val="FF9900"/>
        </a:accent2>
        <a:accent3>
          <a:srgbClr val="FFE2FF"/>
        </a:accent3>
        <a:accent4>
          <a:srgbClr val="000056"/>
        </a:accent4>
        <a:accent5>
          <a:srgbClr val="CAAAE2"/>
        </a:accent5>
        <a:accent6>
          <a:srgbClr val="E78A00"/>
        </a:accent6>
        <a:hlink>
          <a:srgbClr val="66FF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Пастель">
  <a:themeElements>
    <a:clrScheme name="Пастель 7">
      <a:dk1>
        <a:srgbClr val="000000"/>
      </a:dk1>
      <a:lt1>
        <a:srgbClr val="FFFFFF"/>
      </a:lt1>
      <a:dk2>
        <a:srgbClr val="800080"/>
      </a:dk2>
      <a:lt2>
        <a:srgbClr val="FFFFFF"/>
      </a:lt2>
      <a:accent1>
        <a:srgbClr val="CC66FF"/>
      </a:accent1>
      <a:accent2>
        <a:srgbClr val="990099"/>
      </a:accent2>
      <a:accent3>
        <a:srgbClr val="C0AAC0"/>
      </a:accent3>
      <a:accent4>
        <a:srgbClr val="DADADA"/>
      </a:accent4>
      <a:accent5>
        <a:srgbClr val="E2B8FF"/>
      </a:accent5>
      <a:accent6>
        <a:srgbClr val="8A008A"/>
      </a:accent6>
      <a:hlink>
        <a:srgbClr val="FF9900"/>
      </a:hlink>
      <a:folHlink>
        <a:srgbClr val="FF3300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9">
        <a:dk1>
          <a:srgbClr val="000066"/>
        </a:dk1>
        <a:lt1>
          <a:srgbClr val="E1F4FF"/>
        </a:lt1>
        <a:dk2>
          <a:srgbClr val="000066"/>
        </a:dk2>
        <a:lt2>
          <a:srgbClr val="FFFF66"/>
        </a:lt2>
        <a:accent1>
          <a:srgbClr val="FF99FF"/>
        </a:accent1>
        <a:accent2>
          <a:srgbClr val="FF9900"/>
        </a:accent2>
        <a:accent3>
          <a:srgbClr val="EEF8FF"/>
        </a:accent3>
        <a:accent4>
          <a:srgbClr val="000056"/>
        </a:accent4>
        <a:accent5>
          <a:srgbClr val="FFCAFF"/>
        </a:accent5>
        <a:accent6>
          <a:srgbClr val="E78A00"/>
        </a:accent6>
        <a:hlink>
          <a:srgbClr val="66FF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10">
        <a:dk1>
          <a:srgbClr val="000066"/>
        </a:dk1>
        <a:lt1>
          <a:srgbClr val="FFCCFF"/>
        </a:lt1>
        <a:dk2>
          <a:srgbClr val="000066"/>
        </a:dk2>
        <a:lt2>
          <a:srgbClr val="FFFF66"/>
        </a:lt2>
        <a:accent1>
          <a:srgbClr val="9900CC"/>
        </a:accent1>
        <a:accent2>
          <a:srgbClr val="FF9900"/>
        </a:accent2>
        <a:accent3>
          <a:srgbClr val="FFE2FF"/>
        </a:accent3>
        <a:accent4>
          <a:srgbClr val="000056"/>
        </a:accent4>
        <a:accent5>
          <a:srgbClr val="CAAAE2"/>
        </a:accent5>
        <a:accent6>
          <a:srgbClr val="E78A00"/>
        </a:accent6>
        <a:hlink>
          <a:srgbClr val="66FF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Шары">
  <a:themeElements>
    <a:clrScheme name="Шары 11">
      <a:dk1>
        <a:srgbClr val="000066"/>
      </a:dk1>
      <a:lt1>
        <a:srgbClr val="FFCCFF"/>
      </a:lt1>
      <a:dk2>
        <a:srgbClr val="000066"/>
      </a:dk2>
      <a:lt2>
        <a:srgbClr val="FFFF66"/>
      </a:lt2>
      <a:accent1>
        <a:srgbClr val="9900CC"/>
      </a:accent1>
      <a:accent2>
        <a:srgbClr val="FF9900"/>
      </a:accent2>
      <a:accent3>
        <a:srgbClr val="FFE2FF"/>
      </a:accent3>
      <a:accent4>
        <a:srgbClr val="000056"/>
      </a:accent4>
      <a:accent5>
        <a:srgbClr val="CAAAE2"/>
      </a:accent5>
      <a:accent6>
        <a:srgbClr val="E78A00"/>
      </a:accent6>
      <a:hlink>
        <a:srgbClr val="66FFFF"/>
      </a:hlink>
      <a:folHlink>
        <a:srgbClr val="FF0000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0">
        <a:dk1>
          <a:srgbClr val="000066"/>
        </a:dk1>
        <a:lt1>
          <a:srgbClr val="E1F4FF"/>
        </a:lt1>
        <a:dk2>
          <a:srgbClr val="000066"/>
        </a:dk2>
        <a:lt2>
          <a:srgbClr val="FFFF66"/>
        </a:lt2>
        <a:accent1>
          <a:srgbClr val="FF99FF"/>
        </a:accent1>
        <a:accent2>
          <a:srgbClr val="FF9900"/>
        </a:accent2>
        <a:accent3>
          <a:srgbClr val="EEF8FF"/>
        </a:accent3>
        <a:accent4>
          <a:srgbClr val="000056"/>
        </a:accent4>
        <a:accent5>
          <a:srgbClr val="FFCAFF"/>
        </a:accent5>
        <a:accent6>
          <a:srgbClr val="E78A00"/>
        </a:accent6>
        <a:hlink>
          <a:srgbClr val="66FF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11">
        <a:dk1>
          <a:srgbClr val="000066"/>
        </a:dk1>
        <a:lt1>
          <a:srgbClr val="FFCCFF"/>
        </a:lt1>
        <a:dk2>
          <a:srgbClr val="000066"/>
        </a:dk2>
        <a:lt2>
          <a:srgbClr val="FFFF66"/>
        </a:lt2>
        <a:accent1>
          <a:srgbClr val="9900CC"/>
        </a:accent1>
        <a:accent2>
          <a:srgbClr val="FF9900"/>
        </a:accent2>
        <a:accent3>
          <a:srgbClr val="FFE2FF"/>
        </a:accent3>
        <a:accent4>
          <a:srgbClr val="000056"/>
        </a:accent4>
        <a:accent5>
          <a:srgbClr val="CAAAE2"/>
        </a:accent5>
        <a:accent6>
          <a:srgbClr val="E78A00"/>
        </a:accent6>
        <a:hlink>
          <a:srgbClr val="66FFFF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Satellite Dish</Template>
  <TotalTime>212</TotalTime>
  <Words>845</Words>
  <Application>Microsoft Office PowerPoint</Application>
  <PresentationFormat>Экран (4:3)</PresentationFormat>
  <Paragraphs>284</Paragraphs>
  <Slides>41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41</vt:i4>
      </vt:variant>
    </vt:vector>
  </HeadingPairs>
  <TitlesOfParts>
    <vt:vector size="55" baseType="lpstr">
      <vt:lpstr>Arial</vt:lpstr>
      <vt:lpstr>Verdana</vt:lpstr>
      <vt:lpstr>Wingdings</vt:lpstr>
      <vt:lpstr>Times New Roman</vt:lpstr>
      <vt:lpstr>Tahoma</vt:lpstr>
      <vt:lpstr>Arial Black</vt:lpstr>
      <vt:lpstr>Comic Sans MS</vt:lpstr>
      <vt:lpstr>Book Antiqua</vt:lpstr>
      <vt:lpstr>Тарелка</vt:lpstr>
      <vt:lpstr>Точки</vt:lpstr>
      <vt:lpstr>Граница</vt:lpstr>
      <vt:lpstr>Салют</vt:lpstr>
      <vt:lpstr>Пастель</vt:lpstr>
      <vt:lpstr>Шары</vt:lpstr>
      <vt:lpstr>ЗВЁЗДНЫЙ ЧАС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Светлана</cp:lastModifiedBy>
  <cp:revision>5</cp:revision>
  <dcterms:created xsi:type="dcterms:W3CDTF">2007-02-02T05:02:16Z</dcterms:created>
  <dcterms:modified xsi:type="dcterms:W3CDTF">2014-11-12T05:16:55Z</dcterms:modified>
</cp:coreProperties>
</file>