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1" r:id="rId4"/>
    <p:sldId id="259" r:id="rId5"/>
    <p:sldId id="262" r:id="rId6"/>
    <p:sldId id="263" r:id="rId7"/>
    <p:sldId id="269" r:id="rId8"/>
    <p:sldId id="273" r:id="rId9"/>
    <p:sldId id="267" r:id="rId10"/>
    <p:sldId id="275" r:id="rId11"/>
    <p:sldId id="276" r:id="rId12"/>
    <p:sldId id="274" r:id="rId13"/>
    <p:sldId id="272" r:id="rId14"/>
    <p:sldId id="270" r:id="rId15"/>
    <p:sldId id="271" r:id="rId16"/>
    <p:sldId id="279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F178D41C-52A6-48BE-A290-DCEB7AF89CA3}" type="datetimeFigureOut">
              <a:rPr lang="ru-RU"/>
              <a:pPr/>
              <a:t>26.08.2014</a:t>
            </a:fld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1DC99538-17EE-4E2C-A796-B94C5F99C3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31EE1FD8-E05D-4929-AD6C-8FA68403B66E}" type="datetimeFigureOut">
              <a:rPr lang="ru-RU"/>
              <a:pPr/>
              <a:t>26.08.2014</a:t>
            </a:fld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4DAF21BE-A7C3-41B5-B83A-B11C7C4388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05905-ED42-4189-ACF7-D339610AF461}" type="slidenum">
              <a:rPr lang="ru-RU">
                <a:latin typeface="Arial" charset="0"/>
              </a:rPr>
              <a:pPr/>
              <a:t>7</a:t>
            </a:fld>
            <a:endParaRPr lang="ru-RU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B3CDE-EC13-4D22-B22A-EA574EA59C04}" type="slidenum">
              <a:rPr lang="ru-RU"/>
              <a:pPr/>
              <a:t>8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3EB98-2752-4575-9BBC-80B73563DAAF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456C3-D8E5-435A-A16A-08103500F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09B4D-F474-454A-938D-F002A93F8936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EC41-A280-4354-8EE5-AE96ADFE99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8EBE7-F6D4-4FFE-A697-71F8830A3495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86AB5-A82A-4027-B44E-A9E0C42D9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B6A9E-CB8E-4C92-A818-41709DB56C6D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FB896-E168-4030-995C-FD3D493517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09414-4BF6-4748-BF76-930077F6CD66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F7353-5213-417B-91DE-3087D8E71D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01C8D-C508-4CC9-9C0A-72837A5B7045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B8A9C-A355-4E60-A1CA-BCC6B8CE8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0F23DA-8DAE-4F6D-B1F9-0372F797A627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D256B-9E5F-494A-BF6F-D0BED6EB7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70302-FB6C-4D2E-B077-D6CE04C13F66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42DE6-0682-4D5C-80CF-793668EA6F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8DAFF-8269-41B9-9465-4F9B6DB8CF1E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1270A-9EDF-498F-8AFE-D549906CD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4AC81-9C38-4474-9F93-CD0B05D65666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A834F-621E-4809-A1CD-3FB7E337B5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3DB22-149C-4303-9320-F7AA97935A46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8ACC4-CAB9-4AEA-9FF3-6455BFF1F6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6E5A35-7E08-4679-AD37-23211FB36E3E}" type="datetimeFigureOut">
              <a:rPr lang="ru-RU" smtClean="0"/>
              <a:pPr>
                <a:defRPr/>
              </a:pPr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5F333F-6861-43CB-8FE5-F154E70EF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gif"/><Relationship Id="rId3" Type="http://schemas.openxmlformats.org/officeDocument/2006/relationships/image" Target="../media/image23.jpeg"/><Relationship Id="rId21" Type="http://schemas.openxmlformats.org/officeDocument/2006/relationships/image" Target="../media/image39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jpeg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44824"/>
            <a:ext cx="7772400" cy="90353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Начальные сведения об архитектуре компьютера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Принципы организации внутренней и внешней памяти компьютера.</a:t>
            </a:r>
            <a:endParaRPr lang="ru-RU" sz="6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0258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4049688"/>
            <a:ext cx="2808312" cy="280831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236338" y="1772816"/>
          <a:ext cx="8728150" cy="4608934"/>
        </p:xfrm>
        <a:graphic>
          <a:graphicData uri="http://schemas.openxmlformats.org/presentationml/2006/ole">
            <p:oleObj spid="_x0000_s4097" name="Слайд" r:id="rId4" imgW="4571966" imgH="3429131" progId="PowerPoint.Slide.8">
              <p:embed/>
            </p:oleObj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528" y="381000"/>
            <a:ext cx="8515672" cy="1143000"/>
          </a:xfrm>
          <a:prstGeom prst="rect">
            <a:avLst/>
          </a:prstGeom>
        </p:spPr>
        <p:txBody>
          <a:bodyPr/>
          <a:lstStyle/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Ребята, скажите, как происходят процессы ввода и вывода информации компьютером? Какие устройства отвечают за обмен информации?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5028349cf88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63"/>
            <a:ext cx="22145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357166"/>
            <a:ext cx="642942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памяти компьютера хранятся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785938"/>
            <a:ext cx="58578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это обрабатываемая информация, представленная в памяти компьютера в специальной форме.</a:t>
            </a:r>
          </a:p>
        </p:txBody>
      </p:sp>
      <p:sp>
        <p:nvSpPr>
          <p:cNvPr id="22534" name="Прямоугольник 4"/>
          <p:cNvSpPr>
            <a:spLocks noChangeArrowheads="1"/>
          </p:cNvSpPr>
          <p:nvPr/>
        </p:nvSpPr>
        <p:spPr bwMode="auto">
          <a:xfrm>
            <a:off x="2643188" y="3286125"/>
            <a:ext cx="6357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- это описание последовательности действий, которые должен выполнить компьютер для решения поставленной задачи обработки данных.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643188" y="1500188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572001" y="2214562"/>
            <a:ext cx="1928812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43000" y="5286375"/>
            <a:ext cx="8001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это "декларативные знания",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"процедурные знания компьютера".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357688" y="1643063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В 1946 году американским ученым Джоном фон Нейманом были сформулированы основные принципы устройства и работы ЭВМ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28604"/>
            <a:ext cx="7454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фон Неймана.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34575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4810" y="4572008"/>
            <a:ext cx="4929190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Наличие одного процессора, который управляет работой всех остальных устройств.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675688" y="73025"/>
            <a:ext cx="395287" cy="368300"/>
          </a:xfrm>
          <a:prstGeom prst="rect">
            <a:avLst/>
          </a:prstGeom>
          <a:solidFill>
            <a:srgbClr val="FF9966"/>
          </a:solidFill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  <a:sym typeface="Webdings" pitchFamily="18" charset="2"/>
              </a:rPr>
              <a:t></a:t>
            </a:r>
          </a:p>
        </p:txBody>
      </p:sp>
      <p:sp>
        <p:nvSpPr>
          <p:cNvPr id="5124" name="Rectangle 15"/>
          <p:cNvSpPr>
            <a:spLocks noChangeArrowheads="1"/>
          </p:cNvSpPr>
          <p:nvPr/>
        </p:nvSpPr>
        <p:spPr bwMode="auto">
          <a:xfrm>
            <a:off x="0" y="552450"/>
            <a:ext cx="9144000" cy="57927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7338" y="512763"/>
            <a:ext cx="8605837" cy="5580062"/>
            <a:chOff x="181" y="323"/>
            <a:chExt cx="5421" cy="3224"/>
          </a:xfrm>
        </p:grpSpPr>
        <p:sp>
          <p:nvSpPr>
            <p:cNvPr id="5126" name="Line 25"/>
            <p:cNvSpPr>
              <a:spLocks noChangeShapeType="1"/>
            </p:cNvSpPr>
            <p:nvPr/>
          </p:nvSpPr>
          <p:spPr bwMode="auto">
            <a:xfrm>
              <a:off x="181" y="323"/>
              <a:ext cx="0" cy="282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AutoShape 28"/>
            <p:cNvSpPr>
              <a:spLocks noChangeArrowheads="1"/>
            </p:cNvSpPr>
            <p:nvPr/>
          </p:nvSpPr>
          <p:spPr bwMode="auto">
            <a:xfrm>
              <a:off x="3204" y="601"/>
              <a:ext cx="528" cy="317"/>
            </a:xfrm>
            <a:prstGeom prst="homePlate">
              <a:avLst>
                <a:gd name="adj" fmla="val 4164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/>
                <a:t>Ввод</a:t>
              </a:r>
            </a:p>
          </p:txBody>
        </p:sp>
        <p:sp>
          <p:nvSpPr>
            <p:cNvPr id="5128" name="AutoShape 29"/>
            <p:cNvSpPr>
              <a:spLocks noChangeArrowheads="1"/>
            </p:cNvSpPr>
            <p:nvPr/>
          </p:nvSpPr>
          <p:spPr bwMode="auto">
            <a:xfrm>
              <a:off x="5028" y="495"/>
              <a:ext cx="528" cy="582"/>
            </a:xfrm>
            <a:prstGeom prst="flowChartPunchedTap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/>
                <a:t>Вывод</a:t>
              </a:r>
            </a:p>
          </p:txBody>
        </p:sp>
        <p:sp>
          <p:nvSpPr>
            <p:cNvPr id="5129" name="Rectangle 30"/>
            <p:cNvSpPr>
              <a:spLocks noChangeArrowheads="1"/>
            </p:cNvSpPr>
            <p:nvPr/>
          </p:nvSpPr>
          <p:spPr bwMode="auto">
            <a:xfrm>
              <a:off x="3972" y="548"/>
              <a:ext cx="816" cy="4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/>
                <a:t>ПАМЯТЬ</a:t>
              </a:r>
            </a:p>
          </p:txBody>
        </p:sp>
        <p:sp>
          <p:nvSpPr>
            <p:cNvPr id="5130" name="Line 31"/>
            <p:cNvSpPr>
              <a:spLocks noChangeShapeType="1"/>
            </p:cNvSpPr>
            <p:nvPr/>
          </p:nvSpPr>
          <p:spPr bwMode="auto">
            <a:xfrm>
              <a:off x="3732" y="759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Line 32"/>
            <p:cNvSpPr>
              <a:spLocks noChangeShapeType="1"/>
            </p:cNvSpPr>
            <p:nvPr/>
          </p:nvSpPr>
          <p:spPr bwMode="auto">
            <a:xfrm>
              <a:off x="4788" y="759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Line 33"/>
            <p:cNvSpPr>
              <a:spLocks noChangeShapeType="1"/>
            </p:cNvSpPr>
            <p:nvPr/>
          </p:nvSpPr>
          <p:spPr bwMode="auto">
            <a:xfrm>
              <a:off x="4164" y="971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Line 34"/>
            <p:cNvSpPr>
              <a:spLocks noChangeShapeType="1"/>
            </p:cNvSpPr>
            <p:nvPr/>
          </p:nvSpPr>
          <p:spPr bwMode="auto">
            <a:xfrm flipV="1">
              <a:off x="4596" y="971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721" y="1183"/>
              <a:ext cx="1248" cy="3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b="1">
                  <a:latin typeface="Arial" pitchFamily="34" charset="0"/>
                </a:rPr>
                <a:t>ПРОЦЕССОР</a:t>
              </a:r>
            </a:p>
          </p:txBody>
        </p:sp>
        <p:sp>
          <p:nvSpPr>
            <p:cNvPr id="5135" name="Line 36"/>
            <p:cNvSpPr>
              <a:spLocks noChangeShapeType="1"/>
            </p:cNvSpPr>
            <p:nvPr/>
          </p:nvSpPr>
          <p:spPr bwMode="auto">
            <a:xfrm>
              <a:off x="181" y="723"/>
              <a:ext cx="953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408" y="597"/>
              <a:ext cx="2336" cy="3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000"/>
                <a:t>Состав  устройств  ЭВМ</a:t>
              </a:r>
            </a:p>
          </p:txBody>
        </p:sp>
        <p:sp>
          <p:nvSpPr>
            <p:cNvPr id="5137" name="Line 37"/>
            <p:cNvSpPr>
              <a:spLocks noChangeShapeType="1"/>
            </p:cNvSpPr>
            <p:nvPr/>
          </p:nvSpPr>
          <p:spPr bwMode="auto">
            <a:xfrm>
              <a:off x="181" y="1297"/>
              <a:ext cx="953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Rectangle 38"/>
            <p:cNvSpPr>
              <a:spLocks noChangeArrowheads="1"/>
            </p:cNvSpPr>
            <p:nvPr/>
          </p:nvSpPr>
          <p:spPr bwMode="auto">
            <a:xfrm>
              <a:off x="408" y="1048"/>
              <a:ext cx="2699" cy="5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000"/>
                <a:t>Данные  и  программы  </a:t>
              </a:r>
            </a:p>
            <a:p>
              <a:r>
                <a:rPr lang="ru-RU" sz="2000"/>
                <a:t>хранятся  в  общей  памяти  ЭВМ</a:t>
              </a:r>
            </a:p>
          </p:txBody>
        </p:sp>
        <p:sp>
          <p:nvSpPr>
            <p:cNvPr id="5139" name="Line 39"/>
            <p:cNvSpPr>
              <a:spLocks noChangeShapeType="1"/>
            </p:cNvSpPr>
            <p:nvPr/>
          </p:nvSpPr>
          <p:spPr bwMode="auto">
            <a:xfrm>
              <a:off x="181" y="2180"/>
              <a:ext cx="31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Rectangle 40"/>
            <p:cNvSpPr>
              <a:spLocks noChangeArrowheads="1"/>
            </p:cNvSpPr>
            <p:nvPr/>
          </p:nvSpPr>
          <p:spPr bwMode="auto">
            <a:xfrm>
              <a:off x="408" y="1855"/>
              <a:ext cx="2336" cy="7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000"/>
                <a:t>Данные  и  программы  </a:t>
              </a:r>
            </a:p>
            <a:p>
              <a:r>
                <a:rPr lang="ru-RU" sz="2000"/>
                <a:t>хранятся  в  памяти  ЭВМ</a:t>
              </a:r>
            </a:p>
            <a:p>
              <a:r>
                <a:rPr lang="ru-RU" sz="2000"/>
                <a:t>в  виде  двоичного  кода</a:t>
              </a:r>
            </a:p>
          </p:txBody>
        </p:sp>
        <p:sp>
          <p:nvSpPr>
            <p:cNvPr id="5141" name="Line 41"/>
            <p:cNvSpPr>
              <a:spLocks noChangeShapeType="1"/>
            </p:cNvSpPr>
            <p:nvPr/>
          </p:nvSpPr>
          <p:spPr bwMode="auto">
            <a:xfrm>
              <a:off x="181" y="3147"/>
              <a:ext cx="374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Rectangle 42"/>
            <p:cNvSpPr>
              <a:spLocks noChangeArrowheads="1"/>
            </p:cNvSpPr>
            <p:nvPr/>
          </p:nvSpPr>
          <p:spPr bwMode="auto">
            <a:xfrm>
              <a:off x="408" y="2822"/>
              <a:ext cx="2653" cy="7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000"/>
                <a:t>Запись информации  в  память, </a:t>
              </a:r>
            </a:p>
            <a:p>
              <a:r>
                <a:rPr lang="ru-RU" sz="2000"/>
                <a:t>а  также  чтение  ее  из  памяти</a:t>
              </a:r>
            </a:p>
            <a:p>
              <a:r>
                <a:rPr lang="ru-RU" sz="2000"/>
                <a:t>производится  по  адресам</a:t>
              </a:r>
            </a:p>
          </p:txBody>
        </p:sp>
        <p:sp>
          <p:nvSpPr>
            <p:cNvPr id="5143" name="Text Box 43"/>
            <p:cNvSpPr txBox="1">
              <a:spLocks noChangeArrowheads="1"/>
            </p:cNvSpPr>
            <p:nvPr/>
          </p:nvSpPr>
          <p:spPr bwMode="auto">
            <a:xfrm>
              <a:off x="2993" y="1855"/>
              <a:ext cx="2609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40000"/>
                </a:spcBef>
                <a:buFontTx/>
                <a:buChar char="•"/>
              </a:pPr>
              <a:r>
                <a:rPr lang="ru-RU" sz="1400"/>
                <a:t>  внутренняя  память  компьютера  состоит  из  частиц – битов</a:t>
              </a:r>
            </a:p>
            <a:p>
              <a:pPr algn="just">
                <a:spcBef>
                  <a:spcPct val="40000"/>
                </a:spcBef>
                <a:buFontTx/>
                <a:buChar char="•"/>
              </a:pPr>
              <a:r>
                <a:rPr lang="ru-RU" sz="1400"/>
                <a:t>  в  одном  бите  памяти  хранится  один  бит  информации</a:t>
              </a:r>
            </a:p>
          </p:txBody>
        </p:sp>
        <p:sp>
          <p:nvSpPr>
            <p:cNvPr id="5144" name="Text Box 44"/>
            <p:cNvSpPr txBox="1">
              <a:spLocks noChangeArrowheads="1"/>
            </p:cNvSpPr>
            <p:nvPr/>
          </p:nvSpPr>
          <p:spPr bwMode="auto">
            <a:xfrm>
              <a:off x="3288" y="2822"/>
              <a:ext cx="2314" cy="6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30000"/>
                </a:spcBef>
                <a:buFontTx/>
                <a:buChar char="•"/>
              </a:pPr>
              <a:r>
                <a:rPr lang="ru-RU" sz="1400"/>
                <a:t>  наименьшая адресуемая часть внутренней  памяти – 1 байт ( 8 бит )</a:t>
              </a:r>
            </a:p>
            <a:p>
              <a:pPr algn="just">
                <a:spcBef>
                  <a:spcPct val="30000"/>
                </a:spcBef>
                <a:buFontTx/>
                <a:buChar char="•"/>
              </a:pPr>
              <a:r>
                <a:rPr lang="ru-RU" sz="1400"/>
                <a:t> все  байты  пронумерованы</a:t>
              </a:r>
            </a:p>
            <a:p>
              <a:pPr algn="just">
                <a:spcBef>
                  <a:spcPct val="30000"/>
                </a:spcBef>
                <a:buFontTx/>
                <a:buChar char="•"/>
              </a:pPr>
              <a:r>
                <a:rPr lang="ru-RU" sz="1400"/>
                <a:t> номер байта – адрес байта  памяти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49275"/>
            <a:ext cx="9144000" cy="5724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675688" y="73025"/>
            <a:ext cx="395287" cy="368300"/>
          </a:xfrm>
          <a:prstGeom prst="rect">
            <a:avLst/>
          </a:prstGeom>
          <a:solidFill>
            <a:srgbClr val="FF9966"/>
          </a:solidFill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  <a:sym typeface="Webdings" pitchFamily="18" charset="2"/>
              </a:rPr>
              <a:t>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338" y="55563"/>
            <a:ext cx="840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99"/>
                </a:solidFill>
              </a:rPr>
              <a:t>ВНУТРЕННЯЯ  ПАМЯТЬ  КОМПЬЮТЕРА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519363" y="1835150"/>
            <a:ext cx="57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87338" y="868363"/>
            <a:ext cx="2244725" cy="2295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31800" y="1412875"/>
            <a:ext cx="971550" cy="1323975"/>
            <a:chOff x="327" y="789"/>
            <a:chExt cx="512" cy="935"/>
          </a:xfrm>
        </p:grpSpPr>
        <p:sp>
          <p:nvSpPr>
            <p:cNvPr id="4177" name="Rectangle 8"/>
            <p:cNvSpPr>
              <a:spLocks noChangeArrowheads="1"/>
            </p:cNvSpPr>
            <p:nvPr/>
          </p:nvSpPr>
          <p:spPr bwMode="auto">
            <a:xfrm>
              <a:off x="446" y="993"/>
              <a:ext cx="393" cy="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Rectangle 9"/>
            <p:cNvSpPr>
              <a:spLocks noChangeArrowheads="1"/>
            </p:cNvSpPr>
            <p:nvPr/>
          </p:nvSpPr>
          <p:spPr bwMode="auto">
            <a:xfrm>
              <a:off x="330" y="1167"/>
              <a:ext cx="393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endParaRPr lang="ru-RU" sz="1000"/>
            </a:p>
            <a:p>
              <a:pPr algn="ctr"/>
              <a:r>
                <a:rPr lang="ru-RU" sz="2000"/>
                <a:t>БИТ</a:t>
              </a:r>
              <a:endParaRPr lang="ru-RU"/>
            </a:p>
          </p:txBody>
        </p:sp>
        <p:sp>
          <p:nvSpPr>
            <p:cNvPr id="4179" name="Line 10"/>
            <p:cNvSpPr>
              <a:spLocks noChangeShapeType="1"/>
            </p:cNvSpPr>
            <p:nvPr/>
          </p:nvSpPr>
          <p:spPr bwMode="auto">
            <a:xfrm flipV="1">
              <a:off x="327" y="995"/>
              <a:ext cx="115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Line 11"/>
            <p:cNvSpPr>
              <a:spLocks noChangeShapeType="1"/>
            </p:cNvSpPr>
            <p:nvPr/>
          </p:nvSpPr>
          <p:spPr bwMode="auto">
            <a:xfrm flipV="1">
              <a:off x="723" y="995"/>
              <a:ext cx="115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Line 12"/>
            <p:cNvSpPr>
              <a:spLocks noChangeShapeType="1"/>
            </p:cNvSpPr>
            <p:nvPr/>
          </p:nvSpPr>
          <p:spPr bwMode="auto">
            <a:xfrm flipV="1">
              <a:off x="723" y="1549"/>
              <a:ext cx="115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Line 13"/>
            <p:cNvSpPr>
              <a:spLocks noChangeShapeType="1"/>
            </p:cNvSpPr>
            <p:nvPr/>
          </p:nvSpPr>
          <p:spPr bwMode="auto">
            <a:xfrm>
              <a:off x="633" y="789"/>
              <a:ext cx="0" cy="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503238" y="944563"/>
            <a:ext cx="1044575" cy="417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/>
            <a:r>
              <a:rPr lang="ru-RU" sz="2400" b="1"/>
              <a:t>0</a:t>
            </a:r>
            <a:r>
              <a:rPr lang="ru-RU" sz="1600"/>
              <a:t> или </a:t>
            </a:r>
            <a:r>
              <a:rPr lang="ru-RU" sz="2400" b="1"/>
              <a:t>1</a:t>
            </a:r>
            <a:endParaRPr lang="ru-RU"/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1474788" y="1800225"/>
            <a:ext cx="95250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/>
            <a:r>
              <a:rPr lang="ru-RU" sz="1200"/>
              <a:t>Двоичная</a:t>
            </a:r>
          </a:p>
          <a:p>
            <a:pPr algn="ctr"/>
            <a:r>
              <a:rPr lang="ru-RU" sz="1200"/>
              <a:t>кодировка</a:t>
            </a:r>
            <a:endParaRPr lang="ru-RU"/>
          </a:p>
        </p:txBody>
      </p:sp>
      <p:sp>
        <p:nvSpPr>
          <p:cNvPr id="4106" name="Line 16"/>
          <p:cNvSpPr>
            <a:spLocks noChangeShapeType="1"/>
          </p:cNvSpPr>
          <p:nvPr/>
        </p:nvSpPr>
        <p:spPr bwMode="auto">
          <a:xfrm>
            <a:off x="1368425" y="316388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5688013" y="316388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8" name="Text Box 18"/>
          <p:cNvSpPr txBox="1">
            <a:spLocks noChangeArrowheads="1"/>
          </p:cNvSpPr>
          <p:nvPr/>
        </p:nvSpPr>
        <p:spPr bwMode="auto">
          <a:xfrm>
            <a:off x="285750" y="4508500"/>
            <a:ext cx="2449513" cy="1390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5000"/>
              </a:spcBef>
              <a:spcAft>
                <a:spcPct val="55000"/>
              </a:spcAft>
              <a:buFontTx/>
              <a:buChar char="•"/>
            </a:pPr>
            <a:r>
              <a:rPr lang="en-US" sz="1400"/>
              <a:t>  </a:t>
            </a:r>
            <a:r>
              <a:rPr lang="ru-RU" sz="1400"/>
              <a:t>Внутренняя память состоит из частиц – битов</a:t>
            </a:r>
          </a:p>
          <a:p>
            <a:pPr algn="just">
              <a:spcBef>
                <a:spcPct val="55000"/>
              </a:spcBef>
              <a:spcAft>
                <a:spcPct val="55000"/>
              </a:spcAft>
              <a:buFontTx/>
              <a:buChar char="•"/>
            </a:pPr>
            <a:r>
              <a:rPr lang="ru-RU" sz="1400"/>
              <a:t>  В  одном  бите  памяти  хранится один бит  информации</a:t>
            </a:r>
            <a:endParaRPr lang="ru-RU" sz="1400" i="1">
              <a:latin typeface="Century Gothic" pitchFamily="34" charset="0"/>
            </a:endParaRPr>
          </a:p>
        </p:txBody>
      </p:sp>
      <p:sp>
        <p:nvSpPr>
          <p:cNvPr id="4109" name="Text Box 19"/>
          <p:cNvSpPr txBox="1">
            <a:spLocks noChangeArrowheads="1"/>
          </p:cNvSpPr>
          <p:nvPr/>
        </p:nvSpPr>
        <p:spPr bwMode="auto">
          <a:xfrm>
            <a:off x="3095625" y="4525963"/>
            <a:ext cx="5761038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40000"/>
              </a:spcBef>
              <a:buFontTx/>
              <a:buChar char="•"/>
            </a:pPr>
            <a:r>
              <a:rPr lang="en-US" sz="1400"/>
              <a:t>  </a:t>
            </a:r>
            <a:r>
              <a:rPr lang="ru-RU" sz="1400"/>
              <a:t>Байт  памяти – наименьшая адресуемая часть внутренней памяти  ( 1 байт = 8 бит )</a:t>
            </a:r>
          </a:p>
          <a:p>
            <a:pPr algn="just">
              <a:spcBef>
                <a:spcPct val="40000"/>
              </a:spcBef>
              <a:buFontTx/>
              <a:buChar char="•"/>
            </a:pPr>
            <a:r>
              <a:rPr lang="ru-RU" sz="1400"/>
              <a:t>  Все  байты  пронумерованы, начиная  от  0</a:t>
            </a:r>
          </a:p>
          <a:p>
            <a:pPr algn="just">
              <a:spcBef>
                <a:spcPct val="40000"/>
              </a:spcBef>
              <a:buFontTx/>
              <a:buChar char="•"/>
            </a:pPr>
            <a:r>
              <a:rPr lang="ru-RU" sz="1400"/>
              <a:t>  Номер  байта – адрес  байта  памяти</a:t>
            </a:r>
          </a:p>
          <a:p>
            <a:pPr algn="just">
              <a:spcBef>
                <a:spcPct val="40000"/>
              </a:spcBef>
              <a:buFontTx/>
              <a:buChar char="•"/>
            </a:pPr>
            <a:r>
              <a:rPr lang="ru-RU" sz="1400"/>
              <a:t>  Процессор  обращается  к  памяти  по  адресам</a:t>
            </a:r>
            <a:endParaRPr lang="ru-RU" sz="1400" i="1">
              <a:latin typeface="Century Gothic" pitchFamily="34" charset="0"/>
            </a:endParaRPr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338" y="3759200"/>
            <a:ext cx="2447925" cy="549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Дискретность </a:t>
            </a: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3095625" y="3759200"/>
            <a:ext cx="5761038" cy="5492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Адресуемость </a:t>
            </a:r>
          </a:p>
        </p:txBody>
      </p:sp>
      <p:graphicFrame>
        <p:nvGraphicFramePr>
          <p:cNvPr id="7190" name="Group 22"/>
          <p:cNvGraphicFramePr>
            <a:graphicFrameLocks noGrp="1"/>
          </p:cNvGraphicFramePr>
          <p:nvPr/>
        </p:nvGraphicFramePr>
        <p:xfrm>
          <a:off x="3095625" y="908050"/>
          <a:ext cx="5797550" cy="2268538"/>
        </p:xfrm>
        <a:graphic>
          <a:graphicData uri="http://schemas.openxmlformats.org/drawingml/2006/table">
            <a:tbl>
              <a:tblPr/>
              <a:tblGrid>
                <a:gridCol w="1119188"/>
                <a:gridCol w="584200"/>
                <a:gridCol w="585787"/>
                <a:gridCol w="584200"/>
                <a:gridCol w="585788"/>
                <a:gridCol w="584200"/>
                <a:gridCol w="585787"/>
                <a:gridCol w="582613"/>
                <a:gridCol w="585787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Байты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Биты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. . . . . . . .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549275"/>
            <a:ext cx="9144000" cy="5724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675688" y="73025"/>
            <a:ext cx="395287" cy="368300"/>
          </a:xfrm>
          <a:prstGeom prst="rect">
            <a:avLst/>
          </a:prstGeom>
          <a:solidFill>
            <a:srgbClr val="FF9966"/>
          </a:solidFill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  <a:sym typeface="Webdings" pitchFamily="18" charset="2"/>
              </a:rPr>
              <a:t>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160338" y="55563"/>
            <a:ext cx="840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99"/>
                </a:solidFill>
              </a:rPr>
              <a:t>НОСИТЕЛИ  И  УСТРОЙСТВА  ВНЕШНЕЙ  ПАМЯТИ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55763" y="404813"/>
            <a:ext cx="5868987" cy="720725"/>
            <a:chOff x="1043" y="255"/>
            <a:chExt cx="3697" cy="930"/>
          </a:xfrm>
        </p:grpSpPr>
        <p:sp>
          <p:nvSpPr>
            <p:cNvPr id="1090" name="Line 6"/>
            <p:cNvSpPr>
              <a:spLocks noChangeShapeType="1"/>
            </p:cNvSpPr>
            <p:nvPr/>
          </p:nvSpPr>
          <p:spPr bwMode="auto">
            <a:xfrm>
              <a:off x="1043" y="300"/>
              <a:ext cx="0" cy="88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Line 7"/>
            <p:cNvSpPr>
              <a:spLocks noChangeShapeType="1"/>
            </p:cNvSpPr>
            <p:nvPr/>
          </p:nvSpPr>
          <p:spPr bwMode="auto">
            <a:xfrm>
              <a:off x="2903" y="300"/>
              <a:ext cx="0" cy="88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Line 8"/>
            <p:cNvSpPr>
              <a:spLocks noChangeShapeType="1"/>
            </p:cNvSpPr>
            <p:nvPr/>
          </p:nvSpPr>
          <p:spPr bwMode="auto">
            <a:xfrm>
              <a:off x="4740" y="255"/>
              <a:ext cx="0" cy="88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3321" name="Group 9"/>
          <p:cNvGraphicFramePr>
            <a:graphicFrameLocks noGrp="1"/>
          </p:cNvGraphicFramePr>
          <p:nvPr/>
        </p:nvGraphicFramePr>
        <p:xfrm>
          <a:off x="3240088" y="2384425"/>
          <a:ext cx="2700337" cy="1189038"/>
        </p:xfrm>
        <a:graphic>
          <a:graphicData uri="http://schemas.openxmlformats.org/drawingml/2006/table">
            <a:tbl>
              <a:tblPr/>
              <a:tblGrid>
                <a:gridCol w="647700"/>
                <a:gridCol w="2052637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ROM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Только  чтение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Однократная  запись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RW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Перезаписываемые носители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50825" y="836613"/>
            <a:ext cx="8642350" cy="625475"/>
            <a:chOff x="158" y="527"/>
            <a:chExt cx="5058" cy="340"/>
          </a:xfrm>
        </p:grpSpPr>
        <p:sp>
          <p:nvSpPr>
            <p:cNvPr id="1087" name="Rectangle 24"/>
            <p:cNvSpPr>
              <a:spLocks noChangeArrowheads="1"/>
            </p:cNvSpPr>
            <p:nvPr/>
          </p:nvSpPr>
          <p:spPr bwMode="auto">
            <a:xfrm>
              <a:off x="158" y="527"/>
              <a:ext cx="1611" cy="34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FF3300"/>
                  </a:solidFill>
                </a:rPr>
                <a:t>Магнитная  память</a:t>
              </a:r>
            </a:p>
          </p:txBody>
        </p:sp>
        <p:sp>
          <p:nvSpPr>
            <p:cNvPr id="1088" name="Rectangle 25"/>
            <p:cNvSpPr>
              <a:spLocks noChangeArrowheads="1"/>
            </p:cNvSpPr>
            <p:nvPr/>
          </p:nvSpPr>
          <p:spPr bwMode="auto">
            <a:xfrm>
              <a:off x="1881" y="527"/>
              <a:ext cx="1611" cy="34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FF3300"/>
                  </a:solidFill>
                </a:rPr>
                <a:t>Оптическая  память</a:t>
              </a:r>
            </a:p>
          </p:txBody>
        </p:sp>
        <p:sp>
          <p:nvSpPr>
            <p:cNvPr id="1089" name="Rectangle 26"/>
            <p:cNvSpPr>
              <a:spLocks noChangeArrowheads="1"/>
            </p:cNvSpPr>
            <p:nvPr/>
          </p:nvSpPr>
          <p:spPr bwMode="auto">
            <a:xfrm>
              <a:off x="3605" y="527"/>
              <a:ext cx="1611" cy="34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FF3300"/>
                  </a:solidFill>
                </a:rPr>
                <a:t>Электронная память</a:t>
              </a:r>
            </a:p>
          </p:txBody>
        </p:sp>
      </p:grpSp>
      <p:sp>
        <p:nvSpPr>
          <p:cNvPr id="1047" name="Rectangle 27"/>
          <p:cNvSpPr>
            <a:spLocks noChangeArrowheads="1"/>
          </p:cNvSpPr>
          <p:nvPr/>
        </p:nvSpPr>
        <p:spPr bwMode="auto">
          <a:xfrm>
            <a:off x="250825" y="3300413"/>
            <a:ext cx="2736850" cy="275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Rectangle 28"/>
          <p:cNvSpPr>
            <a:spLocks noChangeArrowheads="1"/>
          </p:cNvSpPr>
          <p:nvPr/>
        </p:nvSpPr>
        <p:spPr bwMode="auto">
          <a:xfrm>
            <a:off x="3203575" y="3760788"/>
            <a:ext cx="2736850" cy="2297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Rectangle 29"/>
          <p:cNvSpPr>
            <a:spLocks noChangeArrowheads="1"/>
          </p:cNvSpPr>
          <p:nvPr/>
        </p:nvSpPr>
        <p:spPr bwMode="auto">
          <a:xfrm>
            <a:off x="6156325" y="3175000"/>
            <a:ext cx="900113" cy="288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30"/>
          <p:cNvSpPr>
            <a:spLocks noChangeArrowheads="1"/>
          </p:cNvSpPr>
          <p:nvPr/>
        </p:nvSpPr>
        <p:spPr bwMode="auto">
          <a:xfrm>
            <a:off x="3203575" y="1673225"/>
            <a:ext cx="1152525" cy="500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CD</a:t>
            </a:r>
            <a:endParaRPr lang="ru-RU"/>
          </a:p>
        </p:txBody>
      </p:sp>
      <p:sp>
        <p:nvSpPr>
          <p:cNvPr id="1051" name="Rectangle 31"/>
          <p:cNvSpPr>
            <a:spLocks noChangeArrowheads="1"/>
          </p:cNvSpPr>
          <p:nvPr/>
        </p:nvSpPr>
        <p:spPr bwMode="auto">
          <a:xfrm>
            <a:off x="4787900" y="1673225"/>
            <a:ext cx="1152525" cy="500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DVD</a:t>
            </a:r>
            <a:endParaRPr lang="ru-RU"/>
          </a:p>
        </p:txBody>
      </p:sp>
      <p:sp>
        <p:nvSpPr>
          <p:cNvPr id="1052" name="Line 32"/>
          <p:cNvSpPr>
            <a:spLocks noChangeShapeType="1"/>
          </p:cNvSpPr>
          <p:nvPr/>
        </p:nvSpPr>
        <p:spPr bwMode="auto">
          <a:xfrm>
            <a:off x="3816350" y="1462088"/>
            <a:ext cx="0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33"/>
          <p:cNvSpPr>
            <a:spLocks noChangeShapeType="1"/>
          </p:cNvSpPr>
          <p:nvPr/>
        </p:nvSpPr>
        <p:spPr bwMode="auto">
          <a:xfrm>
            <a:off x="5364163" y="1462088"/>
            <a:ext cx="0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Rectangle 34"/>
          <p:cNvSpPr>
            <a:spLocks noChangeArrowheads="1"/>
          </p:cNvSpPr>
          <p:nvPr/>
        </p:nvSpPr>
        <p:spPr bwMode="auto">
          <a:xfrm>
            <a:off x="250825" y="1673225"/>
            <a:ext cx="1296988" cy="500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Стриммеры</a:t>
            </a:r>
          </a:p>
        </p:txBody>
      </p:sp>
      <p:sp>
        <p:nvSpPr>
          <p:cNvPr id="1055" name="Rectangle 35"/>
          <p:cNvSpPr>
            <a:spLocks noChangeArrowheads="1"/>
          </p:cNvSpPr>
          <p:nvPr/>
        </p:nvSpPr>
        <p:spPr bwMode="auto">
          <a:xfrm>
            <a:off x="1727200" y="1673225"/>
            <a:ext cx="1260475" cy="500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Дисководы</a:t>
            </a:r>
          </a:p>
        </p:txBody>
      </p:sp>
      <p:sp>
        <p:nvSpPr>
          <p:cNvPr id="1056" name="Line 36"/>
          <p:cNvSpPr>
            <a:spLocks noChangeShapeType="1"/>
          </p:cNvSpPr>
          <p:nvPr/>
        </p:nvSpPr>
        <p:spPr bwMode="auto">
          <a:xfrm>
            <a:off x="863600" y="1462088"/>
            <a:ext cx="0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37"/>
          <p:cNvSpPr>
            <a:spLocks noChangeShapeType="1"/>
          </p:cNvSpPr>
          <p:nvPr/>
        </p:nvSpPr>
        <p:spPr bwMode="auto">
          <a:xfrm>
            <a:off x="2411413" y="1462088"/>
            <a:ext cx="0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38"/>
          <p:cNvSpPr>
            <a:spLocks noChangeShapeType="1"/>
          </p:cNvSpPr>
          <p:nvPr/>
        </p:nvSpPr>
        <p:spPr bwMode="auto">
          <a:xfrm>
            <a:off x="2411413" y="2171700"/>
            <a:ext cx="0" cy="420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" name="Line 39"/>
          <p:cNvSpPr>
            <a:spLocks noChangeShapeType="1"/>
          </p:cNvSpPr>
          <p:nvPr/>
        </p:nvSpPr>
        <p:spPr bwMode="auto">
          <a:xfrm>
            <a:off x="863600" y="2381250"/>
            <a:ext cx="0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" name="Line 40"/>
          <p:cNvSpPr>
            <a:spLocks noChangeShapeType="1"/>
          </p:cNvSpPr>
          <p:nvPr/>
        </p:nvSpPr>
        <p:spPr bwMode="auto">
          <a:xfrm flipH="1">
            <a:off x="863600" y="2381250"/>
            <a:ext cx="1547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" name="Rectangle 41"/>
          <p:cNvSpPr>
            <a:spLocks noChangeArrowheads="1"/>
          </p:cNvSpPr>
          <p:nvPr/>
        </p:nvSpPr>
        <p:spPr bwMode="auto">
          <a:xfrm>
            <a:off x="1727200" y="2592388"/>
            <a:ext cx="1260475" cy="500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НМЖД</a:t>
            </a:r>
          </a:p>
        </p:txBody>
      </p:sp>
      <p:sp>
        <p:nvSpPr>
          <p:cNvPr id="1062" name="Rectangle 42"/>
          <p:cNvSpPr>
            <a:spLocks noChangeArrowheads="1"/>
          </p:cNvSpPr>
          <p:nvPr/>
        </p:nvSpPr>
        <p:spPr bwMode="auto">
          <a:xfrm>
            <a:off x="250825" y="2592388"/>
            <a:ext cx="1260475" cy="500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НГМД</a:t>
            </a:r>
          </a:p>
        </p:txBody>
      </p:sp>
      <p:sp>
        <p:nvSpPr>
          <p:cNvPr id="1063" name="Rectangle 43"/>
          <p:cNvSpPr>
            <a:spLocks noChangeArrowheads="1"/>
          </p:cNvSpPr>
          <p:nvPr/>
        </p:nvSpPr>
        <p:spPr bwMode="auto">
          <a:xfrm>
            <a:off x="6156325" y="1673225"/>
            <a:ext cx="2016125" cy="500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USB Card Readers </a:t>
            </a:r>
          </a:p>
        </p:txBody>
      </p:sp>
      <p:sp>
        <p:nvSpPr>
          <p:cNvPr id="1064" name="Line 44"/>
          <p:cNvSpPr>
            <a:spLocks noChangeShapeType="1"/>
          </p:cNvSpPr>
          <p:nvPr/>
        </p:nvSpPr>
        <p:spPr bwMode="auto">
          <a:xfrm>
            <a:off x="7524750" y="1462088"/>
            <a:ext cx="0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" name="Rectangle 45"/>
          <p:cNvSpPr>
            <a:spLocks noChangeArrowheads="1"/>
          </p:cNvSpPr>
          <p:nvPr/>
        </p:nvSpPr>
        <p:spPr bwMode="auto">
          <a:xfrm>
            <a:off x="6156325" y="2381250"/>
            <a:ext cx="863600" cy="627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Карты</a:t>
            </a:r>
          </a:p>
          <a:p>
            <a:pPr algn="ctr"/>
            <a:r>
              <a:rPr lang="ru-RU" sz="1400"/>
              <a:t>памяти</a:t>
            </a:r>
          </a:p>
        </p:txBody>
      </p:sp>
      <p:sp>
        <p:nvSpPr>
          <p:cNvPr id="1066" name="Line 46"/>
          <p:cNvSpPr>
            <a:spLocks noChangeShapeType="1"/>
          </p:cNvSpPr>
          <p:nvPr/>
        </p:nvSpPr>
        <p:spPr bwMode="auto">
          <a:xfrm>
            <a:off x="6624638" y="217170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" name="Rectangle 47"/>
          <p:cNvSpPr>
            <a:spLocks noChangeArrowheads="1"/>
          </p:cNvSpPr>
          <p:nvPr/>
        </p:nvSpPr>
        <p:spPr bwMode="auto">
          <a:xfrm>
            <a:off x="7200900" y="2381250"/>
            <a:ext cx="1692275" cy="627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Flash Drive USB </a:t>
            </a:r>
          </a:p>
          <a:p>
            <a:pPr algn="ctr"/>
            <a:r>
              <a:rPr lang="ru-RU" sz="1400"/>
              <a:t>Накопители</a:t>
            </a:r>
          </a:p>
        </p:txBody>
      </p:sp>
      <p:pic>
        <p:nvPicPr>
          <p:cNvPr id="1068" name="Picture 48" descr="icon_11719035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846638"/>
            <a:ext cx="4667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49" descr="Mega-Kart_8GB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429125"/>
            <a:ext cx="50323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50" descr="icon_11383697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259138"/>
            <a:ext cx="4667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51" descr="icon_11394045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886200"/>
            <a:ext cx="4667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52" descr="icon_11588314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5389563"/>
            <a:ext cx="4667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3" name="Rectangle 53"/>
          <p:cNvSpPr>
            <a:spLocks noChangeArrowheads="1"/>
          </p:cNvSpPr>
          <p:nvPr/>
        </p:nvSpPr>
        <p:spPr bwMode="auto">
          <a:xfrm>
            <a:off x="7235825" y="3175000"/>
            <a:ext cx="1657350" cy="288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74" name="Picture 54" descr="JetFlash2A-2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3063" y="4638675"/>
            <a:ext cx="774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55" descr="icon_11679210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3259138"/>
            <a:ext cx="5762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" name="Picture 56" descr="icon_11685111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2838" y="3886200"/>
            <a:ext cx="4667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7" name="Picture 57" descr="innoDisk5-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850" y="3927475"/>
            <a:ext cx="93503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58" descr="icon_11745740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35938" y="3259138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9" name="Picture 59" descr="icon_117007445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66088" y="5221288"/>
            <a:ext cx="7540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0" name="Picture 60" descr="icon_117006137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72338" y="4930775"/>
            <a:ext cx="790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1" name="Line 61"/>
          <p:cNvSpPr>
            <a:spLocks noChangeShapeType="1"/>
          </p:cNvSpPr>
          <p:nvPr/>
        </p:nvSpPr>
        <p:spPr bwMode="auto">
          <a:xfrm>
            <a:off x="8532813" y="1462088"/>
            <a:ext cx="0" cy="919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82" name="Picture 62" descr="винчестер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813" y="3386138"/>
            <a:ext cx="13541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63" descr="флоппи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1800" y="4719638"/>
            <a:ext cx="1223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4" name="Picture 64" descr="Cd2"/>
          <p:cNvPicPr>
            <a:picLocks noChangeAspect="1" noChangeArrowheads="1"/>
          </p:cNvPicPr>
          <p:nvPr/>
        </p:nvPicPr>
        <p:blipFill>
          <a:blip r:embed="rId17" cstate="print">
            <a:lum bright="18000" contrast="-24000"/>
          </a:blip>
          <a:srcRect/>
          <a:stretch>
            <a:fillRect/>
          </a:stretch>
        </p:blipFill>
        <p:spPr bwMode="auto">
          <a:xfrm>
            <a:off x="3276600" y="4011613"/>
            <a:ext cx="1619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" name="Picture 65" descr="goldencd"/>
          <p:cNvPicPr>
            <a:picLocks noChangeAspect="1" noChangeArrowheads="1" noCrop="1"/>
          </p:cNvPicPr>
          <p:nvPr/>
        </p:nvPicPr>
        <p:blipFill>
          <a:blip r:embed="rId18" cstate="print">
            <a:lum bright="24000"/>
          </a:blip>
          <a:srcRect/>
          <a:stretch>
            <a:fillRect/>
          </a:stretch>
        </p:blipFill>
        <p:spPr bwMode="auto">
          <a:xfrm>
            <a:off x="4895850" y="4219575"/>
            <a:ext cx="9366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6"/>
          <p:cNvGraphicFramePr>
            <a:graphicFrameLocks/>
          </p:cNvGraphicFramePr>
          <p:nvPr/>
        </p:nvGraphicFramePr>
        <p:xfrm>
          <a:off x="323850" y="3386138"/>
          <a:ext cx="830263" cy="915987"/>
        </p:xfrm>
        <a:graphic>
          <a:graphicData uri="http://schemas.openxmlformats.org/presentationml/2006/ole">
            <p:oleObj spid="_x0000_s1026" name="Clip" r:id="rId19" imgW="2286000" imgH="2286000" progId="">
              <p:embed/>
            </p:oleObj>
          </a:graphicData>
        </a:graphic>
      </p:graphicFrame>
      <p:graphicFrame>
        <p:nvGraphicFramePr>
          <p:cNvPr id="1027" name="Object 67"/>
          <p:cNvGraphicFramePr>
            <a:graphicFrameLocks/>
          </p:cNvGraphicFramePr>
          <p:nvPr/>
        </p:nvGraphicFramePr>
        <p:xfrm>
          <a:off x="684213" y="3802063"/>
          <a:ext cx="611187" cy="703262"/>
        </p:xfrm>
        <a:graphic>
          <a:graphicData uri="http://schemas.openxmlformats.org/presentationml/2006/ole">
            <p:oleObj spid="_x0000_s1027" name="Clip" r:id="rId20" imgW="2224080" imgH="2286000" progId="">
              <p:embed/>
            </p:oleObj>
          </a:graphicData>
        </a:graphic>
      </p:graphicFrame>
      <p:pic>
        <p:nvPicPr>
          <p:cNvPr id="1086" name="Picture 68" descr="винчестер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27200" y="4721225"/>
            <a:ext cx="12239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79" y="214290"/>
            <a:ext cx="8841577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539552" y="1285860"/>
            <a:ext cx="7175720" cy="5383500"/>
            <a:chOff x="2216" y="6533"/>
            <a:chExt cx="6437" cy="5324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5223" y="7061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5223" y="7588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5223" y="8115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5223" y="8642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5223" y="9169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ь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5223" y="9696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ю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5223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5223" y="1075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5223" y="1127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5223" y="653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733" y="758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5713" y="7588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4243" y="7588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6203" y="7588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6693" y="7588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7183" y="758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7673" y="758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8163" y="758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4733" y="8114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>
              <a:off x="4243" y="8115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9" name="Rectangle 23"/>
            <p:cNvSpPr>
              <a:spLocks noChangeArrowheads="1"/>
            </p:cNvSpPr>
            <p:nvPr/>
          </p:nvSpPr>
          <p:spPr bwMode="auto">
            <a:xfrm>
              <a:off x="5708" y="8114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я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6198" y="8114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6688" y="8115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ь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4733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4243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3753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3263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2773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7" name="Rectangle 31"/>
            <p:cNvSpPr>
              <a:spLocks noChangeArrowheads="1"/>
            </p:cNvSpPr>
            <p:nvPr/>
          </p:nvSpPr>
          <p:spPr bwMode="auto">
            <a:xfrm>
              <a:off x="5708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/>
          </p:nvSpPr>
          <p:spPr bwMode="auto">
            <a:xfrm>
              <a:off x="6198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/>
          </p:nvSpPr>
          <p:spPr bwMode="auto">
            <a:xfrm>
              <a:off x="6693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0" name="Rectangle 34"/>
            <p:cNvSpPr>
              <a:spLocks noChangeArrowheads="1"/>
            </p:cNvSpPr>
            <p:nvPr/>
          </p:nvSpPr>
          <p:spPr bwMode="auto">
            <a:xfrm>
              <a:off x="7183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1" name="Rectangle 35"/>
            <p:cNvSpPr>
              <a:spLocks noChangeArrowheads="1"/>
            </p:cNvSpPr>
            <p:nvPr/>
          </p:nvSpPr>
          <p:spPr bwMode="auto">
            <a:xfrm>
              <a:off x="7673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я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2" name="Rectangle 36"/>
            <p:cNvSpPr>
              <a:spLocks noChangeArrowheads="1"/>
            </p:cNvSpPr>
            <p:nvPr/>
          </p:nvSpPr>
          <p:spPr bwMode="auto">
            <a:xfrm>
              <a:off x="4243" y="1127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3" name="Rectangle 37"/>
            <p:cNvSpPr>
              <a:spLocks noChangeArrowheads="1"/>
            </p:cNvSpPr>
            <p:nvPr/>
          </p:nvSpPr>
          <p:spPr bwMode="auto">
            <a:xfrm>
              <a:off x="5708" y="1127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4" name="Rectangle 38"/>
            <p:cNvSpPr>
              <a:spLocks noChangeArrowheads="1"/>
            </p:cNvSpPr>
            <p:nvPr/>
          </p:nvSpPr>
          <p:spPr bwMode="auto">
            <a:xfrm>
              <a:off x="6203" y="1127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5" name="Rectangle 39"/>
            <p:cNvSpPr>
              <a:spLocks noChangeArrowheads="1"/>
            </p:cNvSpPr>
            <p:nvPr/>
          </p:nvSpPr>
          <p:spPr bwMode="auto">
            <a:xfrm>
              <a:off x="4733" y="1127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6" name="Rectangle 40"/>
            <p:cNvSpPr>
              <a:spLocks noChangeArrowheads="1"/>
            </p:cNvSpPr>
            <p:nvPr/>
          </p:nvSpPr>
          <p:spPr bwMode="auto">
            <a:xfrm>
              <a:off x="4733" y="1075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ц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7" name="Rectangle 41"/>
            <p:cNvSpPr>
              <a:spLocks noChangeArrowheads="1"/>
            </p:cNvSpPr>
            <p:nvPr/>
          </p:nvSpPr>
          <p:spPr bwMode="auto">
            <a:xfrm>
              <a:off x="4243" y="1075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8" name="Rectangle 42"/>
            <p:cNvSpPr>
              <a:spLocks noChangeArrowheads="1"/>
            </p:cNvSpPr>
            <p:nvPr/>
          </p:nvSpPr>
          <p:spPr bwMode="auto">
            <a:xfrm>
              <a:off x="3753" y="1075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9" name="Rectangle 43"/>
            <p:cNvSpPr>
              <a:spLocks noChangeArrowheads="1"/>
            </p:cNvSpPr>
            <p:nvPr/>
          </p:nvSpPr>
          <p:spPr bwMode="auto">
            <a:xfrm>
              <a:off x="3263" y="1075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0" name="Rectangle 44"/>
            <p:cNvSpPr>
              <a:spLocks noChangeArrowheads="1"/>
            </p:cNvSpPr>
            <p:nvPr/>
          </p:nvSpPr>
          <p:spPr bwMode="auto">
            <a:xfrm>
              <a:off x="5708" y="1075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1" name="Rectangle 45"/>
            <p:cNvSpPr>
              <a:spLocks noChangeArrowheads="1"/>
            </p:cNvSpPr>
            <p:nvPr/>
          </p:nvSpPr>
          <p:spPr bwMode="auto">
            <a:xfrm>
              <a:off x="6203" y="1075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2" name="Rectangle 46"/>
            <p:cNvSpPr>
              <a:spLocks noChangeArrowheads="1"/>
            </p:cNvSpPr>
            <p:nvPr/>
          </p:nvSpPr>
          <p:spPr bwMode="auto">
            <a:xfrm>
              <a:off x="6688" y="1075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3" name="Rectangle 47"/>
            <p:cNvSpPr>
              <a:spLocks noChangeArrowheads="1"/>
            </p:cNvSpPr>
            <p:nvPr/>
          </p:nvSpPr>
          <p:spPr bwMode="auto">
            <a:xfrm>
              <a:off x="7183" y="1075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4" name="Rectangle 48"/>
            <p:cNvSpPr>
              <a:spLocks noChangeArrowheads="1"/>
            </p:cNvSpPr>
            <p:nvPr/>
          </p:nvSpPr>
          <p:spPr bwMode="auto">
            <a:xfrm>
              <a:off x="3687" y="7587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5" name="Rectangle 49"/>
            <p:cNvSpPr>
              <a:spLocks noChangeArrowheads="1"/>
            </p:cNvSpPr>
            <p:nvPr/>
          </p:nvSpPr>
          <p:spPr bwMode="auto">
            <a:xfrm>
              <a:off x="3687" y="8114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6" name="Rectangle 50"/>
            <p:cNvSpPr>
              <a:spLocks noChangeArrowheads="1"/>
            </p:cNvSpPr>
            <p:nvPr/>
          </p:nvSpPr>
          <p:spPr bwMode="auto">
            <a:xfrm>
              <a:off x="2216" y="1022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7" name="Rectangle 51"/>
            <p:cNvSpPr>
              <a:spLocks noChangeArrowheads="1"/>
            </p:cNvSpPr>
            <p:nvPr/>
          </p:nvSpPr>
          <p:spPr bwMode="auto">
            <a:xfrm>
              <a:off x="2648" y="10803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8" name="Rectangle 52"/>
            <p:cNvSpPr>
              <a:spLocks noChangeArrowheads="1"/>
            </p:cNvSpPr>
            <p:nvPr/>
          </p:nvSpPr>
          <p:spPr bwMode="auto">
            <a:xfrm>
              <a:off x="3687" y="11330"/>
              <a:ext cx="490" cy="5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143108" y="357166"/>
            <a:ext cx="47643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Проверьте себя 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ople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09120"/>
            <a:ext cx="2159000" cy="20447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4000" dirty="0" smtClean="0">
                <a:solidFill>
                  <a:srgbClr val="7030A0"/>
                </a:solidFill>
              </a:rPr>
              <a:t>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84615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учебник: п. 5, 6, выполнить задание в тетради, ответить на вопросы: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2276872"/>
          <a:ext cx="8640960" cy="2133600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467822">
                <a:tc>
                  <a:txBody>
                    <a:bodyPr/>
                    <a:lstStyle/>
                    <a:p>
                      <a:pPr indent="11430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Перечислите </a:t>
                      </a: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пяти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известных вам устройств </a:t>
                      </a: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внешней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памяти.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76107">
                <a:tc>
                  <a:txBody>
                    <a:bodyPr/>
                    <a:lstStyle/>
                    <a:p>
                      <a:pPr indent="114300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07">
                <a:tc>
                  <a:txBody>
                    <a:bodyPr/>
                    <a:lstStyle/>
                    <a:p>
                      <a:pPr indent="1143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 чём </a:t>
                      </a: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отличие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дисков </a:t>
                      </a:r>
                      <a:r>
                        <a:rPr lang="en-US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</a:t>
                      </a: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RW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76107">
                <a:tc>
                  <a:txBody>
                    <a:bodyPr/>
                    <a:lstStyle/>
                    <a:p>
                      <a:pPr indent="114300">
                        <a:spcAft>
                          <a:spcPts val="0"/>
                        </a:spcAft>
                      </a:pP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В начале </a:t>
            </a:r>
            <a:r>
              <a:rPr lang="en-US" sz="2800" dirty="0"/>
              <a:t>XIX</a:t>
            </a:r>
            <a:r>
              <a:rPr lang="ru-RU" sz="2800" dirty="0"/>
              <a:t> века компьютером называлась профессия человека занимающегося расчетами, вычислениями</a:t>
            </a:r>
          </a:p>
        </p:txBody>
      </p:sp>
      <p:pic>
        <p:nvPicPr>
          <p:cNvPr id="16386" name="Picture 5" descr="HWScan0027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981200"/>
            <a:ext cx="76200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3929090" cy="21193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Первый компьютер был создан </a:t>
            </a:r>
            <a:r>
              <a:rPr lang="ru-RU" sz="2800" dirty="0" smtClean="0"/>
              <a:t>в </a:t>
            </a:r>
            <a:r>
              <a:rPr lang="ru-RU" sz="2800" dirty="0"/>
              <a:t>США в 1946 году и назывался «ЭНИАК»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0" y="214313"/>
            <a:ext cx="4670425" cy="3000375"/>
          </a:xfrm>
        </p:spPr>
      </p:pic>
      <p:pic>
        <p:nvPicPr>
          <p:cNvPr id="17410" name="Picture 8" descr="ЭНИА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357563"/>
            <a:ext cx="3400425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500313"/>
            <a:ext cx="3641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2857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093913"/>
            <a:ext cx="2786063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1928813"/>
            <a:ext cx="345598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0"/>
            <a:ext cx="322551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214313" y="4286250"/>
            <a:ext cx="26431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Леона́рдо ди сер Пье́ро да Ви́нчи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500063"/>
            <a:ext cx="5715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25755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3500438" y="257175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rbel" pitchFamily="34" charset="0"/>
              </a:rPr>
              <a:t>ЖУКОВСКИЙ Николай Егорович</a:t>
            </a:r>
          </a:p>
          <a:p>
            <a:pPr algn="ctr"/>
            <a:r>
              <a:rPr lang="ru-RU" sz="2800">
                <a:latin typeface="Corbel" pitchFamily="34" charset="0"/>
              </a:rPr>
              <a:t> (1847—1921)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43" y="4071942"/>
            <a:ext cx="397813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3929063"/>
            <a:ext cx="42449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"/>
            <a:ext cx="30003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786188" y="500063"/>
            <a:ext cx="46434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 своему назначению компьютер - универсальное техническое средство для работы человека с информацией.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643313" y="3571875"/>
            <a:ext cx="37861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 принципам устройства компьютер - это модель человека, работающего с информацией.</a:t>
            </a:r>
          </a:p>
        </p:txBody>
      </p:sp>
      <p:pic>
        <p:nvPicPr>
          <p:cNvPr id="20484" name="Рисунок 4" descr="5028349cf88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2119313"/>
            <a:ext cx="2071687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6324600"/>
          </a:xfrm>
          <a:prstGeom prst="rect">
            <a:avLst/>
          </a:prstGeom>
          <a:solidFill>
            <a:schemeClr val="bg2"/>
          </a:soli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675688" y="73025"/>
            <a:ext cx="395287" cy="368300"/>
          </a:xfrm>
          <a:prstGeom prst="rect">
            <a:avLst/>
          </a:prstGeom>
          <a:solidFill>
            <a:srgbClr val="FF9966"/>
          </a:solidFill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accent1"/>
                </a:solidFill>
                <a:sym typeface="Webdings" pitchFamily="18" charset="2"/>
              </a:rPr>
              <a:t>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4463" y="2698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АНАЛОГИЯ  МЕЖДУ  КОМПЬЮТЕРОМ  И  ЧЕЛОВЕКОМ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11863" y="1628775"/>
            <a:ext cx="762000" cy="1728788"/>
            <a:chOff x="3792" y="864"/>
            <a:chExt cx="480" cy="768"/>
          </a:xfrm>
        </p:grpSpPr>
        <p:sp>
          <p:nvSpPr>
            <p:cNvPr id="3127" name="Line 7"/>
            <p:cNvSpPr>
              <a:spLocks noChangeShapeType="1"/>
            </p:cNvSpPr>
            <p:nvPr/>
          </p:nvSpPr>
          <p:spPr bwMode="auto">
            <a:xfrm>
              <a:off x="3792" y="864"/>
              <a:ext cx="480" cy="0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Line 8"/>
            <p:cNvSpPr>
              <a:spLocks noChangeShapeType="1"/>
            </p:cNvSpPr>
            <p:nvPr/>
          </p:nvSpPr>
          <p:spPr bwMode="auto">
            <a:xfrm>
              <a:off x="3792" y="1104"/>
              <a:ext cx="480" cy="0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Line 9"/>
            <p:cNvSpPr>
              <a:spLocks noChangeShapeType="1"/>
            </p:cNvSpPr>
            <p:nvPr/>
          </p:nvSpPr>
          <p:spPr bwMode="auto">
            <a:xfrm>
              <a:off x="3792" y="1392"/>
              <a:ext cx="480" cy="0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0" name="Line 10"/>
            <p:cNvSpPr>
              <a:spLocks noChangeShapeType="1"/>
            </p:cNvSpPr>
            <p:nvPr/>
          </p:nvSpPr>
          <p:spPr bwMode="auto">
            <a:xfrm>
              <a:off x="3792" y="1632"/>
              <a:ext cx="480" cy="0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228600" y="3998913"/>
            <a:ext cx="4191000" cy="2514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12"/>
          <p:cNvSpPr>
            <a:spLocks noChangeArrowheads="1"/>
          </p:cNvSpPr>
          <p:nvPr/>
        </p:nvSpPr>
        <p:spPr bwMode="auto">
          <a:xfrm>
            <a:off x="5257800" y="5141913"/>
            <a:ext cx="3657600" cy="1371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/>
              <a:t>  </a:t>
            </a:r>
            <a:r>
              <a:rPr lang="ru-RU" sz="2000"/>
              <a:t>В   памяти   компьютера  </a:t>
            </a:r>
          </a:p>
          <a:p>
            <a:pPr algn="ctr" eaLnBrk="0" hangingPunct="0"/>
            <a:r>
              <a:rPr lang="ru-RU" sz="2000"/>
              <a:t>х  р  а  н  я  т  с  я  </a:t>
            </a:r>
          </a:p>
          <a:p>
            <a:pPr algn="ctr" eaLnBrk="0" hangingPunct="0"/>
            <a:r>
              <a:rPr lang="ru-RU" sz="2000">
                <a:hlinkClick r:id="rId3" action="ppaction://hlinksldjump"/>
              </a:rPr>
              <a:t>данные</a:t>
            </a:r>
            <a:r>
              <a:rPr lang="ru-RU" sz="2000"/>
              <a:t>   и    </a:t>
            </a:r>
            <a:r>
              <a:rPr lang="ru-RU" sz="2000">
                <a:hlinkClick r:id="rId3" action="ppaction://hlinksldjump"/>
              </a:rPr>
              <a:t>программы</a:t>
            </a:r>
            <a:endParaRPr lang="ru-RU" sz="2000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304800" y="5827713"/>
            <a:ext cx="2667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>
                <a:latin typeface="Century Gothic" pitchFamily="34" charset="0"/>
              </a:rPr>
              <a:t>Информационный  обмен  </a:t>
            </a:r>
          </a:p>
          <a:p>
            <a:pPr algn="ctr" eaLnBrk="0" hangingPunct="0"/>
            <a:r>
              <a:rPr lang="ru-RU" sz="1400">
                <a:latin typeface="Century Gothic" pitchFamily="34" charset="0"/>
              </a:rPr>
              <a:t>в     к о м п ь ю т е р е</a:t>
            </a:r>
          </a:p>
        </p:txBody>
      </p:sp>
      <p:sp>
        <p:nvSpPr>
          <p:cNvPr id="3082" name="AutoShape 14"/>
          <p:cNvSpPr>
            <a:spLocks noChangeArrowheads="1"/>
          </p:cNvSpPr>
          <p:nvPr/>
        </p:nvSpPr>
        <p:spPr bwMode="auto">
          <a:xfrm>
            <a:off x="457200" y="4303713"/>
            <a:ext cx="838200" cy="457200"/>
          </a:xfrm>
          <a:prstGeom prst="homePlate">
            <a:avLst>
              <a:gd name="adj" fmla="val 4583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/>
              <a:t>Ввод</a:t>
            </a:r>
          </a:p>
        </p:txBody>
      </p:sp>
      <p:sp>
        <p:nvSpPr>
          <p:cNvPr id="3083" name="AutoShape 15"/>
          <p:cNvSpPr>
            <a:spLocks noChangeArrowheads="1"/>
          </p:cNvSpPr>
          <p:nvPr/>
        </p:nvSpPr>
        <p:spPr bwMode="auto">
          <a:xfrm>
            <a:off x="3352800" y="4151313"/>
            <a:ext cx="838200" cy="838200"/>
          </a:xfrm>
          <a:prstGeom prst="flowChartPunchedTape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/>
              <a:t>Вывод</a:t>
            </a:r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1676400" y="4227513"/>
            <a:ext cx="1295400" cy="6096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/>
              <a:t>ПАМЯТЬ</a:t>
            </a:r>
          </a:p>
        </p:txBody>
      </p:sp>
      <p:sp>
        <p:nvSpPr>
          <p:cNvPr id="3085" name="Line 17"/>
          <p:cNvSpPr>
            <a:spLocks noChangeShapeType="1"/>
          </p:cNvSpPr>
          <p:nvPr/>
        </p:nvSpPr>
        <p:spPr bwMode="auto">
          <a:xfrm>
            <a:off x="1295400" y="453231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8"/>
          <p:cNvSpPr>
            <a:spLocks noChangeShapeType="1"/>
          </p:cNvSpPr>
          <p:nvPr/>
        </p:nvSpPr>
        <p:spPr bwMode="auto">
          <a:xfrm>
            <a:off x="2971800" y="453231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9"/>
          <p:cNvSpPr>
            <a:spLocks noChangeShapeType="1"/>
          </p:cNvSpPr>
          <p:nvPr/>
        </p:nvSpPr>
        <p:spPr bwMode="auto">
          <a:xfrm>
            <a:off x="1981200" y="4837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20"/>
          <p:cNvSpPr>
            <a:spLocks noChangeShapeType="1"/>
          </p:cNvSpPr>
          <p:nvPr/>
        </p:nvSpPr>
        <p:spPr bwMode="auto">
          <a:xfrm flipV="1">
            <a:off x="2667000" y="4837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990600" y="5141913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>
                <a:latin typeface="Arial" pitchFamily="34" charset="0"/>
              </a:rPr>
              <a:t>ПРОЦЕССОР</a:t>
            </a:r>
          </a:p>
        </p:txBody>
      </p:sp>
      <p:sp>
        <p:nvSpPr>
          <p:cNvPr id="3090" name="Rectangle 22"/>
          <p:cNvSpPr>
            <a:spLocks noChangeArrowheads="1"/>
          </p:cNvSpPr>
          <p:nvPr/>
        </p:nvSpPr>
        <p:spPr bwMode="auto">
          <a:xfrm>
            <a:off x="4724400" y="3998913"/>
            <a:ext cx="4191000" cy="990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/>
              <a:t>По   своему   назначению   компьютер – </a:t>
            </a:r>
          </a:p>
          <a:p>
            <a:pPr algn="ctr" eaLnBrk="0" hangingPunct="0"/>
            <a:r>
              <a:rPr lang="ru-RU" sz="1600"/>
              <a:t>универсальное   техническое   средство</a:t>
            </a:r>
          </a:p>
          <a:p>
            <a:pPr algn="ctr" eaLnBrk="0" hangingPunct="0"/>
            <a:r>
              <a:rPr lang="ru-RU" sz="1600"/>
              <a:t>для  работы  человека  с  информацией</a:t>
            </a:r>
          </a:p>
        </p:txBody>
      </p:sp>
      <p:graphicFrame>
        <p:nvGraphicFramePr>
          <p:cNvPr id="10263" name="Group 23"/>
          <p:cNvGraphicFramePr>
            <a:graphicFrameLocks noGrp="1"/>
          </p:cNvGraphicFramePr>
          <p:nvPr/>
        </p:nvGraphicFramePr>
        <p:xfrm>
          <a:off x="228600" y="762000"/>
          <a:ext cx="6019800" cy="2954339"/>
        </p:xfrm>
        <a:graphic>
          <a:graphicData uri="http://schemas.openxmlformats.org/drawingml/2006/table">
            <a:tbl>
              <a:tblPr/>
              <a:tblGrid>
                <a:gridCol w="1103313"/>
                <a:gridCol w="1716087"/>
                <a:gridCol w="3200400"/>
              </a:tblGrid>
              <a:tr h="598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 Е Л О В Е К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388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Органы  чувств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Прием  ( ввод )  информации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 О З Г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Хранение  информации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Процесс  мышления  ( обработка  информации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Речь, жесты, письмо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Передача (вывод) информации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83" name="Group 43"/>
          <p:cNvGraphicFramePr>
            <a:graphicFrameLocks noGrp="1"/>
          </p:cNvGraphicFramePr>
          <p:nvPr/>
        </p:nvGraphicFramePr>
        <p:xfrm>
          <a:off x="6781800" y="762000"/>
          <a:ext cx="2133600" cy="2954339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КОМПЬЮТЕР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 action="ppaction://hlinksldjump"/>
                        </a:rPr>
                        <a:t>Устройства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 action="ppaction://hlinksldjump"/>
                        </a:rPr>
                        <a:t>ввода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 action="ppaction://hlinksldjump"/>
                        </a:rPr>
                        <a:t>Устройства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 action="ppaction://hlinksldjump"/>
                        </a:rPr>
                        <a:t>памяти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 action="ppaction://hlinksldjump"/>
                        </a:rPr>
                        <a:t>П Р О Ц Е С С О 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 action="ppaction://hlinksldjump"/>
                        </a:rPr>
                        <a:t>Устройства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 action="ppaction://hlinksldjump"/>
                        </a:rPr>
                        <a:t>вывода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125" name="Picture 57" descr="BAGOMONY"/>
          <p:cNvPicPr>
            <a:picLocks noChangeAspect="1" noChangeArrowheads="1"/>
          </p:cNvPicPr>
          <p:nvPr/>
        </p:nvPicPr>
        <p:blipFill>
          <a:blip r:embed="rId4" cstate="print"/>
          <a:srcRect l="55789" r="15282" b="78883"/>
          <a:stretch>
            <a:fillRect/>
          </a:stretch>
        </p:blipFill>
        <p:spPr bwMode="auto">
          <a:xfrm>
            <a:off x="250825" y="1123950"/>
            <a:ext cx="10810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6" name="Picture 58" descr="COMPU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5065713"/>
            <a:ext cx="19907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81" name="Rectangle 65"/>
          <p:cNvSpPr>
            <a:spLocks noChangeArrowheads="1"/>
          </p:cNvSpPr>
          <p:nvPr/>
        </p:nvSpPr>
        <p:spPr bwMode="auto">
          <a:xfrm>
            <a:off x="0" y="533400"/>
            <a:ext cx="9144000" cy="6324600"/>
          </a:xfrm>
          <a:prstGeom prst="rect">
            <a:avLst/>
          </a:prstGeom>
          <a:solidFill>
            <a:srgbClr val="B2B2B2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356" name="Line 340"/>
          <p:cNvSpPr>
            <a:spLocks noChangeShapeType="1"/>
          </p:cNvSpPr>
          <p:nvPr/>
        </p:nvSpPr>
        <p:spPr bwMode="auto">
          <a:xfrm>
            <a:off x="2438400" y="228600"/>
            <a:ext cx="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57" name="Line 341"/>
          <p:cNvSpPr>
            <a:spLocks noChangeShapeType="1"/>
          </p:cNvSpPr>
          <p:nvPr/>
        </p:nvSpPr>
        <p:spPr bwMode="auto">
          <a:xfrm>
            <a:off x="6553200" y="314325"/>
            <a:ext cx="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42601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ПЕРВОЕ  ЗНАКОМСТВО  С  КОМПЬЮТЕРОМ</a:t>
            </a:r>
          </a:p>
        </p:txBody>
      </p:sp>
      <p:sp>
        <p:nvSpPr>
          <p:cNvPr id="86248" name="AutoShape 23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 rot="10800000" flipV="1">
            <a:off x="8675688" y="44450"/>
            <a:ext cx="395287" cy="360363"/>
          </a:xfrm>
          <a:prstGeom prst="actionButtonBlank">
            <a:avLst/>
          </a:prstGeom>
          <a:solidFill>
            <a:srgbClr val="FFCCFF"/>
          </a:solidFill>
          <a:ln w="3175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8748713" y="115888"/>
            <a:ext cx="252412" cy="215900"/>
            <a:chOff x="5477" y="76"/>
            <a:chExt cx="202" cy="196"/>
          </a:xfrm>
        </p:grpSpPr>
        <p:grpSp>
          <p:nvGrpSpPr>
            <p:cNvPr id="3" name="Group 234"/>
            <p:cNvGrpSpPr>
              <a:grpSpLocks/>
            </p:cNvGrpSpPr>
            <p:nvPr/>
          </p:nvGrpSpPr>
          <p:grpSpPr bwMode="auto">
            <a:xfrm>
              <a:off x="5477" y="76"/>
              <a:ext cx="202" cy="196"/>
              <a:chOff x="5452" y="50"/>
              <a:chExt cx="251" cy="245"/>
            </a:xfrm>
          </p:grpSpPr>
          <p:sp>
            <p:nvSpPr>
              <p:cNvPr id="86251" name="AutoShape 235"/>
              <p:cNvSpPr>
                <a:spLocks noChangeArrowheads="1"/>
              </p:cNvSpPr>
              <p:nvPr/>
            </p:nvSpPr>
            <p:spPr bwMode="auto">
              <a:xfrm>
                <a:off x="5452" y="50"/>
                <a:ext cx="251" cy="245"/>
              </a:xfrm>
              <a:prstGeom prst="roundRect">
                <a:avLst>
                  <a:gd name="adj" fmla="val 12245"/>
                </a:avLst>
              </a:prstGeom>
              <a:solidFill>
                <a:schemeClr val="hlink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252" name="Line 236"/>
              <p:cNvSpPr>
                <a:spLocks noChangeShapeType="1"/>
              </p:cNvSpPr>
              <p:nvPr/>
            </p:nvSpPr>
            <p:spPr bwMode="auto">
              <a:xfrm flipV="1">
                <a:off x="5495" y="94"/>
                <a:ext cx="161" cy="161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253" name="Line 237"/>
              <p:cNvSpPr>
                <a:spLocks noChangeShapeType="1"/>
              </p:cNvSpPr>
              <p:nvPr/>
            </p:nvSpPr>
            <p:spPr bwMode="auto">
              <a:xfrm flipH="1" flipV="1">
                <a:off x="5497" y="92"/>
                <a:ext cx="161" cy="161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6254" name="Rectangle 238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5479" y="83"/>
              <a:ext cx="19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307" name="Line 291"/>
          <p:cNvSpPr>
            <a:spLocks noChangeShapeType="1"/>
          </p:cNvSpPr>
          <p:nvPr/>
        </p:nvSpPr>
        <p:spPr bwMode="auto">
          <a:xfrm>
            <a:off x="609600" y="1262063"/>
            <a:ext cx="0" cy="48196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08" name="Rectangle 292"/>
          <p:cNvSpPr>
            <a:spLocks noChangeArrowheads="1"/>
          </p:cNvSpPr>
          <p:nvPr/>
        </p:nvSpPr>
        <p:spPr bwMode="auto">
          <a:xfrm>
            <a:off x="304800" y="831850"/>
            <a:ext cx="3886200" cy="5159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         Устройство  компьютера</a:t>
            </a:r>
          </a:p>
        </p:txBody>
      </p:sp>
      <p:sp>
        <p:nvSpPr>
          <p:cNvPr id="86309" name="Rectangle 293"/>
          <p:cNvSpPr>
            <a:spLocks noChangeArrowheads="1"/>
          </p:cNvSpPr>
          <p:nvPr/>
        </p:nvSpPr>
        <p:spPr bwMode="auto">
          <a:xfrm>
            <a:off x="381000" y="744538"/>
            <a:ext cx="609600" cy="6889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969696"/>
                </a:solidFill>
                <a:latin typeface="Arial Narrow" pitchFamily="34" charset="0"/>
              </a:rPr>
              <a:t>ПК</a:t>
            </a:r>
          </a:p>
        </p:txBody>
      </p:sp>
      <p:sp>
        <p:nvSpPr>
          <p:cNvPr id="86310" name="Line 294"/>
          <p:cNvSpPr>
            <a:spLocks noChangeShapeType="1"/>
          </p:cNvSpPr>
          <p:nvPr/>
        </p:nvSpPr>
        <p:spPr bwMode="auto">
          <a:xfrm>
            <a:off x="609600" y="2036763"/>
            <a:ext cx="2590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11" name="Line 295"/>
          <p:cNvSpPr>
            <a:spLocks noChangeShapeType="1"/>
          </p:cNvSpPr>
          <p:nvPr/>
        </p:nvSpPr>
        <p:spPr bwMode="auto">
          <a:xfrm>
            <a:off x="1524000" y="1949450"/>
            <a:ext cx="0" cy="774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12" name="Rectangle 296"/>
          <p:cNvSpPr>
            <a:spLocks noChangeArrowheads="1"/>
          </p:cNvSpPr>
          <p:nvPr/>
        </p:nvSpPr>
        <p:spPr bwMode="auto">
          <a:xfrm>
            <a:off x="838200" y="1692275"/>
            <a:ext cx="1371600" cy="6016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>
                <a:latin typeface="Arial" charset="0"/>
              </a:rPr>
              <a:t>Память</a:t>
            </a:r>
          </a:p>
        </p:txBody>
      </p:sp>
      <p:sp>
        <p:nvSpPr>
          <p:cNvPr id="86313" name="Line 297"/>
          <p:cNvSpPr>
            <a:spLocks noChangeShapeType="1"/>
          </p:cNvSpPr>
          <p:nvPr/>
        </p:nvSpPr>
        <p:spPr bwMode="auto">
          <a:xfrm>
            <a:off x="609600" y="4273550"/>
            <a:ext cx="121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14" name="Rectangle 298"/>
          <p:cNvSpPr>
            <a:spLocks noChangeArrowheads="1"/>
          </p:cNvSpPr>
          <p:nvPr/>
        </p:nvSpPr>
        <p:spPr bwMode="auto">
          <a:xfrm>
            <a:off x="838200" y="4016375"/>
            <a:ext cx="1371600" cy="6016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>
                <a:latin typeface="Arial" charset="0"/>
              </a:rPr>
              <a:t>Процессор</a:t>
            </a:r>
          </a:p>
        </p:txBody>
      </p:sp>
      <p:sp>
        <p:nvSpPr>
          <p:cNvPr id="86315" name="Rectangle 299"/>
          <p:cNvSpPr>
            <a:spLocks noChangeArrowheads="1"/>
          </p:cNvSpPr>
          <p:nvPr/>
        </p:nvSpPr>
        <p:spPr bwMode="auto">
          <a:xfrm>
            <a:off x="838200" y="4789488"/>
            <a:ext cx="3352800" cy="34448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 Обработка  данных  по  заданной  программе</a:t>
            </a:r>
            <a:endParaRPr lang="ru-RU" sz="1400">
              <a:latin typeface="Arial Narrow" pitchFamily="34" charset="0"/>
            </a:endParaRPr>
          </a:p>
        </p:txBody>
      </p:sp>
      <p:sp>
        <p:nvSpPr>
          <p:cNvPr id="86316" name="Rectangle 300"/>
          <p:cNvSpPr>
            <a:spLocks noChangeArrowheads="1"/>
          </p:cNvSpPr>
          <p:nvPr/>
        </p:nvSpPr>
        <p:spPr bwMode="auto">
          <a:xfrm>
            <a:off x="2362200" y="4016375"/>
            <a:ext cx="1828800" cy="6016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ru-RU" sz="1400" i="1">
                <a:latin typeface="Arial Narrow" pitchFamily="34" charset="0"/>
              </a:rPr>
              <a:t>  тактовая  частота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1400" i="1">
                <a:latin typeface="Arial Narrow" pitchFamily="34" charset="0"/>
              </a:rPr>
              <a:t>  разрядность</a:t>
            </a:r>
            <a:endParaRPr lang="ru-RU" sz="1400">
              <a:latin typeface="Arial Narrow" pitchFamily="34" charset="0"/>
            </a:endParaRPr>
          </a:p>
        </p:txBody>
      </p:sp>
      <p:sp>
        <p:nvSpPr>
          <p:cNvPr id="86317" name="Rectangle 301"/>
          <p:cNvSpPr>
            <a:spLocks noChangeArrowheads="1"/>
          </p:cNvSpPr>
          <p:nvPr/>
        </p:nvSpPr>
        <p:spPr bwMode="auto">
          <a:xfrm>
            <a:off x="2743200" y="2208213"/>
            <a:ext cx="1447800" cy="6016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 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1400" i="1">
                <a:latin typeface="Arial Narrow" pitchFamily="34" charset="0"/>
              </a:rPr>
              <a:t>  дискретность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1400" i="1">
                <a:latin typeface="Arial Narrow" pitchFamily="34" charset="0"/>
              </a:rPr>
              <a:t>  адресуемость</a:t>
            </a:r>
            <a:endParaRPr lang="ru-RU" sz="1400">
              <a:latin typeface="Arial Narrow" pitchFamily="34" charset="0"/>
            </a:endParaRPr>
          </a:p>
        </p:txBody>
      </p:sp>
      <p:sp>
        <p:nvSpPr>
          <p:cNvPr id="86318" name="Rectangle 302"/>
          <p:cNvSpPr>
            <a:spLocks noChangeArrowheads="1"/>
          </p:cNvSpPr>
          <p:nvPr/>
        </p:nvSpPr>
        <p:spPr bwMode="auto">
          <a:xfrm>
            <a:off x="2514600" y="1692275"/>
            <a:ext cx="1371600" cy="6016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800">
                <a:latin typeface="Arial Narrow" pitchFamily="34" charset="0"/>
              </a:rPr>
              <a:t>Внутренняя</a:t>
            </a:r>
          </a:p>
          <a:p>
            <a:pPr algn="ctr">
              <a:lnSpc>
                <a:spcPct val="80000"/>
              </a:lnSpc>
            </a:pPr>
            <a:r>
              <a:rPr lang="ru-RU" sz="1800">
                <a:latin typeface="Arial Narrow" pitchFamily="34" charset="0"/>
              </a:rPr>
              <a:t>п а м я т ь</a:t>
            </a:r>
          </a:p>
        </p:txBody>
      </p:sp>
      <p:sp>
        <p:nvSpPr>
          <p:cNvPr id="86319" name="Rectangle 303"/>
          <p:cNvSpPr>
            <a:spLocks noChangeArrowheads="1"/>
          </p:cNvSpPr>
          <p:nvPr/>
        </p:nvSpPr>
        <p:spPr bwMode="auto">
          <a:xfrm>
            <a:off x="2133600" y="3068638"/>
            <a:ext cx="2057400" cy="6032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buFontTx/>
              <a:buChar char="•"/>
            </a:pPr>
            <a:r>
              <a:rPr lang="ru-RU" sz="1400" i="1">
                <a:latin typeface="Arial Narrow" pitchFamily="34" charset="0"/>
              </a:rPr>
              <a:t>  магнитная  запись</a:t>
            </a:r>
          </a:p>
          <a:p>
            <a:pPr algn="ctr">
              <a:lnSpc>
                <a:spcPct val="80000"/>
              </a:lnSpc>
              <a:buFontTx/>
              <a:buChar char="•"/>
            </a:pPr>
            <a:r>
              <a:rPr lang="ru-RU" sz="1400" i="1">
                <a:latin typeface="Arial Narrow" pitchFamily="34" charset="0"/>
              </a:rPr>
              <a:t>  оптическая  запись</a:t>
            </a:r>
          </a:p>
          <a:p>
            <a:pPr algn="ctr">
              <a:lnSpc>
                <a:spcPct val="80000"/>
              </a:lnSpc>
              <a:buFontTx/>
              <a:buChar char="•"/>
            </a:pPr>
            <a:r>
              <a:rPr lang="ru-RU" sz="1400" i="1">
                <a:latin typeface="Arial Narrow" pitchFamily="34" charset="0"/>
              </a:rPr>
              <a:t>   флэш - память</a:t>
            </a:r>
            <a:endParaRPr lang="ru-RU" sz="1400">
              <a:latin typeface="Arial Narrow" pitchFamily="34" charset="0"/>
            </a:endParaRPr>
          </a:p>
        </p:txBody>
      </p:sp>
      <p:sp>
        <p:nvSpPr>
          <p:cNvPr id="86320" name="AutoShape 304"/>
          <p:cNvSpPr>
            <a:spLocks noChangeArrowheads="1"/>
          </p:cNvSpPr>
          <p:nvPr/>
        </p:nvSpPr>
        <p:spPr bwMode="auto">
          <a:xfrm>
            <a:off x="762000" y="2552700"/>
            <a:ext cx="1600200" cy="77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800">
                <a:latin typeface="Arial Narrow" pitchFamily="34" charset="0"/>
              </a:rPr>
              <a:t>В н е ш н я я</a:t>
            </a:r>
          </a:p>
          <a:p>
            <a:pPr algn="ctr">
              <a:lnSpc>
                <a:spcPct val="80000"/>
              </a:lnSpc>
            </a:pPr>
            <a:r>
              <a:rPr lang="ru-RU" sz="1800">
                <a:latin typeface="Arial Narrow" pitchFamily="34" charset="0"/>
              </a:rPr>
              <a:t>п а м я т ь</a:t>
            </a:r>
            <a:endParaRPr lang="ru-RU"/>
          </a:p>
        </p:txBody>
      </p:sp>
      <p:sp>
        <p:nvSpPr>
          <p:cNvPr id="86321" name="Line 305"/>
          <p:cNvSpPr>
            <a:spLocks noChangeShapeType="1"/>
          </p:cNvSpPr>
          <p:nvPr/>
        </p:nvSpPr>
        <p:spPr bwMode="auto">
          <a:xfrm>
            <a:off x="609600" y="6081713"/>
            <a:ext cx="121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22" name="Line 306"/>
          <p:cNvSpPr>
            <a:spLocks noChangeShapeType="1"/>
          </p:cNvSpPr>
          <p:nvPr/>
        </p:nvSpPr>
        <p:spPr bwMode="auto">
          <a:xfrm>
            <a:off x="2133600" y="5737225"/>
            <a:ext cx="121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23" name="Line 307"/>
          <p:cNvSpPr>
            <a:spLocks noChangeShapeType="1"/>
          </p:cNvSpPr>
          <p:nvPr/>
        </p:nvSpPr>
        <p:spPr bwMode="auto">
          <a:xfrm>
            <a:off x="2133600" y="6167438"/>
            <a:ext cx="121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24" name="Rectangle 308"/>
          <p:cNvSpPr>
            <a:spLocks noChangeArrowheads="1"/>
          </p:cNvSpPr>
          <p:nvPr/>
        </p:nvSpPr>
        <p:spPr bwMode="auto">
          <a:xfrm>
            <a:off x="838200" y="5564188"/>
            <a:ext cx="1752600" cy="7747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>
                <a:latin typeface="Arial" charset="0"/>
              </a:rPr>
              <a:t>Устройства</a:t>
            </a:r>
          </a:p>
          <a:p>
            <a:pPr algn="ctr">
              <a:lnSpc>
                <a:spcPct val="80000"/>
              </a:lnSpc>
            </a:pPr>
            <a:r>
              <a:rPr lang="ru-RU" sz="2000">
                <a:latin typeface="Arial Narrow" pitchFamily="34" charset="0"/>
              </a:rPr>
              <a:t>ввода - вывода</a:t>
            </a:r>
          </a:p>
        </p:txBody>
      </p:sp>
      <p:sp>
        <p:nvSpPr>
          <p:cNvPr id="86325" name="Rectangle 309"/>
          <p:cNvSpPr>
            <a:spLocks noChangeArrowheads="1"/>
          </p:cNvSpPr>
          <p:nvPr/>
        </p:nvSpPr>
        <p:spPr bwMode="auto">
          <a:xfrm>
            <a:off x="2819400" y="5994400"/>
            <a:ext cx="1371600" cy="60325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800">
                <a:latin typeface="Arial Narrow" pitchFamily="34" charset="0"/>
              </a:rPr>
              <a:t>Устройства</a:t>
            </a:r>
          </a:p>
          <a:p>
            <a:pPr algn="ctr">
              <a:lnSpc>
                <a:spcPct val="80000"/>
              </a:lnSpc>
            </a:pPr>
            <a:r>
              <a:rPr lang="ru-RU" sz="1800">
                <a:latin typeface="Arial Narrow" pitchFamily="34" charset="0"/>
              </a:rPr>
              <a:t>в ы в о д а</a:t>
            </a:r>
          </a:p>
        </p:txBody>
      </p:sp>
      <p:sp>
        <p:nvSpPr>
          <p:cNvPr id="86326" name="Rectangle 310"/>
          <p:cNvSpPr>
            <a:spLocks noChangeArrowheads="1"/>
          </p:cNvSpPr>
          <p:nvPr/>
        </p:nvSpPr>
        <p:spPr bwMode="auto">
          <a:xfrm>
            <a:off x="2819400" y="5307013"/>
            <a:ext cx="1371600" cy="601662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800">
                <a:latin typeface="Arial Narrow" pitchFamily="34" charset="0"/>
              </a:rPr>
              <a:t>Устройства</a:t>
            </a:r>
          </a:p>
          <a:p>
            <a:pPr algn="ctr">
              <a:lnSpc>
                <a:spcPct val="80000"/>
              </a:lnSpc>
            </a:pPr>
            <a:r>
              <a:rPr lang="ru-RU" sz="1800">
                <a:latin typeface="Arial Narrow" pitchFamily="34" charset="0"/>
              </a:rPr>
              <a:t>в в о д а </a:t>
            </a:r>
          </a:p>
        </p:txBody>
      </p:sp>
      <p:sp>
        <p:nvSpPr>
          <p:cNvPr id="86327" name="Line 311"/>
          <p:cNvSpPr>
            <a:spLocks noChangeShapeType="1"/>
          </p:cNvSpPr>
          <p:nvPr/>
        </p:nvSpPr>
        <p:spPr bwMode="auto">
          <a:xfrm>
            <a:off x="4800600" y="1347788"/>
            <a:ext cx="0" cy="43894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28" name="Rectangle 312"/>
          <p:cNvSpPr>
            <a:spLocks noChangeArrowheads="1"/>
          </p:cNvSpPr>
          <p:nvPr/>
        </p:nvSpPr>
        <p:spPr bwMode="auto">
          <a:xfrm>
            <a:off x="4495800" y="831850"/>
            <a:ext cx="4419600" cy="5159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Arial" charset="0"/>
              </a:rPr>
              <a:t>        Программное  обеспечение</a:t>
            </a:r>
          </a:p>
        </p:txBody>
      </p:sp>
      <p:sp>
        <p:nvSpPr>
          <p:cNvPr id="86329" name="Oval 313"/>
          <p:cNvSpPr>
            <a:spLocks noChangeArrowheads="1"/>
          </p:cNvSpPr>
          <p:nvPr/>
        </p:nvSpPr>
        <p:spPr bwMode="auto">
          <a:xfrm>
            <a:off x="4572000" y="744538"/>
            <a:ext cx="609600" cy="68897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969696"/>
                </a:solidFill>
                <a:latin typeface="Arial Narrow" pitchFamily="34" charset="0"/>
              </a:rPr>
              <a:t>ПО</a:t>
            </a:r>
            <a:endParaRPr lang="ru-RU"/>
          </a:p>
        </p:txBody>
      </p:sp>
      <p:sp>
        <p:nvSpPr>
          <p:cNvPr id="86330" name="Line 314"/>
          <p:cNvSpPr>
            <a:spLocks noChangeShapeType="1"/>
          </p:cNvSpPr>
          <p:nvPr/>
        </p:nvSpPr>
        <p:spPr bwMode="auto">
          <a:xfrm>
            <a:off x="4800600" y="5737225"/>
            <a:ext cx="121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31" name="Rectangle 315"/>
          <p:cNvSpPr>
            <a:spLocks noChangeArrowheads="1"/>
          </p:cNvSpPr>
          <p:nvPr/>
        </p:nvSpPr>
        <p:spPr bwMode="auto">
          <a:xfrm>
            <a:off x="5181600" y="6081713"/>
            <a:ext cx="3657600" cy="4302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 </a:t>
            </a:r>
            <a:r>
              <a:rPr lang="ru-RU" sz="1400">
                <a:latin typeface="Arial" charset="0"/>
              </a:rPr>
              <a:t>Назначение:</a:t>
            </a:r>
            <a:r>
              <a:rPr lang="ru-RU" sz="1400" i="1">
                <a:latin typeface="Arial" charset="0"/>
              </a:rPr>
              <a:t>    разработка  программ</a:t>
            </a:r>
          </a:p>
          <a:p>
            <a:pPr algn="ctr"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( ввод, отладка, редактирование, исполнение )</a:t>
            </a:r>
          </a:p>
        </p:txBody>
      </p:sp>
      <p:sp>
        <p:nvSpPr>
          <p:cNvPr id="86332" name="AutoShape 316"/>
          <p:cNvSpPr>
            <a:spLocks noChangeArrowheads="1"/>
          </p:cNvSpPr>
          <p:nvPr/>
        </p:nvSpPr>
        <p:spPr bwMode="auto">
          <a:xfrm>
            <a:off x="5105400" y="5478463"/>
            <a:ext cx="3810000" cy="4302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>
                <a:latin typeface="Arial" charset="0"/>
              </a:rPr>
              <a:t>Системы  программирования</a:t>
            </a:r>
          </a:p>
        </p:txBody>
      </p:sp>
      <p:sp>
        <p:nvSpPr>
          <p:cNvPr id="86333" name="Line 317"/>
          <p:cNvSpPr>
            <a:spLocks noChangeShapeType="1"/>
          </p:cNvSpPr>
          <p:nvPr/>
        </p:nvSpPr>
        <p:spPr bwMode="auto">
          <a:xfrm>
            <a:off x="4800600" y="4532313"/>
            <a:ext cx="121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34" name="Line 318"/>
          <p:cNvSpPr>
            <a:spLocks noChangeShapeType="1"/>
          </p:cNvSpPr>
          <p:nvPr/>
        </p:nvSpPr>
        <p:spPr bwMode="auto">
          <a:xfrm>
            <a:off x="6248400" y="4446588"/>
            <a:ext cx="0" cy="774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35" name="Rectangle 319"/>
          <p:cNvSpPr>
            <a:spLocks noChangeArrowheads="1"/>
          </p:cNvSpPr>
          <p:nvPr/>
        </p:nvSpPr>
        <p:spPr bwMode="auto">
          <a:xfrm>
            <a:off x="5105400" y="4962525"/>
            <a:ext cx="2209800" cy="344488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600">
                <a:latin typeface="Arial Narrow" pitchFamily="34" charset="0"/>
              </a:rPr>
              <a:t>Общего  назначения</a:t>
            </a:r>
            <a:r>
              <a:rPr lang="ru-RU" sz="1800">
                <a:latin typeface="Arial Narrow" pitchFamily="34" charset="0"/>
              </a:rPr>
              <a:t> </a:t>
            </a:r>
          </a:p>
        </p:txBody>
      </p:sp>
      <p:sp>
        <p:nvSpPr>
          <p:cNvPr id="86336" name="Line 320"/>
          <p:cNvSpPr>
            <a:spLocks noChangeShapeType="1"/>
          </p:cNvSpPr>
          <p:nvPr/>
        </p:nvSpPr>
        <p:spPr bwMode="auto">
          <a:xfrm>
            <a:off x="7162800" y="4446588"/>
            <a:ext cx="609600" cy="3429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37" name="Rectangle 321"/>
          <p:cNvSpPr>
            <a:spLocks noChangeArrowheads="1"/>
          </p:cNvSpPr>
          <p:nvPr/>
        </p:nvSpPr>
        <p:spPr bwMode="auto">
          <a:xfrm>
            <a:off x="7620000" y="4446588"/>
            <a:ext cx="1295400" cy="687387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600">
                <a:latin typeface="Arial Narrow" pitchFamily="34" charset="0"/>
              </a:rPr>
              <a:t>Специального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latin typeface="Arial Narrow" pitchFamily="34" charset="0"/>
              </a:rPr>
              <a:t>назначения </a:t>
            </a:r>
          </a:p>
        </p:txBody>
      </p:sp>
      <p:sp>
        <p:nvSpPr>
          <p:cNvPr id="86338" name="AutoShape 322"/>
          <p:cNvSpPr>
            <a:spLocks noChangeArrowheads="1"/>
          </p:cNvSpPr>
          <p:nvPr/>
        </p:nvSpPr>
        <p:spPr bwMode="auto">
          <a:xfrm>
            <a:off x="5105400" y="4273550"/>
            <a:ext cx="2209800" cy="430213"/>
          </a:xfrm>
          <a:prstGeom prst="roundRect">
            <a:avLst>
              <a:gd name="adj" fmla="val 35417"/>
            </a:avLst>
          </a:prstGeom>
          <a:solidFill>
            <a:schemeClr val="accent1"/>
          </a:solidFill>
          <a:ln w="381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>
                <a:latin typeface="Arial" charset="0"/>
              </a:rPr>
              <a:t>Прикладное  ПО</a:t>
            </a:r>
          </a:p>
        </p:txBody>
      </p:sp>
      <p:sp>
        <p:nvSpPr>
          <p:cNvPr id="86339" name="Line 323"/>
          <p:cNvSpPr>
            <a:spLocks noChangeShapeType="1"/>
          </p:cNvSpPr>
          <p:nvPr/>
        </p:nvSpPr>
        <p:spPr bwMode="auto">
          <a:xfrm>
            <a:off x="4800600" y="1863725"/>
            <a:ext cx="3124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40" name="Rectangle 324"/>
          <p:cNvSpPr>
            <a:spLocks noChangeArrowheads="1"/>
          </p:cNvSpPr>
          <p:nvPr/>
        </p:nvSpPr>
        <p:spPr bwMode="auto">
          <a:xfrm>
            <a:off x="7620000" y="1604963"/>
            <a:ext cx="1295400" cy="60325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600">
                <a:latin typeface="Arial Narrow" pitchFamily="34" charset="0"/>
              </a:rPr>
              <a:t>Сервисные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latin typeface="Arial Narrow" pitchFamily="34" charset="0"/>
              </a:rPr>
              <a:t>программы</a:t>
            </a:r>
          </a:p>
        </p:txBody>
      </p:sp>
      <p:sp>
        <p:nvSpPr>
          <p:cNvPr id="86341" name="Line 325"/>
          <p:cNvSpPr>
            <a:spLocks noChangeShapeType="1"/>
          </p:cNvSpPr>
          <p:nvPr/>
        </p:nvSpPr>
        <p:spPr bwMode="auto">
          <a:xfrm>
            <a:off x="6172200" y="1863725"/>
            <a:ext cx="0" cy="774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42" name="AutoShape 326"/>
          <p:cNvSpPr>
            <a:spLocks noChangeArrowheads="1"/>
          </p:cNvSpPr>
          <p:nvPr/>
        </p:nvSpPr>
        <p:spPr bwMode="auto">
          <a:xfrm>
            <a:off x="5105400" y="1692275"/>
            <a:ext cx="2209800" cy="4302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>
                <a:latin typeface="Arial" charset="0"/>
              </a:rPr>
              <a:t>Системное  ПО</a:t>
            </a:r>
          </a:p>
        </p:txBody>
      </p:sp>
      <p:sp>
        <p:nvSpPr>
          <p:cNvPr id="86343" name="Line 327"/>
          <p:cNvSpPr>
            <a:spLocks noChangeShapeType="1"/>
          </p:cNvSpPr>
          <p:nvPr/>
        </p:nvSpPr>
        <p:spPr bwMode="auto">
          <a:xfrm>
            <a:off x="7086600" y="2552700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44" name="Line 328"/>
          <p:cNvSpPr>
            <a:spLocks noChangeShapeType="1"/>
          </p:cNvSpPr>
          <p:nvPr/>
        </p:nvSpPr>
        <p:spPr bwMode="auto">
          <a:xfrm>
            <a:off x="5638800" y="2638425"/>
            <a:ext cx="0" cy="3444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45" name="Line 329"/>
          <p:cNvSpPr>
            <a:spLocks noChangeShapeType="1"/>
          </p:cNvSpPr>
          <p:nvPr/>
        </p:nvSpPr>
        <p:spPr bwMode="auto">
          <a:xfrm>
            <a:off x="6781800" y="2552700"/>
            <a:ext cx="0" cy="11191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46" name="Rectangle 330"/>
          <p:cNvSpPr>
            <a:spLocks noChangeArrowheads="1"/>
          </p:cNvSpPr>
          <p:nvPr/>
        </p:nvSpPr>
        <p:spPr bwMode="auto">
          <a:xfrm>
            <a:off x="5105400" y="2379663"/>
            <a:ext cx="2133600" cy="344487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600">
                <a:latin typeface="Arial Narrow" pitchFamily="34" charset="0"/>
              </a:rPr>
              <a:t>Операционная  система</a:t>
            </a:r>
          </a:p>
        </p:txBody>
      </p:sp>
      <p:sp>
        <p:nvSpPr>
          <p:cNvPr id="86347" name="Rectangle 331"/>
          <p:cNvSpPr>
            <a:spLocks noChangeArrowheads="1"/>
          </p:cNvSpPr>
          <p:nvPr/>
        </p:nvSpPr>
        <p:spPr bwMode="auto">
          <a:xfrm>
            <a:off x="6400800" y="2897188"/>
            <a:ext cx="914400" cy="515937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Работа  </a:t>
            </a:r>
          </a:p>
          <a:p>
            <a:pPr algn="ctr"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с  файлами</a:t>
            </a:r>
          </a:p>
        </p:txBody>
      </p:sp>
      <p:sp>
        <p:nvSpPr>
          <p:cNvPr id="86348" name="Rectangle 332"/>
          <p:cNvSpPr>
            <a:spLocks noChangeArrowheads="1"/>
          </p:cNvSpPr>
          <p:nvPr/>
        </p:nvSpPr>
        <p:spPr bwMode="auto">
          <a:xfrm>
            <a:off x="5105400" y="2897188"/>
            <a:ext cx="1143000" cy="515937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Управление</a:t>
            </a:r>
          </a:p>
          <a:p>
            <a:pPr algn="ctr"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устройствами</a:t>
            </a:r>
          </a:p>
        </p:txBody>
      </p:sp>
      <p:sp>
        <p:nvSpPr>
          <p:cNvPr id="86349" name="Line 333"/>
          <p:cNvSpPr>
            <a:spLocks noChangeShapeType="1"/>
          </p:cNvSpPr>
          <p:nvPr/>
        </p:nvSpPr>
        <p:spPr bwMode="auto">
          <a:xfrm>
            <a:off x="8153400" y="2552700"/>
            <a:ext cx="0" cy="774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50" name="Rectangle 334"/>
          <p:cNvSpPr>
            <a:spLocks noChangeArrowheads="1"/>
          </p:cNvSpPr>
          <p:nvPr/>
        </p:nvSpPr>
        <p:spPr bwMode="auto">
          <a:xfrm>
            <a:off x="7467600" y="2379663"/>
            <a:ext cx="1447800" cy="517525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Д и а л о г  </a:t>
            </a:r>
          </a:p>
          <a:p>
            <a:pPr algn="ctr">
              <a:lnSpc>
                <a:spcPct val="80000"/>
              </a:lnSpc>
            </a:pPr>
            <a:r>
              <a:rPr lang="ru-RU" sz="1400" i="1">
                <a:latin typeface="Arial Narrow" pitchFamily="34" charset="0"/>
              </a:rPr>
              <a:t>с  пользователем</a:t>
            </a:r>
          </a:p>
        </p:txBody>
      </p:sp>
      <p:sp>
        <p:nvSpPr>
          <p:cNvPr id="86351" name="AutoShape 335"/>
          <p:cNvSpPr>
            <a:spLocks noChangeArrowheads="1"/>
          </p:cNvSpPr>
          <p:nvPr/>
        </p:nvSpPr>
        <p:spPr bwMode="auto">
          <a:xfrm>
            <a:off x="7467600" y="3068638"/>
            <a:ext cx="1447800" cy="4302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200" i="1">
                <a:latin typeface="Arial Narrow" pitchFamily="34" charset="0"/>
              </a:rPr>
              <a:t>Пользовательский</a:t>
            </a:r>
          </a:p>
          <a:p>
            <a:pPr algn="ctr">
              <a:lnSpc>
                <a:spcPct val="80000"/>
              </a:lnSpc>
            </a:pPr>
            <a:r>
              <a:rPr lang="ru-RU" sz="1200" i="1">
                <a:latin typeface="Arial Narrow" pitchFamily="34" charset="0"/>
              </a:rPr>
              <a:t>и н т е р ф е й с</a:t>
            </a:r>
          </a:p>
        </p:txBody>
      </p:sp>
      <p:sp>
        <p:nvSpPr>
          <p:cNvPr id="86352" name="Line 336"/>
          <p:cNvSpPr>
            <a:spLocks noChangeShapeType="1"/>
          </p:cNvSpPr>
          <p:nvPr/>
        </p:nvSpPr>
        <p:spPr bwMode="auto">
          <a:xfrm>
            <a:off x="6019800" y="3843338"/>
            <a:ext cx="1905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53" name="AutoShape 337"/>
          <p:cNvSpPr>
            <a:spLocks noChangeArrowheads="1"/>
          </p:cNvSpPr>
          <p:nvPr/>
        </p:nvSpPr>
        <p:spPr bwMode="auto">
          <a:xfrm>
            <a:off x="6400800" y="3584575"/>
            <a:ext cx="914400" cy="5175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200" i="1">
                <a:latin typeface="Arial Narrow" pitchFamily="34" charset="0"/>
              </a:rPr>
              <a:t>Файловая  </a:t>
            </a:r>
          </a:p>
          <a:p>
            <a:pPr algn="ctr">
              <a:lnSpc>
                <a:spcPct val="80000"/>
              </a:lnSpc>
            </a:pPr>
            <a:r>
              <a:rPr lang="ru-RU" sz="1200" i="1">
                <a:latin typeface="Arial Narrow" pitchFamily="34" charset="0"/>
              </a:rPr>
              <a:t>система</a:t>
            </a:r>
          </a:p>
        </p:txBody>
      </p:sp>
      <p:sp>
        <p:nvSpPr>
          <p:cNvPr id="86354" name="Rectangle 338"/>
          <p:cNvSpPr>
            <a:spLocks noChangeArrowheads="1"/>
          </p:cNvSpPr>
          <p:nvPr/>
        </p:nvSpPr>
        <p:spPr bwMode="auto">
          <a:xfrm>
            <a:off x="5105400" y="3671888"/>
            <a:ext cx="1143000" cy="344487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000">
                <a:latin typeface="Century Gothic" pitchFamily="34" charset="0"/>
              </a:rPr>
              <a:t>Одноуровневая</a:t>
            </a:r>
          </a:p>
          <a:p>
            <a:pPr algn="ctr">
              <a:lnSpc>
                <a:spcPct val="80000"/>
              </a:lnSpc>
            </a:pPr>
            <a:r>
              <a:rPr lang="ru-RU" sz="1000">
                <a:latin typeface="Century Gothic" pitchFamily="34" charset="0"/>
              </a:rPr>
              <a:t>с т р у к т у р а</a:t>
            </a:r>
          </a:p>
        </p:txBody>
      </p:sp>
      <p:sp>
        <p:nvSpPr>
          <p:cNvPr id="86355" name="Rectangle 339"/>
          <p:cNvSpPr>
            <a:spLocks noChangeArrowheads="1"/>
          </p:cNvSpPr>
          <p:nvPr/>
        </p:nvSpPr>
        <p:spPr bwMode="auto">
          <a:xfrm>
            <a:off x="7467600" y="3671888"/>
            <a:ext cx="1447800" cy="344487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000">
                <a:latin typeface="Century Gothic" pitchFamily="34" charset="0"/>
              </a:rPr>
              <a:t>Многоуровневая</a:t>
            </a:r>
          </a:p>
          <a:p>
            <a:pPr algn="ctr">
              <a:lnSpc>
                <a:spcPct val="80000"/>
              </a:lnSpc>
            </a:pPr>
            <a:r>
              <a:rPr lang="ru-RU" sz="1000">
                <a:latin typeface="Century Gothic" pitchFamily="34" charset="0"/>
              </a:rPr>
              <a:t>с т р у к т у р 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786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 архитектурой ЭВМ понимают описание устройства и принципов работы компьютера, достаточное для пользователя и программиста.</a:t>
            </a:r>
          </a:p>
          <a:p>
            <a:endParaRPr lang="ru-RU" sz="36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своему назначению компьютер — это универсальное техническое средство для работы с информацией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789</Words>
  <Application>Microsoft Office PowerPoint</Application>
  <PresentationFormat>Экран (4:3)</PresentationFormat>
  <Paragraphs>255</Paragraphs>
  <Slides>18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Слайд</vt:lpstr>
      <vt:lpstr>Clip</vt:lpstr>
      <vt:lpstr>Начальные сведения об архитектуре компьютера. Принципы организации внутренней и внешней памяти компьютера.</vt:lpstr>
      <vt:lpstr>В начале XIX века компьютером называлась профессия человека занимающегося расчетами, вычислениями</vt:lpstr>
      <vt:lpstr>Первый компьютер был создан в США в 1946 году и назывался «ЭНИАК»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tanja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Назначение и устройство компьютера</dc:title>
  <dc:creator>tanja</dc:creator>
  <cp:lastModifiedBy>user</cp:lastModifiedBy>
  <cp:revision>38</cp:revision>
  <dcterms:created xsi:type="dcterms:W3CDTF">2009-11-08T07:34:58Z</dcterms:created>
  <dcterms:modified xsi:type="dcterms:W3CDTF">2014-08-26T10:00:30Z</dcterms:modified>
</cp:coreProperties>
</file>