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8" r:id="rId15"/>
    <p:sldId id="280" r:id="rId16"/>
    <p:sldId id="283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0000"/>
    <a:srgbClr val="996600"/>
    <a:srgbClr val="009900"/>
    <a:srgbClr val="CC0099"/>
    <a:srgbClr val="F7E9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99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49217-6530-437E-AF7A-AF6571EEFC20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4E8869D-F095-411E-B175-AA1036B1D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75B0C1-BB95-459A-B0E2-AA57CBBA51B0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C490B-4654-46F4-9377-2ABE5B8D59E7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67CF-F69B-42F3-91B9-358DD48C1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869E-AF37-461F-BD2F-D1680F672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4E74-768D-49EF-99D8-71505980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2054-9708-4649-B233-3256DCAC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4700-194B-4AD8-9E9E-8FC351336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19E4-498C-4B24-91B5-B2AB97662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917B-0ADD-43A7-81F6-4AF8ED58B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5CE96-0603-4902-A35C-0D3FCFA78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B75B-FE34-48BD-A011-94A328D02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DD55-4278-47BC-A3D0-E86A4831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C0AB-6D90-45AD-B12E-AD45ED2DF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4F65-ACB8-441F-98EC-9F0239F5D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C917-71FB-4AD8-BEDC-619EDE6E8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C34E9BE-DA0C-490F-BA67-96E37E831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7931150" cy="540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Тема урока: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«Культура России во второй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половине </a:t>
            </a:r>
            <a:r>
              <a:rPr lang="en-US" sz="4000" i="1" dirty="0" smtClean="0">
                <a:solidFill>
                  <a:srgbClr val="FF0000"/>
                </a:solidFill>
                <a:latin typeface="Monotype Corsiva" pitchFamily="66" charset="0"/>
              </a:rPr>
              <a:t>XVIII </a:t>
            </a: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века»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(художественная культура)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857232"/>
            <a:ext cx="1477962" cy="1800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72132" y="514351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Киселев К. А. </a:t>
            </a:r>
          </a:p>
          <a:p>
            <a:pPr algn="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Учитель истории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  <a:t>Варфоломей </a:t>
            </a:r>
            <a:r>
              <a:rPr lang="ru-RU" sz="3600" dirty="0" err="1" smtClean="0">
                <a:solidFill>
                  <a:srgbClr val="FFCC00"/>
                </a:solidFill>
                <a:latin typeface="Monotype Corsiva" pitchFamily="66" charset="0"/>
              </a:rPr>
              <a:t>Варфоломеевич</a:t>
            </a:r>
            <a: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  <a:t> Растрелли </a:t>
            </a:r>
            <a:b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  <a:t>(1700 – 1771)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857375"/>
            <a:ext cx="4038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Барокко: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latin typeface="Monotype Corsiva" pitchFamily="66" charset="0"/>
              </a:rPr>
              <a:t>Пышность фасадов;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latin typeface="Monotype Corsiva" pitchFamily="66" charset="0"/>
              </a:rPr>
              <a:t>Фасады украшены колоннами, расставленными по всему фасаду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2071678"/>
            <a:ext cx="2879725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Зимний дворец в Петербурге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643063"/>
            <a:ext cx="5357813" cy="40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C00"/>
                </a:solidFill>
                <a:latin typeface="Monotype Corsiva" pitchFamily="66" charset="0"/>
              </a:rPr>
              <a:t>Василий Иванович Баженов </a:t>
            </a:r>
            <a:br>
              <a:rPr lang="ru-RU" sz="4000" dirty="0" smtClean="0">
                <a:solidFill>
                  <a:srgbClr val="FFCC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C00"/>
                </a:solidFill>
                <a:latin typeface="Monotype Corsiva" pitchFamily="66" charset="0"/>
              </a:rPr>
              <a:t>(1738 – 1799)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28688" y="1928813"/>
            <a:ext cx="4038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Классицизм: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latin typeface="Monotype Corsiva" pitchFamily="66" charset="0"/>
              </a:rPr>
              <a:t>использование античных архитектурных сооружений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90" y="2000240"/>
            <a:ext cx="3168650" cy="360045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Дом Пашкова в Москве</a:t>
            </a:r>
          </a:p>
        </p:txBody>
      </p:sp>
      <p:pic>
        <p:nvPicPr>
          <p:cNvPr id="5" name="Рисунок 4" descr="Pashkov-ol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6007783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Живопись и скульптура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57375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Расцвет отечественной живописи и скульптуры;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Разнообразие жанров: от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традиционных портретов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исторической живописи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театральных декораций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пейзажей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натюрмортов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сцен из народной жизни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1757 год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учреждение Академии художеств.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Иван Петрович Аргунов </a:t>
            </a:r>
            <a:b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(1729-1802)</a:t>
            </a:r>
          </a:p>
        </p:txBody>
      </p:sp>
      <p:sp>
        <p:nvSpPr>
          <p:cNvPr id="14234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Monotype Corsiva" pitchFamily="66" charset="0"/>
              </a:rPr>
              <a:t>                   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Портрет крестьянки                                     Портрет К.А. Хрипунова.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                   в русском костюме.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1625600" cy="223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5929322" y="2500306"/>
            <a:ext cx="2097087" cy="2735263"/>
          </a:xfrm>
          <a:noFill/>
        </p:spPr>
      </p:pic>
      <p:pic>
        <p:nvPicPr>
          <p:cNvPr id="1741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1571604" y="2500306"/>
            <a:ext cx="1878012" cy="2663825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2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Дмитрий Григорьевич Левицкий </a:t>
            </a:r>
            <a:b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(1735 – 1822)</a:t>
            </a:r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Портрет Н.И.Новикова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Портрет П.А.Демидова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428604"/>
            <a:ext cx="1428750" cy="184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2636838"/>
            <a:ext cx="2065337" cy="2808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1390650" y="2636838"/>
            <a:ext cx="2166938" cy="2808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>
                <a:solidFill>
                  <a:srgbClr val="FFCC00"/>
                </a:solidFill>
                <a:latin typeface="Monotype Corsiva" pitchFamily="66" charset="0"/>
              </a:rPr>
              <a:t>Этьен</a:t>
            </a:r>
            <a:r>
              <a:rPr lang="ru-RU" sz="4000" dirty="0" smtClean="0">
                <a:solidFill>
                  <a:srgbClr val="FFCC00"/>
                </a:solidFill>
                <a:latin typeface="Monotype Corsiva" pitchFamily="66" charset="0"/>
              </a:rPr>
              <a:t> Фальконе (1716 - 1791)</a:t>
            </a:r>
          </a:p>
        </p:txBody>
      </p:sp>
      <p:sp>
        <p:nvSpPr>
          <p:cNvPr id="2007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2571750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Являлся представителем светского жанра классицизм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20071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0000"/>
                </a:solidFill>
                <a:latin typeface="Monotype Corsiva" pitchFamily="66" charset="0"/>
              </a:rPr>
              <a:t>«Медный всадник»</a:t>
            </a:r>
          </a:p>
        </p:txBody>
      </p:sp>
      <p:pic>
        <p:nvPicPr>
          <p:cNvPr id="2150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785938"/>
            <a:ext cx="1590675" cy="2232025"/>
          </a:xfrm>
          <a:noFill/>
        </p:spPr>
      </p:pic>
      <p:pic>
        <p:nvPicPr>
          <p:cNvPr id="7" name="Рисунок 6" descr="6174364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14488"/>
            <a:ext cx="2934756" cy="354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12" grpId="0" build="p"/>
      <p:bldP spid="2007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Развитие и становление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русского театра и русской музыки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latin typeface="Monotype Corsiva" pitchFamily="66" charset="0"/>
              </a:rPr>
              <a:t>Открытие театров при учебных заведениях;</a:t>
            </a:r>
          </a:p>
          <a:p>
            <a:pPr algn="ctr" eaLnBrk="1" hangingPunct="1"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1756 </a:t>
            </a:r>
            <a:r>
              <a:rPr lang="ru-RU" sz="3600" dirty="0" smtClean="0">
                <a:solidFill>
                  <a:srgbClr val="000000"/>
                </a:solidFill>
                <a:latin typeface="Monotype Corsiva" pitchFamily="66" charset="0"/>
              </a:rPr>
              <a:t>– учреждение «Русского для представления трагедий и комедий театр»;</a:t>
            </a:r>
          </a:p>
          <a:p>
            <a:pPr algn="ctr" eaLnBrk="1" hangingPunct="1"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latin typeface="Monotype Corsiva" pitchFamily="66" charset="0"/>
              </a:rPr>
              <a:t>Крепостные театры;</a:t>
            </a:r>
          </a:p>
          <a:p>
            <a:pPr algn="ctr" eaLnBrk="1" hangingPunct="1"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1779 г. </a:t>
            </a:r>
            <a:r>
              <a:rPr lang="ru-RU" sz="3600" dirty="0" smtClean="0">
                <a:solidFill>
                  <a:srgbClr val="000000"/>
                </a:solidFill>
                <a:latin typeface="Monotype Corsiva" pitchFamily="66" charset="0"/>
              </a:rPr>
              <a:t>– открытие первых частных театров.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C00"/>
                </a:solidFill>
                <a:latin typeface="Monotype Corsiva" pitchFamily="66" charset="0"/>
              </a:rPr>
              <a:t>Федор Григорьевич Волков </a:t>
            </a:r>
            <a:br>
              <a:rPr lang="ru-RU" sz="4000" dirty="0" smtClean="0">
                <a:solidFill>
                  <a:srgbClr val="FFCC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C00"/>
                </a:solidFill>
                <a:latin typeface="Monotype Corsiva" pitchFamily="66" charset="0"/>
              </a:rPr>
              <a:t>(1729 – 1763)</a:t>
            </a:r>
          </a:p>
        </p:txBody>
      </p:sp>
      <p:sp>
        <p:nvSpPr>
          <p:cNvPr id="2068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dirty="0" smtClean="0"/>
              <a:t>            </a:t>
            </a:r>
            <a:r>
              <a:rPr lang="ru-RU" sz="2400" i="1" dirty="0" smtClean="0">
                <a:solidFill>
                  <a:srgbClr val="000000"/>
                </a:solidFill>
                <a:latin typeface="Monotype Corsiva" pitchFamily="66" charset="0"/>
              </a:rPr>
              <a:t>Российский государственный академический театр драмы     имени Федора Волкова (Ярославль)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1000100" y="1428736"/>
            <a:ext cx="1885950" cy="2305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4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2205038"/>
            <a:ext cx="4254500" cy="3190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План урока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8232775" cy="4087812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Особенности развития художественной культуры России.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Направление в литературе.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Направление в русской архитектуре.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Живопись и скульптура.</a:t>
            </a:r>
          </a:p>
          <a:p>
            <a:pPr marL="609600" indent="-609600" algn="ctr" eaLnBrk="1" hangingPunct="1">
              <a:buFont typeface="Wingdings" pitchFamily="2" charset="2"/>
              <a:buAutoNum type="arabicPeriod"/>
              <a:defRPr/>
            </a:pP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Развитие и становление русского театра и русской музыки.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i="1" smtClean="0">
                <a:solidFill>
                  <a:srgbClr val="000000"/>
                </a:solidFill>
                <a:effectLst/>
                <a:latin typeface="Monotype Corsiva" pitchFamily="66" charset="0"/>
              </a:rPr>
              <a:t>Зрительный зал Эрмитажного театра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>
          <a:xfrm>
            <a:off x="1571604" y="1785926"/>
            <a:ext cx="6121400" cy="3760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Ведущие актрисы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русского театра</a:t>
            </a:r>
          </a:p>
        </p:txBody>
      </p:sp>
      <p:sp>
        <p:nvSpPr>
          <p:cNvPr id="21300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1331913" y="1916113"/>
            <a:ext cx="2376487" cy="2881312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98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5508625" y="1916113"/>
            <a:ext cx="2303463" cy="2808287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000100" y="500063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Васильевна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Шлыкова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Гранатова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500063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Просковья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Ивановна Ковалева –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Жемчугова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3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3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2" grpId="0"/>
      <p:bldP spid="2130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000000"/>
                </a:solidFill>
                <a:latin typeface="Monotype Corsiva" pitchFamily="66" charset="0"/>
              </a:rPr>
              <a:t>В </a:t>
            </a:r>
            <a:r>
              <a:rPr lang="en-US" sz="3600" i="1" dirty="0" smtClean="0">
                <a:solidFill>
                  <a:srgbClr val="000000"/>
                </a:solidFill>
                <a:latin typeface="Monotype Corsiva" pitchFamily="66" charset="0"/>
              </a:rPr>
              <a:t>XVIII</a:t>
            </a:r>
            <a:r>
              <a:rPr lang="ru-RU" sz="3600" i="1" dirty="0" smtClean="0">
                <a:solidFill>
                  <a:srgbClr val="000000"/>
                </a:solidFill>
                <a:latin typeface="Monotype Corsiva" pitchFamily="66" charset="0"/>
              </a:rPr>
              <a:t> формируется </a:t>
            </a:r>
            <a:r>
              <a:rPr lang="ru-RU" sz="3600" i="1" dirty="0" smtClean="0">
                <a:latin typeface="Monotype Corsiva" pitchFamily="66" charset="0"/>
              </a:rPr>
              <a:t/>
            </a:r>
            <a:br>
              <a:rPr lang="ru-RU" sz="3600" i="1" dirty="0" smtClean="0">
                <a:latin typeface="Monotype Corsiva" pitchFamily="66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Monotype Corsiva" pitchFamily="66" charset="0"/>
              </a:rPr>
              <a:t>русская композиторская школа</a:t>
            </a:r>
          </a:p>
        </p:txBody>
      </p:sp>
      <p:sp>
        <p:nvSpPr>
          <p:cNvPr id="21709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Monotype Corsiva" pitchFamily="66" charset="0"/>
            </a:endParaRP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5508625" y="2133600"/>
            <a:ext cx="1943100" cy="24479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013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1357290" y="2143116"/>
            <a:ext cx="2089150" cy="237648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4929198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Д. С. </a:t>
            </a:r>
            <a:r>
              <a:rPr 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Бортнянский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(1751-1825)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4929198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И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Фомин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(1761-1800)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  <p:bldP spid="2170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Итоги развития русской культуры второй половины </a:t>
            </a:r>
            <a:r>
              <a:rPr lang="en-US" sz="4000" dirty="0" smtClean="0">
                <a:solidFill>
                  <a:srgbClr val="FFC000"/>
                </a:solidFill>
                <a:latin typeface="Monotype Corsiva" pitchFamily="66" charset="0"/>
              </a:rPr>
              <a:t>XVIII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 века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/>
                <a:latin typeface="Monotype Corsiva" pitchFamily="66" charset="0"/>
              </a:rPr>
              <a:t>Формирование новых видов искусства – живопись, литература, архитектура;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/>
                <a:latin typeface="Monotype Corsiva" pitchFamily="66" charset="0"/>
              </a:rPr>
              <a:t>Создание и развитие основ отечественной науки.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За короткие сроки Россия становится не только великой военной державой, но и одним из крупнейших культурных государств Европы.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Особенности развития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художественной культуры России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8229600" cy="43307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Достижение сплава «европеизма» и национального своеобразия;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Чтение литературных произведений не только в светских салона, но и среди зарождающейся интеллигенции;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Нормой «просвещенного» общества становятся спектакли и музыкальные вечера;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Коллекционирование книг, картин, фарфора.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Направление 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в литературе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286000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latin typeface="Monotype Corsiva" pitchFamily="66" charset="0"/>
              </a:rPr>
              <a:t>Складывается развитая система жанров – </a:t>
            </a:r>
            <a:r>
              <a:rPr lang="ru-RU" sz="3600" i="1" dirty="0" smtClean="0">
                <a:solidFill>
                  <a:srgbClr val="FFC000"/>
                </a:solidFill>
                <a:latin typeface="Monotype Corsiva" pitchFamily="66" charset="0"/>
              </a:rPr>
              <a:t>ода, басня, элегия, трагедия, комедия, повесть, роман.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latin typeface="Monotype Corsiva" pitchFamily="66" charset="0"/>
              </a:rPr>
              <a:t>Новый литературный язык и новая система стихосложения.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i="1" u="sng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  <a:t>Василий Кириллович Тредиаковский</a:t>
            </a:r>
            <a:b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  <a:t>(1703-1768) </a:t>
            </a:r>
          </a:p>
        </p:txBody>
      </p:sp>
      <p:pic>
        <p:nvPicPr>
          <p:cNvPr id="717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>
          <a:xfrm>
            <a:off x="1071538" y="2071678"/>
            <a:ext cx="2616200" cy="33829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78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3" y="2143125"/>
            <a:ext cx="52498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/>
                <a:latin typeface="Monotype Corsiva" pitchFamily="66" charset="0"/>
              </a:rPr>
              <a:t>Виват Россия! Виват драгая!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/>
                <a:latin typeface="Monotype Corsiva" pitchFamily="66" charset="0"/>
              </a:rPr>
              <a:t>Виват надежда! Виват благая!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/>
                <a:latin typeface="Monotype Corsiva" pitchFamily="66" charset="0"/>
              </a:rPr>
              <a:t>Скончу на флейте стихи печальны,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/>
                <a:latin typeface="Monotype Corsiva" pitchFamily="66" charset="0"/>
              </a:rPr>
              <a:t>Зря на Россию чрез страны дальны: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/>
                <a:latin typeface="Monotype Corsiva" pitchFamily="66" charset="0"/>
              </a:rPr>
              <a:t>Сто языков надобно б было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0000"/>
                </a:solidFill>
                <a:effectLst/>
                <a:latin typeface="Monotype Corsiva" pitchFamily="66" charset="0"/>
              </a:rPr>
              <a:t>Прославить все то, что в тебе мило!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32363" y="2636838"/>
            <a:ext cx="4038600" cy="3530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928670"/>
            <a:ext cx="2951162" cy="3313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3024000" cy="3384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14813" y="857250"/>
            <a:ext cx="3429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Денис Иванович Фонвизин </a:t>
            </a:r>
            <a:b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(1744-1792)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50" y="4429125"/>
            <a:ext cx="3429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Гаврила Романович Державин </a:t>
            </a:r>
            <a:b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(1743 – 1816)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  <a:t>Николай Михайлович Карамзин </a:t>
            </a:r>
            <a:b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CC00"/>
                </a:solidFill>
                <a:latin typeface="Monotype Corsiva" pitchFamily="66" charset="0"/>
              </a:rPr>
              <a:t>(1766 – 1826)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Основатель в литературе жанра -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сентиментализм  -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особое внимание  к душевному миру человека. 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grpSp>
        <p:nvGrpSpPr>
          <p:cNvPr id="9221" name="Group 10"/>
          <p:cNvGrpSpPr>
            <a:grpSpLocks/>
          </p:cNvGrpSpPr>
          <p:nvPr/>
        </p:nvGrpSpPr>
        <p:grpSpPr bwMode="auto">
          <a:xfrm>
            <a:off x="4857750" y="1857375"/>
            <a:ext cx="3257550" cy="4376738"/>
            <a:chOff x="3283" y="1217"/>
            <a:chExt cx="2052" cy="2757"/>
          </a:xfrm>
        </p:grpSpPr>
        <p:pic>
          <p:nvPicPr>
            <p:cNvPr id="1024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3" y="1217"/>
              <a:ext cx="2052" cy="261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3334" y="3838"/>
              <a:ext cx="1270" cy="13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lnSpc>
                  <a:spcPct val="72000"/>
                </a:lnSpc>
              </a:pPr>
              <a:endParaRPr lang="ru-RU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Александр Николаевич Радищев </a:t>
            </a:r>
            <a:b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(1749 – 1802)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1928813"/>
            <a:ext cx="482917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 своих произведения, в художественной форме, поставил проблему необходимости ликвидации самодержавия и крепостничества</a:t>
            </a:r>
          </a:p>
        </p:txBody>
      </p:sp>
      <p:pic>
        <p:nvPicPr>
          <p:cNvPr id="1126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5500694" y="2285992"/>
            <a:ext cx="2665413" cy="3313113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Направление </a:t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в русской архитектуре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286000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Стремление показать возрастающую мощь Российской империи.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Воплощаются национальные традиции русского зодчества, обогащенные мировым наследием.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621</TotalTime>
  <Words>463</Words>
  <Application>Microsoft PowerPoint</Application>
  <PresentationFormat>Экран (4:3)</PresentationFormat>
  <Paragraphs>124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Текстура</vt:lpstr>
      <vt:lpstr>Слайд 1</vt:lpstr>
      <vt:lpstr>План урока</vt:lpstr>
      <vt:lpstr>Особенности развития  художественной культуры России</vt:lpstr>
      <vt:lpstr>Направление  в литературе</vt:lpstr>
      <vt:lpstr>Василий Кириллович Тредиаковский (1703-1768) </vt:lpstr>
      <vt:lpstr>Слайд 6</vt:lpstr>
      <vt:lpstr>Николай Михайлович Карамзин  (1766 – 1826)</vt:lpstr>
      <vt:lpstr>Александр Николаевич Радищев  (1749 – 1802)</vt:lpstr>
      <vt:lpstr>Направление  в русской архитектуре</vt:lpstr>
      <vt:lpstr>Варфоломей Варфоломеевич Растрелли  (1700 – 1771)</vt:lpstr>
      <vt:lpstr>Зимний дворец в Петербурге</vt:lpstr>
      <vt:lpstr>Василий Иванович Баженов  (1738 – 1799)</vt:lpstr>
      <vt:lpstr>Дом Пашкова в Москве</vt:lpstr>
      <vt:lpstr>Живопись и скульптура</vt:lpstr>
      <vt:lpstr>Иван Петрович Аргунов  (1729-1802)</vt:lpstr>
      <vt:lpstr>Дмитрий Григорьевич Левицкий  (1735 – 1822)</vt:lpstr>
      <vt:lpstr>Этьен Фальконе (1716 - 1791)</vt:lpstr>
      <vt:lpstr>Развитие и становление  русского театра и русской музыки</vt:lpstr>
      <vt:lpstr>Федор Григорьевич Волков  (1729 – 1763)</vt:lpstr>
      <vt:lpstr>Зрительный зал Эрмитажного театра</vt:lpstr>
      <vt:lpstr>Ведущие актрисы  русского театра</vt:lpstr>
      <vt:lpstr>В XVIII формируется  русская композиторская школа</vt:lpstr>
      <vt:lpstr> Итоги развития русской культуры второй половины XVIII века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29</cp:revision>
  <dcterms:created xsi:type="dcterms:W3CDTF">2009-04-04T04:51:02Z</dcterms:created>
  <dcterms:modified xsi:type="dcterms:W3CDTF">2014-10-13T08:38:46Z</dcterms:modified>
</cp:coreProperties>
</file>