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CE5E0-8B83-4AA7-9AC5-D5F4B951F6A2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FBF7C-9A6B-44A2-99F5-9DB6831FE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600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FBF7C-9A6B-44A2-99F5-9DB6831FE54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884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FBF7C-9A6B-44A2-99F5-9DB6831FE54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599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05BE-7803-40D3-85D4-E7D8A4E14840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74D7-B070-4E39-B390-2D7603E4456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05BE-7803-40D3-85D4-E7D8A4E14840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74D7-B070-4E39-B390-2D7603E445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05BE-7803-40D3-85D4-E7D8A4E14840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74D7-B070-4E39-B390-2D7603E445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05BE-7803-40D3-85D4-E7D8A4E14840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74D7-B070-4E39-B390-2D7603E445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05BE-7803-40D3-85D4-E7D8A4E14840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51274D7-B070-4E39-B390-2D7603E4456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05BE-7803-40D3-85D4-E7D8A4E14840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74D7-B070-4E39-B390-2D7603E445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05BE-7803-40D3-85D4-E7D8A4E14840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74D7-B070-4E39-B390-2D7603E445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05BE-7803-40D3-85D4-E7D8A4E14840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74D7-B070-4E39-B390-2D7603E445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05BE-7803-40D3-85D4-E7D8A4E14840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74D7-B070-4E39-B390-2D7603E445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05BE-7803-40D3-85D4-E7D8A4E14840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74D7-B070-4E39-B390-2D7603E445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05BE-7803-40D3-85D4-E7D8A4E14840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74D7-B070-4E39-B390-2D7603E445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51B05BE-7803-40D3-85D4-E7D8A4E14840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51274D7-B070-4E39-B390-2D7603E4456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8229600" cy="18288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Political system of the USA</a:t>
            </a:r>
            <a:endParaRPr lang="ru-RU" sz="5400" dirty="0">
              <a:solidFill>
                <a:srgbClr val="C00000"/>
              </a:solidFill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2408312" cy="302433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D:\Света\Political system of the USA\картинки\8f4aee5fc14df10345bf237cc8681b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4" y="2187978"/>
            <a:ext cx="5661394" cy="4529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65754" y="3113707"/>
            <a:ext cx="3203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cs typeface="Aharoni" pitchFamily="2" charset="-79"/>
              </a:rPr>
              <a:t>Подготовила </a:t>
            </a:r>
            <a:r>
              <a:rPr lang="ru-RU" sz="2400" b="1" dirty="0" smtClean="0">
                <a:solidFill>
                  <a:srgbClr val="002060"/>
                </a:solidFill>
                <a:cs typeface="Aharoni" pitchFamily="2" charset="-79"/>
              </a:rPr>
              <a:t>учитель английского языка</a:t>
            </a:r>
            <a:endParaRPr lang="ru-RU" sz="2400" b="1" dirty="0" smtClean="0">
              <a:solidFill>
                <a:srgbClr val="002060"/>
              </a:solidFill>
              <a:cs typeface="Aharoni" pitchFamily="2" charset="-79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cs typeface="Aharoni" pitchFamily="2" charset="-79"/>
              </a:rPr>
              <a:t>МБОУ СОШ №1</a:t>
            </a:r>
          </a:p>
          <a:p>
            <a:r>
              <a:rPr lang="ru-RU" sz="2400" b="1" dirty="0">
                <a:solidFill>
                  <a:srgbClr val="002060"/>
                </a:solidFill>
                <a:cs typeface="Aharoni" pitchFamily="2" charset="-79"/>
              </a:rPr>
              <a:t>г</a:t>
            </a:r>
            <a:r>
              <a:rPr lang="ru-RU" sz="2400" b="1" dirty="0" smtClean="0">
                <a:solidFill>
                  <a:srgbClr val="002060"/>
                </a:solidFill>
                <a:cs typeface="Aharoni" pitchFamily="2" charset="-79"/>
              </a:rPr>
              <a:t>. Мичуринска</a:t>
            </a:r>
          </a:p>
          <a:p>
            <a:r>
              <a:rPr lang="ru-RU" sz="2400" b="1" dirty="0" smtClean="0">
                <a:solidFill>
                  <a:srgbClr val="002060"/>
                </a:solidFill>
                <a:cs typeface="Aharoni" pitchFamily="2" charset="-79"/>
              </a:rPr>
              <a:t>Тамбовской обл.</a:t>
            </a:r>
          </a:p>
          <a:p>
            <a:r>
              <a:rPr lang="ru-RU" sz="2400" b="1" dirty="0" err="1" smtClean="0">
                <a:solidFill>
                  <a:srgbClr val="002060"/>
                </a:solidFill>
                <a:cs typeface="Aharoni" pitchFamily="2" charset="-79"/>
              </a:rPr>
              <a:t>Желтикова</a:t>
            </a:r>
            <a:r>
              <a:rPr lang="ru-RU" sz="2400" b="1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cs typeface="Aharoni" pitchFamily="2" charset="-79"/>
              </a:rPr>
              <a:t>Светлана В</a:t>
            </a:r>
            <a:r>
              <a:rPr lang="ru-RU" sz="2400" b="1" dirty="0" smtClean="0">
                <a:solidFill>
                  <a:srgbClr val="002060"/>
                </a:solidFill>
                <a:cs typeface="Aharoni" pitchFamily="2" charset="-79"/>
              </a:rPr>
              <a:t>итальевна</a:t>
            </a:r>
            <a:endParaRPr lang="ru-RU" sz="2400" b="1" dirty="0">
              <a:solidFill>
                <a:srgbClr val="002060"/>
              </a:solidFill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799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45624" cy="1872208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rgbClr val="002060"/>
                </a:solidFill>
                <a:effectLst/>
                <a:latin typeface="Calibri" pitchFamily="34" charset="0"/>
                <a:ea typeface="Calibri"/>
                <a:cs typeface="Times New Roman" pitchFamily="18" charset="0"/>
              </a:rPr>
              <a:t>- </a:t>
            </a:r>
            <a:r>
              <a:rPr lang="en-US" sz="3600" dirty="0" smtClean="0">
                <a:solidFill>
                  <a:srgbClr val="002060"/>
                </a:solidFill>
                <a:effectLst/>
                <a:latin typeface="Calibri" pitchFamily="34" charset="0"/>
                <a:ea typeface="Calibri"/>
                <a:cs typeface="Times New Roman" pitchFamily="18" charset="0"/>
              </a:rPr>
              <a:t>The </a:t>
            </a:r>
            <a:r>
              <a:rPr lang="en-US" sz="3600" dirty="0">
                <a:solidFill>
                  <a:srgbClr val="002060"/>
                </a:solidFill>
                <a:effectLst/>
                <a:latin typeface="Calibri" pitchFamily="34" charset="0"/>
                <a:ea typeface="Calibri"/>
                <a:cs typeface="Times New Roman" pitchFamily="18" charset="0"/>
              </a:rPr>
              <a:t>United States of America is a federal republic consis­ting of 50 </a:t>
            </a:r>
            <a:r>
              <a:rPr lang="en-US" sz="3600" dirty="0" smtClean="0">
                <a:solidFill>
                  <a:srgbClr val="002060"/>
                </a:solidFill>
                <a:effectLst/>
                <a:latin typeface="Calibri" pitchFamily="34" charset="0"/>
                <a:ea typeface="Calibri"/>
                <a:cs typeface="Times New Roman" pitchFamily="18" charset="0"/>
              </a:rPr>
              <a:t>states.</a:t>
            </a:r>
            <a:r>
              <a:rPr lang="ru-RU" sz="3600" dirty="0">
                <a:solidFill>
                  <a:srgbClr val="002060"/>
                </a:solidFill>
                <a:effectLst/>
                <a:latin typeface="Calibri" pitchFamily="34" charset="0"/>
                <a:ea typeface="Calibri"/>
                <a:cs typeface="Times New Roman" pitchFamily="18" charset="0"/>
              </a:rPr>
              <a:t/>
            </a:r>
            <a:br>
              <a:rPr lang="ru-RU" sz="3600" dirty="0">
                <a:solidFill>
                  <a:srgbClr val="002060"/>
                </a:solidFill>
                <a:effectLst/>
                <a:latin typeface="Calibri" pitchFamily="34" charset="0"/>
                <a:ea typeface="Calibri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effectLst/>
                <a:latin typeface="Calibri" pitchFamily="34" charset="0"/>
                <a:ea typeface="Calibri"/>
                <a:cs typeface="Times New Roman" pitchFamily="18" charset="0"/>
              </a:rPr>
              <a:t>- </a:t>
            </a:r>
            <a:r>
              <a:rPr lang="en-US" sz="3600" dirty="0" smtClean="0">
                <a:solidFill>
                  <a:srgbClr val="002060"/>
                </a:solidFill>
                <a:effectLst/>
                <a:latin typeface="Calibri" pitchFamily="34" charset="0"/>
                <a:ea typeface="Calibri"/>
                <a:cs typeface="Times New Roman" pitchFamily="18" charset="0"/>
              </a:rPr>
              <a:t>Each </a:t>
            </a:r>
            <a:r>
              <a:rPr lang="en-US" sz="3600" dirty="0">
                <a:solidFill>
                  <a:srgbClr val="002060"/>
                </a:solidFill>
                <a:effectLst/>
                <a:latin typeface="Calibri" pitchFamily="34" charset="0"/>
                <a:ea typeface="Calibri"/>
                <a:cs typeface="Times New Roman" pitchFamily="18" charset="0"/>
              </a:rPr>
              <a:t>state has its own government 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D:\Света\Political system of the USA\картинки\8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349668"/>
            <a:ext cx="5809931" cy="434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88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The government of the USA act according to the Constitu­tion which was signed by the first thirteen representatives of thirteen original American states in 1787. 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3075" name="Picture 3" descr="D:\Света\Political system of the USA\картинки\usa_job_sear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76872"/>
            <a:ext cx="5922235" cy="444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00192" y="2276872"/>
            <a:ext cx="26642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Aft>
                <a:spcPts val="0"/>
              </a:spcAft>
            </a:pPr>
            <a:endParaRPr lang="ru-RU" sz="3200" b="1" dirty="0" smtClean="0">
              <a:solidFill>
                <a:srgbClr val="002060"/>
              </a:solidFill>
              <a:effectLst/>
              <a:latin typeface="Calibri" pitchFamily="34" charset="0"/>
              <a:ea typeface="Times New Roman"/>
            </a:endParaRPr>
          </a:p>
          <a:p>
            <a:pPr fontAlgn="base"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effectLst/>
                <a:latin typeface="Calibri" pitchFamily="34" charset="0"/>
                <a:ea typeface="Times New Roman"/>
              </a:rPr>
              <a:t>- </a:t>
            </a:r>
            <a:r>
              <a:rPr lang="en-US" sz="3200" b="1" dirty="0" smtClean="0">
                <a:solidFill>
                  <a:srgbClr val="002060"/>
                </a:solidFill>
                <a:effectLst/>
                <a:latin typeface="Calibri" pitchFamily="34" charset="0"/>
                <a:ea typeface="Times New Roman"/>
              </a:rPr>
              <a:t>Every citizen has rights which can not be violated.</a:t>
            </a:r>
            <a:endParaRPr lang="ru-RU" sz="3200" b="1" dirty="0">
              <a:solidFill>
                <a:srgbClr val="002060"/>
              </a:solidFill>
              <a:latin typeface="Calibri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221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Света\Political system of the USA\картинки\political_syste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412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4581128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en-US" sz="3200" b="1" dirty="0" smtClean="0">
                <a:solidFill>
                  <a:srgbClr val="002060"/>
                </a:solidFill>
                <a:effectLst/>
                <a:latin typeface="Calibri" pitchFamily="34" charset="0"/>
                <a:ea typeface="Times New Roman"/>
              </a:rPr>
              <a:t>The federal power is located in Washington, D.C. It is based on legislative, executive and juridical branches of power.</a:t>
            </a:r>
            <a:endParaRPr lang="ru-RU" sz="3200" b="1" dirty="0">
              <a:solidFill>
                <a:srgbClr val="002060"/>
              </a:solidFill>
              <a:latin typeface="Calibri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0807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lvl="0" algn="l">
              <a:spcBef>
                <a:spcPts val="0"/>
              </a:spcBef>
            </a:pPr>
            <a:r>
              <a:rPr lang="ru-RU" sz="360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+mn-ea"/>
                <a:cs typeface="+mn-cs"/>
              </a:rPr>
              <a:t>- </a:t>
            </a:r>
            <a:r>
              <a:rPr lang="en-US" sz="360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+mn-ea"/>
                <a:cs typeface="+mn-cs"/>
              </a:rPr>
              <a:t>The </a:t>
            </a:r>
            <a:r>
              <a:rPr lang="en-US" sz="3600" dirty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+mn-ea"/>
                <a:cs typeface="+mn-cs"/>
              </a:rPr>
              <a:t>legislative branch of the Government is represented by the Congress</a:t>
            </a:r>
            <a:r>
              <a:rPr lang="en-US" sz="360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+mn-ea"/>
                <a:cs typeface="+mn-cs"/>
              </a:rPr>
              <a:t>.</a:t>
            </a:r>
            <a:r>
              <a:rPr lang="ru-RU" sz="360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+mn-ea"/>
                <a:cs typeface="+mn-cs"/>
              </a:rPr>
              <a:t> </a:t>
            </a:r>
            <a:br>
              <a:rPr lang="ru-RU" sz="360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+mn-ea"/>
                <a:cs typeface="+mn-cs"/>
              </a:rPr>
            </a:br>
            <a:r>
              <a:rPr lang="ru-RU" sz="360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+mn-ea"/>
                <a:cs typeface="+mn-cs"/>
              </a:rPr>
              <a:t>- </a:t>
            </a:r>
            <a:r>
              <a:rPr lang="en-US" sz="360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+mn-ea"/>
                <a:cs typeface="+mn-cs"/>
              </a:rPr>
              <a:t>The </a:t>
            </a:r>
            <a:r>
              <a:rPr lang="en-US" sz="3600" dirty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+mn-ea"/>
                <a:cs typeface="+mn-cs"/>
              </a:rPr>
              <a:t>main function of it is law making.</a:t>
            </a:r>
            <a:r>
              <a:rPr lang="ru-RU" sz="3600" b="0" dirty="0">
                <a:ln>
                  <a:noFill/>
                </a:ln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3600" b="0" dirty="0">
                <a:ln>
                  <a:noFill/>
                </a:ln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403020"/>
            <a:ext cx="2952328" cy="326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640" lvl="0" indent="-411480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en-US" sz="2400" b="1" dirty="0">
                <a:solidFill>
                  <a:srgbClr val="FFFF00"/>
                </a:solidFill>
                <a:latin typeface="Calibri" pitchFamily="34" charset="0"/>
              </a:rPr>
              <a:t>The </a:t>
            </a: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</a:rPr>
              <a:t>House of Representatives</a:t>
            </a:r>
            <a:endParaRPr lang="en-US" sz="2400" b="1" dirty="0">
              <a:solidFill>
                <a:srgbClr val="FFFF00"/>
              </a:solidFill>
              <a:latin typeface="Calibri" pitchFamily="34" charset="0"/>
            </a:endParaRPr>
          </a:p>
          <a:p>
            <a:pPr marL="137160" lvl="0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en-US" sz="2400" b="1" dirty="0" smtClean="0">
                <a:solidFill>
                  <a:srgbClr val="800000"/>
                </a:solidFill>
                <a:latin typeface="Calibri" pitchFamily="34" charset="0"/>
              </a:rPr>
              <a:t>- 435 </a:t>
            </a:r>
            <a:r>
              <a:rPr lang="en-US" sz="2400" b="1" dirty="0">
                <a:solidFill>
                  <a:srgbClr val="800000"/>
                </a:solidFill>
                <a:latin typeface="Calibri" pitchFamily="34" charset="0"/>
              </a:rPr>
              <a:t>members</a:t>
            </a:r>
          </a:p>
          <a:p>
            <a:pPr marL="137160" lvl="0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en-US" sz="2400" b="1" dirty="0" smtClean="0">
                <a:solidFill>
                  <a:srgbClr val="800000"/>
                </a:solidFill>
                <a:latin typeface="Calibri" pitchFamily="34" charset="0"/>
              </a:rPr>
              <a:t>- Every </a:t>
            </a:r>
            <a:r>
              <a:rPr lang="en-US" sz="2400" b="1" dirty="0">
                <a:solidFill>
                  <a:srgbClr val="800000"/>
                </a:solidFill>
                <a:latin typeface="Calibri" pitchFamily="34" charset="0"/>
              </a:rPr>
              <a:t>state is represented</a:t>
            </a:r>
          </a:p>
          <a:p>
            <a:pPr marL="137160" lvl="0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en-US" sz="2400" b="1" dirty="0" smtClean="0">
                <a:solidFill>
                  <a:srgbClr val="800000"/>
                </a:solidFill>
                <a:latin typeface="Calibri" pitchFamily="34" charset="0"/>
              </a:rPr>
              <a:t>- The </a:t>
            </a:r>
            <a:r>
              <a:rPr lang="en-US" sz="2400" b="1" dirty="0">
                <a:solidFill>
                  <a:srgbClr val="800000"/>
                </a:solidFill>
                <a:latin typeface="Calibri" pitchFamily="34" charset="0"/>
              </a:rPr>
              <a:t>members are elected every two years</a:t>
            </a:r>
            <a:endParaRPr lang="ru-RU" sz="2400" b="1" dirty="0">
              <a:solidFill>
                <a:srgbClr val="800000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28184" y="2420889"/>
            <a:ext cx="32403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" lvl="0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en-US" sz="2400" b="1" smtClean="0">
                <a:solidFill>
                  <a:srgbClr val="FFFF00"/>
                </a:solidFill>
                <a:latin typeface="Calibri" pitchFamily="34" charset="0"/>
              </a:rPr>
              <a:t>The Senate</a:t>
            </a:r>
            <a:endParaRPr lang="ru-RU" sz="2400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pPr marL="137160" lvl="0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endParaRPr lang="ru-RU" sz="2400" b="1" dirty="0" smtClean="0">
              <a:solidFill>
                <a:srgbClr val="800000"/>
              </a:solidFill>
              <a:latin typeface="Calibri" pitchFamily="34" charset="0"/>
            </a:endParaRPr>
          </a:p>
          <a:p>
            <a:pPr marL="137160" lvl="0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ru-RU" sz="2400" b="1" dirty="0" smtClean="0">
                <a:solidFill>
                  <a:srgbClr val="800000"/>
                </a:solidFill>
                <a:latin typeface="Calibri" pitchFamily="34" charset="0"/>
              </a:rPr>
              <a:t>- </a:t>
            </a:r>
            <a:r>
              <a:rPr lang="en-US" sz="2400" b="1" dirty="0" smtClean="0">
                <a:solidFill>
                  <a:srgbClr val="800000"/>
                </a:solidFill>
                <a:latin typeface="Calibri" pitchFamily="34" charset="0"/>
              </a:rPr>
              <a:t>100 members</a:t>
            </a:r>
            <a:endParaRPr lang="ru-RU" sz="2400" b="1" dirty="0" smtClean="0">
              <a:solidFill>
                <a:srgbClr val="800000"/>
              </a:solidFill>
              <a:latin typeface="Calibri" pitchFamily="34" charset="0"/>
            </a:endParaRPr>
          </a:p>
          <a:p>
            <a:pPr marL="137160" lvl="0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ru-RU" sz="2400" b="1" dirty="0" smtClean="0">
                <a:solidFill>
                  <a:srgbClr val="800000"/>
                </a:solidFill>
                <a:latin typeface="Calibri" pitchFamily="34" charset="0"/>
              </a:rPr>
              <a:t>- </a:t>
            </a:r>
            <a:r>
              <a:rPr lang="en-US" sz="2400" b="1" dirty="0" smtClean="0">
                <a:solidFill>
                  <a:srgbClr val="800000"/>
                </a:solidFill>
                <a:latin typeface="Calibri" pitchFamily="34" charset="0"/>
              </a:rPr>
              <a:t>The </a:t>
            </a:r>
            <a:r>
              <a:rPr lang="en-US" sz="2400" b="1" dirty="0">
                <a:solidFill>
                  <a:srgbClr val="800000"/>
                </a:solidFill>
                <a:latin typeface="Calibri" pitchFamily="34" charset="0"/>
              </a:rPr>
              <a:t>period of Senator’s serving is 6 years</a:t>
            </a:r>
          </a:p>
          <a:p>
            <a:pPr marL="137160" lvl="0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ru-RU" sz="2400" b="1" dirty="0" smtClean="0">
                <a:solidFill>
                  <a:srgbClr val="800000"/>
                </a:solidFill>
                <a:latin typeface="Calibri" pitchFamily="34" charset="0"/>
              </a:rPr>
              <a:t>-</a:t>
            </a:r>
            <a:r>
              <a:rPr lang="en-US" sz="2400" b="1" dirty="0" smtClean="0">
                <a:solidFill>
                  <a:srgbClr val="800000"/>
                </a:solidFill>
                <a:latin typeface="Calibri" pitchFamily="34" charset="0"/>
              </a:rPr>
              <a:t>A </a:t>
            </a:r>
            <a:r>
              <a:rPr lang="en-US" sz="2400" b="1" dirty="0">
                <a:solidFill>
                  <a:srgbClr val="800000"/>
                </a:solidFill>
                <a:latin typeface="Calibri" pitchFamily="34" charset="0"/>
              </a:rPr>
              <a:t>Senator has to </a:t>
            </a:r>
            <a:r>
              <a:rPr lang="en-US" sz="2400" b="1" dirty="0" smtClean="0">
                <a:solidFill>
                  <a:srgbClr val="800000"/>
                </a:solidFill>
                <a:latin typeface="Calibri" pitchFamily="34" charset="0"/>
              </a:rPr>
              <a:t>be</a:t>
            </a:r>
            <a:endParaRPr lang="ru-RU" sz="2400" b="1" dirty="0" smtClean="0">
              <a:solidFill>
                <a:srgbClr val="800000"/>
              </a:solidFill>
              <a:latin typeface="Calibri" pitchFamily="34" charset="0"/>
            </a:endParaRPr>
          </a:p>
          <a:p>
            <a:pPr marL="137160" lvl="0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en-US" sz="2400" b="1" dirty="0" smtClean="0">
                <a:solidFill>
                  <a:srgbClr val="800000"/>
                </a:solidFill>
                <a:latin typeface="Calibri" pitchFamily="34" charset="0"/>
              </a:rPr>
              <a:t> </a:t>
            </a:r>
            <a:r>
              <a:rPr lang="en-US" sz="2400" b="1" dirty="0">
                <a:solidFill>
                  <a:srgbClr val="800000"/>
                </a:solidFill>
                <a:latin typeface="Calibri" pitchFamily="34" charset="0"/>
              </a:rPr>
              <a:t>at least 30 years </a:t>
            </a:r>
          </a:p>
        </p:txBody>
      </p:sp>
      <p:pic>
        <p:nvPicPr>
          <p:cNvPr id="5122" name="Picture 2" descr="D:\Света\Political system of the USA\картинки\314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831" y="4030417"/>
            <a:ext cx="3763374" cy="282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70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3600" dirty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+mn-ea"/>
                <a:cs typeface="+mn-cs"/>
              </a:rPr>
              <a:t>The executive branch of the Government</a:t>
            </a:r>
            <a:r>
              <a:rPr lang="ru-RU" sz="3600" dirty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+mn-ea"/>
                <a:cs typeface="+mn-cs"/>
              </a:rPr>
              <a:t/>
            </a:r>
            <a:br>
              <a:rPr lang="ru-RU" sz="3600" dirty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+mn-ea"/>
                <a:cs typeface="+mn-cs"/>
              </a:rPr>
            </a:br>
            <a:endParaRPr lang="ru-RU" sz="36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892765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>
                <a:solidFill>
                  <a:srgbClr val="800000"/>
                </a:solidFill>
                <a:latin typeface="Calibri" pitchFamily="34" charset="0"/>
              </a:rPr>
              <a:t>The President</a:t>
            </a:r>
            <a:endParaRPr lang="ru-RU" sz="2800" b="1" dirty="0">
              <a:solidFill>
                <a:srgbClr val="800000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9832" y="2208289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800000"/>
                </a:solidFill>
                <a:latin typeface="Calibri" pitchFamily="34" charset="0"/>
              </a:rPr>
              <a:t>Vice - </a:t>
            </a:r>
            <a:r>
              <a:rPr lang="en-US" sz="2800" b="1" dirty="0">
                <a:solidFill>
                  <a:srgbClr val="800000"/>
                </a:solidFill>
                <a:latin typeface="Calibri" pitchFamily="34" charset="0"/>
              </a:rPr>
              <a:t>President</a:t>
            </a:r>
            <a:endParaRPr lang="ru-RU" sz="2800" b="1" dirty="0">
              <a:solidFill>
                <a:srgbClr val="800000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56176" y="1799817"/>
            <a:ext cx="3635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>
                <a:solidFill>
                  <a:srgbClr val="800000"/>
                </a:solidFill>
                <a:latin typeface="Calibri" pitchFamily="34" charset="0"/>
              </a:rPr>
              <a:t>The Cabinet of the President</a:t>
            </a:r>
            <a:endParaRPr lang="ru-RU" sz="2800" b="1" dirty="0">
              <a:solidFill>
                <a:srgbClr val="800000"/>
              </a:solidFill>
              <a:latin typeface="Calibri" pitchFamily="34" charset="0"/>
            </a:endParaRPr>
          </a:p>
        </p:txBody>
      </p:sp>
      <p:cxnSp>
        <p:nvCxnSpPr>
          <p:cNvPr id="8" name="Прямая со стрелкой 7"/>
          <p:cNvCxnSpPr>
            <a:endCxn id="4" idx="0"/>
          </p:cNvCxnSpPr>
          <p:nvPr/>
        </p:nvCxnSpPr>
        <p:spPr>
          <a:xfrm flipH="1">
            <a:off x="1331640" y="836712"/>
            <a:ext cx="1224136" cy="10560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5" idx="0"/>
          </p:cNvCxnSpPr>
          <p:nvPr/>
        </p:nvCxnSpPr>
        <p:spPr>
          <a:xfrm>
            <a:off x="4193958" y="836712"/>
            <a:ext cx="126014" cy="13715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156176" y="83671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7" name="Picture 3" descr="D:\Света\Political system of the USA\картинки\obama - коп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3394912"/>
            <a:ext cx="3816424" cy="3332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3923929" y="2753924"/>
            <a:ext cx="522007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- The executive branch is headed by the President who is as­sisted by the Vice President.</a:t>
            </a:r>
          </a:p>
          <a:p>
            <a:r>
              <a:rPr lang="en-US" sz="2400" b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- The Vice President acts as chairman of the Se­nate, and in the event of the death of the President, assumes the Presidency. </a:t>
            </a:r>
          </a:p>
          <a:p>
            <a:pPr algn="just" fontAlgn="base">
              <a:spcAft>
                <a:spcPts val="0"/>
              </a:spcAft>
            </a:pPr>
            <a:r>
              <a:rPr lang="en-US" sz="2400" b="1" dirty="0" smtClean="0">
                <a:solidFill>
                  <a:srgbClr val="002060"/>
                </a:solidFill>
                <a:effectLst/>
                <a:latin typeface="Calibri" pitchFamily="34" charset="0"/>
                <a:ea typeface="Times New Roman"/>
              </a:rPr>
              <a:t>- The Cabinet is made up of Department Secretaries. The most im­portant of them is the Secretary of State, who deals with fo­reign affairs.</a:t>
            </a:r>
            <a:endParaRPr lang="ru-RU" sz="2400" b="1" dirty="0">
              <a:solidFill>
                <a:srgbClr val="002060"/>
              </a:solidFill>
              <a:latin typeface="Calibri" pitchFamily="34" charset="0"/>
              <a:ea typeface="Times New Roman"/>
            </a:endParaRPr>
          </a:p>
          <a:p>
            <a:pPr marL="342900" indent="-342900">
              <a:buFontTx/>
              <a:buChar char="-"/>
            </a:pP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78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3600" dirty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+mn-ea"/>
                <a:cs typeface="+mn-cs"/>
              </a:rPr>
              <a:t>The judicial branch of the Government</a:t>
            </a:r>
            <a:endParaRPr lang="ru-RU" sz="3600" dirty="0">
              <a:ln>
                <a:noFill/>
              </a:ln>
              <a:solidFill>
                <a:srgbClr val="800000"/>
              </a:solidFill>
              <a:effectLst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124178"/>
            <a:ext cx="9001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The judicial branch is made up of Federal District Courts, 11 Federal Courts and the Supreme Court. </a:t>
            </a:r>
          </a:p>
          <a:p>
            <a:pPr marL="457200" indent="-457200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 Federal judges are appointed by the President for life. </a:t>
            </a:r>
          </a:p>
          <a:p>
            <a:pPr marL="457200" indent="-457200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Federal courts decide ca­ses involving federal law, conflicts between citizens of diffe­rent states.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7170" name="Picture 2" descr="D:\Света\Political system of the USA\картинки\wh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335954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70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35280" cy="11569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0648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- Constitution has been amended twenty six times. </a:t>
            </a:r>
          </a:p>
          <a:p>
            <a:r>
              <a:rPr lang="en-US" sz="3200" b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- The Bill of Rights guarantees individual liberties: freedom of word, religion and so on.</a:t>
            </a:r>
          </a:p>
          <a:p>
            <a:r>
              <a:rPr lang="en-US" sz="3200" b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 - Later amendments abolished slavery, gran­ted the vote to women and </a:t>
            </a:r>
            <a:r>
              <a:rPr lang="en-US" sz="3200" b="1" dirty="0" err="1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colour</a:t>
            </a:r>
            <a:r>
              <a:rPr lang="en-US" sz="3200" b="1" dirty="0" smtClean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> people and allowed citizens to vote at the age of 18.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8194" name="Picture 2" descr="D:\Света\Political system of the USA\картинки\visamy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5" y="3741849"/>
            <a:ext cx="4871221" cy="3130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98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800000"/>
                </a:solidFill>
              </a:rPr>
              <a:t>Ресурсы:</a:t>
            </a:r>
            <a:endParaRPr lang="ru-RU" sz="4000" dirty="0">
              <a:solidFill>
                <a:srgbClr val="8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5567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800000"/>
                </a:solidFill>
              </a:rPr>
              <a:t>http://www.amerikos.com/usa/political-system-s/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656" y="2380238"/>
            <a:ext cx="3320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800000"/>
                </a:solidFill>
              </a:rPr>
              <a:t>http://engmaster.ru/topic/2181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0470" y="2938250"/>
            <a:ext cx="76859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800000"/>
                </a:solidFill>
              </a:rPr>
              <a:t>http://xn--e1aogju.xn--p1ai/shemy/politologija/isaev-b-a-politologija-v-shemah-i-komentarijah-2009-g/51.html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3717032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800000"/>
                </a:solidFill>
              </a:rPr>
              <a:t>http://www.alleng.ru/engl-top/071.htm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94986" y="4293096"/>
            <a:ext cx="73214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800000"/>
                </a:solidFill>
              </a:rPr>
              <a:t>http://www.bestreferat.ru/referat-39515.html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4939427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800000"/>
                </a:solidFill>
              </a:rPr>
              <a:t>http://images.yandex.ru/yandsearch?text=</a:t>
            </a:r>
            <a:r>
              <a:rPr lang="ru-RU" b="1" dirty="0">
                <a:solidFill>
                  <a:srgbClr val="800000"/>
                </a:solidFill>
              </a:rPr>
              <a:t>политическая%20система%20америки%20фото&amp;</a:t>
            </a:r>
            <a:r>
              <a:rPr lang="en-US" b="1" dirty="0" err="1">
                <a:solidFill>
                  <a:srgbClr val="800000"/>
                </a:solidFill>
              </a:rPr>
              <a:t>img_url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5733256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800000"/>
                </a:solidFill>
              </a:rPr>
              <a:t>http://video.yandex.ru/#search?id=38484789-04-12&amp;where=all&amp;text=</a:t>
            </a:r>
            <a:endParaRPr lang="ru-RU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897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103</TotalTime>
  <Words>380</Words>
  <Application>Microsoft Office PowerPoint</Application>
  <PresentationFormat>Экран (4:3)</PresentationFormat>
  <Paragraphs>46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Political system of the USA</vt:lpstr>
      <vt:lpstr>- The United States of America is a federal republic consis­ting of 50 states. - Each state has its own government .</vt:lpstr>
      <vt:lpstr>The government of the USA act according to the Constitu­tion which was signed by the first thirteen representatives of thirteen original American states in 1787. </vt:lpstr>
      <vt:lpstr>Презентация PowerPoint</vt:lpstr>
      <vt:lpstr>- The legislative branch of the Government is represented by the Congress.  - The main function of it is law making. </vt:lpstr>
      <vt:lpstr>The executive branch of the Government </vt:lpstr>
      <vt:lpstr>The judicial branch of the Government</vt:lpstr>
      <vt:lpstr>Презентация PowerPoint</vt:lpstr>
      <vt:lpstr>Ресурсы: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system of the USA</dc:title>
  <dc:creator>Папа</dc:creator>
  <cp:lastModifiedBy>Папа</cp:lastModifiedBy>
  <cp:revision>24</cp:revision>
  <dcterms:created xsi:type="dcterms:W3CDTF">2013-03-14T04:15:25Z</dcterms:created>
  <dcterms:modified xsi:type="dcterms:W3CDTF">2013-03-30T10:56:39Z</dcterms:modified>
</cp:coreProperties>
</file>