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68" r:id="rId9"/>
    <p:sldId id="285" r:id="rId10"/>
    <p:sldId id="269" r:id="rId11"/>
    <p:sldId id="288" r:id="rId12"/>
    <p:sldId id="289" r:id="rId13"/>
    <p:sldId id="272" r:id="rId14"/>
    <p:sldId id="273" r:id="rId15"/>
    <p:sldId id="274" r:id="rId16"/>
    <p:sldId id="275" r:id="rId17"/>
    <p:sldId id="276" r:id="rId18"/>
    <p:sldId id="277" r:id="rId19"/>
    <p:sldId id="284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A2725-A4F8-4E29-A248-8317FC3E0534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1BD52-870C-42EB-8382-540B49E38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BD52-870C-42EB-8382-540B49E389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BD52-870C-42EB-8382-540B49E389A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BD52-870C-42EB-8382-540B49E389A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96952"/>
            <a:ext cx="9144000" cy="233285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Подготовка к ГИА  </a:t>
            </a:r>
            <a:br>
              <a:rPr lang="ru-RU" sz="4400" dirty="0" smtClean="0">
                <a:solidFill>
                  <a:srgbClr val="002060"/>
                </a:solidFill>
                <a:latin typeface="+mn-lt"/>
              </a:rPr>
            </a:br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(часть В).</a:t>
            </a:r>
            <a:br>
              <a:rPr lang="ru-RU" sz="4400" dirty="0" smtClean="0">
                <a:solidFill>
                  <a:srgbClr val="002060"/>
                </a:solidFill>
                <a:latin typeface="+mn-lt"/>
              </a:rPr>
            </a:br>
            <a:r>
              <a:rPr lang="ru-RU" sz="4400" dirty="0" smtClean="0">
                <a:solidFill>
                  <a:srgbClr val="00206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Умение оценивать количественные параметры информационных объектов. 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4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554" name="AutoShape 2" descr="http://liubavyshka.ru/_ph/64/2/443953513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://liubavyshka.ru/_ph/64/2/443953513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Картинки по запросу школьные смайл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077072"/>
            <a:ext cx="2112010" cy="211182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0"/>
            <a:ext cx="8172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Перевод чисел из двоичной  системы счисления в </a:t>
            </a:r>
            <a:r>
              <a:rPr lang="ru-RU" sz="4000" dirty="0" smtClean="0">
                <a:solidFill>
                  <a:srgbClr val="002060"/>
                </a:solidFill>
              </a:rPr>
              <a:t>десятичную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1556792"/>
            <a:ext cx="8676456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11101</a:t>
            </a:r>
            <a:r>
              <a:rPr lang="ru-RU" sz="3200" b="1" baseline="-2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=1*2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+ 1*2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+1*2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+0*2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+ 1*2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=16+8+4+1=29</a:t>
            </a:r>
            <a:r>
              <a:rPr lang="ru-RU" sz="3200" b="1" baseline="-20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3200" b="1" baseline="-2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2924944"/>
            <a:ext cx="8207375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j-ea"/>
                <a:cs typeface="+mj-cs"/>
              </a:rPr>
              <a:t>Алгоритм перевода десятичного числа в двоичное число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5" name="Picture 6" descr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7544" y="4293096"/>
            <a:ext cx="2448272" cy="2298965"/>
          </a:xfrm>
          <a:prstGeom prst="rect">
            <a:avLst/>
          </a:prstGeom>
          <a:noFill/>
          <a:ln/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067944" y="4221088"/>
            <a:ext cx="3363913" cy="8969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23</a:t>
            </a:r>
            <a:r>
              <a:rPr kumimoji="0" lang="ru-RU" sz="3200" b="1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</a:t>
            </a: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=10111</a:t>
            </a:r>
            <a:r>
              <a:rPr kumimoji="0" lang="ru-RU" sz="3200" b="1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kumimoji="0" lang="ru-RU" sz="3200" b="1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139952" y="5085184"/>
            <a:ext cx="43211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bg1"/>
                </a:solidFill>
              </a:rPr>
              <a:t>Переведите самостоятельно: </a:t>
            </a:r>
            <a:r>
              <a:rPr lang="ru-RU" sz="3200" dirty="0" smtClean="0">
                <a:solidFill>
                  <a:schemeClr val="bg1"/>
                </a:solidFill>
              </a:rPr>
              <a:t>57</a:t>
            </a:r>
            <a:r>
              <a:rPr lang="ru-RU" sz="3200" baseline="-20000" dirty="0" smtClean="0">
                <a:solidFill>
                  <a:schemeClr val="bg1"/>
                </a:solidFill>
              </a:rPr>
              <a:t>10</a:t>
            </a:r>
            <a:endParaRPr lang="ru-RU" sz="3200" baseline="-2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735262" y="1988840"/>
            <a:ext cx="4645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SzPct val="100000"/>
              <a:tabLst>
                <a:tab pos="533400" algn="l"/>
              </a:tabLst>
            </a:pPr>
            <a:r>
              <a: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1011101+1100110 =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945578" y="1916832"/>
            <a:ext cx="2198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11000011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3491880" y="2924944"/>
            <a:ext cx="4719859" cy="2304405"/>
            <a:chOff x="2084388" y="1844675"/>
            <a:chExt cx="4721225" cy="2859088"/>
          </a:xfrm>
        </p:grpSpPr>
        <p:sp>
          <p:nvSpPr>
            <p:cNvPr id="25602" name="Rectangle 2"/>
            <p:cNvSpPr>
              <a:spLocks noChangeArrowheads="1"/>
            </p:cNvSpPr>
            <p:nvPr/>
          </p:nvSpPr>
          <p:spPr bwMode="auto">
            <a:xfrm>
              <a:off x="2700338" y="2276475"/>
              <a:ext cx="39941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>
                  <a:solidFill>
                    <a:srgbClr val="000000"/>
                  </a:solidFill>
                  <a:latin typeface="Arial" charset="0"/>
                </a:rPr>
                <a:t>1 0 1 1 1 0 1</a:t>
              </a:r>
            </a:p>
          </p:txBody>
        </p:sp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2732088" y="2901950"/>
              <a:ext cx="39941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dirty="0">
                  <a:solidFill>
                    <a:srgbClr val="000000"/>
                  </a:solidFill>
                  <a:latin typeface="Arial" charset="0"/>
                </a:rPr>
                <a:t>1 1 0 0 1 1 0</a:t>
              </a:r>
            </a:p>
          </p:txBody>
        </p:sp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 flipV="1">
              <a:off x="2300288" y="3787775"/>
              <a:ext cx="4505325" cy="47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05" name="Text Box 5"/>
            <p:cNvSpPr txBox="1">
              <a:spLocks noChangeArrowheads="1"/>
            </p:cNvSpPr>
            <p:nvPr/>
          </p:nvSpPr>
          <p:spPr bwMode="auto">
            <a:xfrm>
              <a:off x="2084388" y="2784475"/>
              <a:ext cx="6477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400" dirty="0">
                  <a:solidFill>
                    <a:srgbClr val="000000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2771775" y="3789363"/>
              <a:ext cx="5651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6156325" y="3789363"/>
              <a:ext cx="5651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5580063" y="3789363"/>
              <a:ext cx="5651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5076825" y="3789363"/>
              <a:ext cx="5651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5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4500563" y="1844675"/>
              <a:ext cx="382587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CC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4500563" y="3789363"/>
              <a:ext cx="5651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3924300" y="1844675"/>
              <a:ext cx="38258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CC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3924300" y="3789363"/>
              <a:ext cx="5651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 dirty="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3348038" y="1844675"/>
              <a:ext cx="382587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CC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3348038" y="3789363"/>
              <a:ext cx="5651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2771775" y="1844675"/>
              <a:ext cx="38258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CC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2268538" y="3789363"/>
              <a:ext cx="5651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5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179512" y="2132856"/>
            <a:ext cx="2536825" cy="34099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5400" dirty="0">
                <a:solidFill>
                  <a:srgbClr val="000000"/>
                </a:solidFill>
                <a:latin typeface="Arial" charset="0"/>
              </a:rPr>
              <a:t>0+0=0</a:t>
            </a:r>
          </a:p>
          <a:p>
            <a:r>
              <a:rPr lang="ru-RU" sz="5400" dirty="0">
                <a:solidFill>
                  <a:srgbClr val="000000"/>
                </a:solidFill>
                <a:latin typeface="Arial" charset="0"/>
              </a:rPr>
              <a:t>0+1=1</a:t>
            </a:r>
          </a:p>
          <a:p>
            <a:r>
              <a:rPr lang="ru-RU" sz="5400" dirty="0">
                <a:solidFill>
                  <a:srgbClr val="000000"/>
                </a:solidFill>
                <a:latin typeface="Arial" charset="0"/>
              </a:rPr>
              <a:t>1+0=1</a:t>
            </a:r>
          </a:p>
          <a:p>
            <a:r>
              <a:rPr lang="ru-RU" sz="5400" dirty="0">
                <a:solidFill>
                  <a:srgbClr val="000000"/>
                </a:solidFill>
                <a:latin typeface="Arial" charset="0"/>
              </a:rPr>
              <a:t>1+1=10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260648"/>
            <a:ext cx="5961856" cy="882352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342900" indent="-342900" algn="ctr"/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Сложение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21" grpId="0" build="allAtOnce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7787208" cy="1143000"/>
          </a:xfrm>
          <a:noFill/>
          <a:ln/>
        </p:spPr>
        <p:txBody>
          <a:bodyPr>
            <a:normAutofit/>
          </a:bodyPr>
          <a:lstStyle/>
          <a:p>
            <a:pPr marL="342900" indent="-342900" algn="ctr"/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Умножение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23850" y="1628775"/>
            <a:ext cx="2200275" cy="34099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5400" baseline="3000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ru-RU" sz="5400">
                <a:solidFill>
                  <a:srgbClr val="000000"/>
                </a:solidFill>
                <a:latin typeface="Arial" charset="0"/>
              </a:rPr>
              <a:t>0=0</a:t>
            </a:r>
          </a:p>
          <a:p>
            <a:r>
              <a:rPr lang="ru-RU" sz="540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5400" baseline="3000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ru-RU" sz="5400">
                <a:solidFill>
                  <a:srgbClr val="000000"/>
                </a:solidFill>
                <a:latin typeface="Arial" charset="0"/>
              </a:rPr>
              <a:t>1=0</a:t>
            </a:r>
          </a:p>
          <a:p>
            <a:r>
              <a:rPr lang="ru-RU" sz="5400">
                <a:solidFill>
                  <a:srgbClr val="000000"/>
                </a:solidFill>
                <a:latin typeface="Arial" charset="0"/>
              </a:rPr>
              <a:t>1 </a:t>
            </a:r>
            <a:r>
              <a:rPr lang="ru-RU" sz="5400" baseline="3000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ru-RU" sz="5400">
                <a:solidFill>
                  <a:srgbClr val="000000"/>
                </a:solidFill>
                <a:latin typeface="Arial" charset="0"/>
              </a:rPr>
              <a:t>0=0</a:t>
            </a:r>
          </a:p>
          <a:p>
            <a:r>
              <a:rPr lang="ru-RU" sz="5400">
                <a:solidFill>
                  <a:srgbClr val="000000"/>
                </a:solidFill>
                <a:latin typeface="Arial" charset="0"/>
              </a:rPr>
              <a:t>1 </a:t>
            </a:r>
            <a:r>
              <a:rPr lang="ru-RU" sz="5400" baseline="3000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ru-RU" sz="5400">
                <a:solidFill>
                  <a:srgbClr val="000000"/>
                </a:solidFill>
                <a:latin typeface="Arial" charset="0"/>
              </a:rPr>
              <a:t>1=1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76600" y="1568450"/>
            <a:ext cx="29733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4800">
                <a:solidFill>
                  <a:srgbClr val="000000"/>
                </a:solidFill>
                <a:latin typeface="Arial" charset="0"/>
              </a:rPr>
              <a:t>110 </a:t>
            </a:r>
            <a:r>
              <a:rPr lang="ru-RU" sz="4800" b="1" baseline="3000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ru-RU" sz="4800">
                <a:solidFill>
                  <a:srgbClr val="000000"/>
                </a:solidFill>
                <a:latin typeface="Arial" charset="0"/>
              </a:rPr>
              <a:t>101=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156325" y="1557338"/>
            <a:ext cx="18827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rgbClr val="000000"/>
                </a:solidFill>
                <a:latin typeface="Arial" charset="0"/>
              </a:rPr>
              <a:t>11110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643438" y="2420938"/>
            <a:ext cx="1314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000000"/>
                </a:solidFill>
                <a:latin typeface="Arial" charset="0"/>
              </a:rPr>
              <a:t>1 1 0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643438" y="2997200"/>
            <a:ext cx="1314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000000"/>
                </a:solidFill>
                <a:latin typeface="Arial" charset="0"/>
              </a:rPr>
              <a:t>1 0 1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211638" y="2708275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00"/>
                </a:solidFill>
                <a:latin typeface="Arial" charset="0"/>
              </a:rPr>
              <a:t>х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3995738" y="3789363"/>
            <a:ext cx="27368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643438" y="3716338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00"/>
                </a:solidFill>
                <a:latin typeface="Arial" charset="0"/>
              </a:rPr>
              <a:t>1 1 0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211638" y="4292600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00"/>
                </a:solidFill>
                <a:latin typeface="Arial" charset="0"/>
              </a:rPr>
              <a:t>0 0 0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779838" y="4797425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00"/>
                </a:solidFill>
                <a:latin typeface="Arial" charset="0"/>
              </a:rPr>
              <a:t>1 1 0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419475" y="4005263"/>
            <a:ext cx="503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00"/>
                </a:solidFill>
                <a:latin typeface="Arial" charset="0"/>
              </a:rPr>
              <a:t>+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779838" y="5373688"/>
            <a:ext cx="216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000000"/>
                </a:solidFill>
                <a:latin typeface="Arial" charset="0"/>
              </a:rPr>
              <a:t>1 1 1 1 0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348038" y="5445125"/>
            <a:ext cx="27368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animBg="1"/>
      <p:bldP spid="27652" grpId="0"/>
      <p:bldP spid="27653" grpId="0"/>
      <p:bldP spid="27654" grpId="0"/>
      <p:bldP spid="27655" grpId="0"/>
      <p:bldP spid="27656" grpId="0"/>
      <p:bldP spid="27657" grpId="0" animBg="1"/>
      <p:bldP spid="27658" grpId="0"/>
      <p:bldP spid="27659" grpId="0"/>
      <p:bldP spid="27660" grpId="0"/>
      <p:bldP spid="27661" grpId="0"/>
      <p:bldP spid="27662" grpId="0"/>
      <p:bldP spid="276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14374" y="428625"/>
            <a:ext cx="810609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Зайдите на сайт Е. В. Осиповой, откройте задания на часть А1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«</a:t>
            </a:r>
            <a:r>
              <a:rPr lang="ru-RU" sz="2800" dirty="0" smtClean="0">
                <a:solidFill>
                  <a:srgbClr val="002060"/>
                </a:solidFill>
              </a:rPr>
              <a:t>Умение </a:t>
            </a:r>
            <a:r>
              <a:rPr lang="ru-RU" sz="2800" dirty="0">
                <a:solidFill>
                  <a:srgbClr val="002060"/>
                </a:solidFill>
              </a:rPr>
              <a:t>оценивать количественные параметры информационных </a:t>
            </a:r>
            <a:r>
              <a:rPr lang="ru-RU" sz="2800" dirty="0" smtClean="0">
                <a:solidFill>
                  <a:srgbClr val="002060"/>
                </a:solidFill>
              </a:rPr>
              <a:t>объектов</a:t>
            </a:r>
            <a:r>
              <a:rPr lang="ru-RU" sz="4000" dirty="0" smtClean="0">
                <a:solidFill>
                  <a:srgbClr val="002060"/>
                </a:solidFill>
              </a:rPr>
              <a:t>». </a:t>
            </a:r>
            <a:endParaRPr lang="ru-RU" sz="4000" dirty="0">
              <a:solidFill>
                <a:srgbClr val="002060"/>
              </a:solidFill>
            </a:endParaRPr>
          </a:p>
          <a:p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06952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4365104"/>
            <a:ext cx="83164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Некоторое число в двоичной системе счисления записывается как 1100001. Определите число и запишите его в десятичной системе счисления.</a:t>
            </a:r>
          </a:p>
          <a:p>
            <a:pPr indent="360363" algn="just"/>
            <a:r>
              <a:rPr lang="ru-RU" sz="2400" i="1" dirty="0" smtClean="0">
                <a:solidFill>
                  <a:schemeClr val="bg1"/>
                </a:solidFill>
              </a:rPr>
              <a:t>Выберите один из 4 вариантов ответа:</a:t>
            </a:r>
            <a:endParaRPr lang="ru-RU" sz="2400" dirty="0" smtClean="0">
              <a:solidFill>
                <a:schemeClr val="bg1"/>
              </a:solidFill>
            </a:endParaRP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 </a:t>
            </a: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1) 95               2) 97               3) 96               4) 98</a:t>
            </a:r>
          </a:p>
          <a:p>
            <a:pPr lvl="0" indent="360363" algn="just"/>
            <a:endParaRPr lang="ru-RU" sz="2400" dirty="0">
              <a:solidFill>
                <a:schemeClr val="bg1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378904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/>
              <a:t>Задача 1</a:t>
            </a:r>
            <a:endParaRPr lang="ru-RU" sz="3200" b="1" i="1" u="sng" dirty="0"/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92896"/>
            <a:ext cx="983997" cy="76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19672" y="292494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Запишите в тетрадь название сайта. Ответы также записывайте в тетрадь.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19002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2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dirty="0" smtClean="0"/>
              <a:t>Некоторое число в двоичной системе счисления записывается как 1001010. Определите число и запишите его в десятичной системе счисления.</a:t>
            </a:r>
          </a:p>
          <a:p>
            <a:pPr indent="360363" algn="just"/>
            <a:r>
              <a:rPr lang="ru-RU" sz="2400" i="1" dirty="0" smtClean="0"/>
              <a:t>Выберите один из 4 вариантов ответа:</a:t>
            </a:r>
            <a:endParaRPr lang="ru-RU" sz="2400" dirty="0" smtClean="0"/>
          </a:p>
          <a:p>
            <a:pPr indent="360363" algn="just"/>
            <a:r>
              <a:rPr lang="ru-RU" sz="2400" dirty="0" smtClean="0"/>
              <a:t> </a:t>
            </a:r>
          </a:p>
          <a:p>
            <a:pPr indent="360363" algn="just"/>
            <a:r>
              <a:rPr lang="ru-RU" sz="2400" dirty="0" smtClean="0"/>
              <a:t>1) 74               2) 75               3) 76               4) 77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645024"/>
            <a:ext cx="18890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3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272677"/>
            <a:ext cx="84969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Некоторое число в двоичной системе счисления записывается как 1000110. Определите число и запишите его в десятичной системе счисления.</a:t>
            </a:r>
          </a:p>
          <a:p>
            <a:pPr indent="360363" algn="just"/>
            <a:r>
              <a:rPr lang="ru-RU" sz="2400" i="1" dirty="0" smtClean="0">
                <a:solidFill>
                  <a:schemeClr val="bg1"/>
                </a:solidFill>
              </a:rPr>
              <a:t>Выберите один из 4 вариантов ответа:</a:t>
            </a:r>
            <a:endParaRPr lang="ru-RU" sz="2400" dirty="0" smtClean="0">
              <a:solidFill>
                <a:schemeClr val="bg1"/>
              </a:solidFill>
            </a:endParaRP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 </a:t>
            </a: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1) 67               2) 68               3) 69               4) 70</a:t>
            </a:r>
          </a:p>
          <a:p>
            <a:pPr lvl="0" indent="360363" algn="just"/>
            <a:endParaRPr lang="ru-RU" sz="24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1916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4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dirty="0" smtClean="0"/>
              <a:t>Некоторое число в двоичной системе счисления записывается как 101111. Определите это число и запишите его в ответе в десятичной системе счисления.</a:t>
            </a:r>
          </a:p>
          <a:p>
            <a:pPr indent="360363" algn="just"/>
            <a:r>
              <a:rPr lang="ru-RU" sz="2400" i="1" dirty="0" smtClean="0"/>
              <a:t>Выберите один из 4 вариантов ответа:</a:t>
            </a:r>
            <a:endParaRPr lang="ru-RU" sz="2400" dirty="0" smtClean="0"/>
          </a:p>
          <a:p>
            <a:pPr indent="360363" algn="just"/>
            <a:r>
              <a:rPr lang="ru-RU" sz="2400" dirty="0" smtClean="0"/>
              <a:t> </a:t>
            </a:r>
          </a:p>
          <a:p>
            <a:pPr indent="360363" algn="just"/>
            <a:r>
              <a:rPr lang="ru-RU" sz="2400" dirty="0" smtClean="0"/>
              <a:t>1) 45               2) 46               3) 47               4) 48</a:t>
            </a:r>
          </a:p>
          <a:p>
            <a:pPr lvl="0" indent="360363" algn="just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645024"/>
            <a:ext cx="18938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5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272677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2400" dirty="0" smtClean="0">
                <a:solidFill>
                  <a:schemeClr val="bg1"/>
                </a:solidFill>
              </a:rPr>
              <a:t>Двоичное изображение десятичного числа 1025 содержит значащих нулей</a:t>
            </a:r>
          </a:p>
          <a:p>
            <a:pPr indent="449263" algn="just"/>
            <a:r>
              <a:rPr lang="ru-RU" sz="2400" i="1" dirty="0" smtClean="0">
                <a:solidFill>
                  <a:schemeClr val="bg1"/>
                </a:solidFill>
              </a:rPr>
              <a:t>Выберите один из 4 вариантов ответа:</a:t>
            </a:r>
            <a:endParaRPr lang="ru-RU" sz="2400" dirty="0" smtClean="0">
              <a:solidFill>
                <a:schemeClr val="bg1"/>
              </a:solidFill>
            </a:endParaRPr>
          </a:p>
          <a:p>
            <a:pPr indent="449263" algn="just"/>
            <a:r>
              <a:rPr lang="ru-RU" sz="2400" dirty="0" smtClean="0">
                <a:solidFill>
                  <a:schemeClr val="bg1"/>
                </a:solidFill>
              </a:rPr>
              <a:t> </a:t>
            </a:r>
          </a:p>
          <a:p>
            <a:pPr indent="449263" algn="just"/>
            <a:r>
              <a:rPr lang="ru-RU" sz="2400" dirty="0" smtClean="0">
                <a:solidFill>
                  <a:schemeClr val="bg1"/>
                </a:solidFill>
              </a:rPr>
              <a:t>1) 10;              2) 100;               3) 9;               4) 11.</a:t>
            </a:r>
          </a:p>
          <a:p>
            <a:pPr lvl="0" indent="360363" algn="just"/>
            <a:endParaRPr lang="ru-RU" sz="2400" dirty="0">
              <a:solidFill>
                <a:schemeClr val="bg1"/>
              </a:solidFill>
            </a:endParaRPr>
          </a:p>
          <a:p>
            <a:pPr lvl="0" indent="360363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1925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6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76470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dirty="0" smtClean="0"/>
              <a:t>Количество значащих нулей в двоичной записи десятичного числа 129 равно:</a:t>
            </a:r>
          </a:p>
          <a:p>
            <a:pPr indent="360363" algn="just"/>
            <a:r>
              <a:rPr lang="ru-RU" sz="2400" i="1" dirty="0" smtClean="0"/>
              <a:t>Выберите один из 4 вариантов ответа:</a:t>
            </a:r>
            <a:endParaRPr lang="ru-RU" sz="2400" dirty="0" smtClean="0"/>
          </a:p>
          <a:p>
            <a:pPr indent="360363" algn="just"/>
            <a:r>
              <a:rPr lang="ru-RU" sz="2400" dirty="0" smtClean="0"/>
              <a:t> </a:t>
            </a:r>
          </a:p>
          <a:p>
            <a:pPr indent="360363" algn="just"/>
            <a:r>
              <a:rPr lang="ru-RU" sz="2400" dirty="0" smtClean="0"/>
              <a:t>1) 5;               2) 6;               3) 7;               4) 4.</a:t>
            </a:r>
          </a:p>
          <a:p>
            <a:pPr lvl="0" indent="360363" algn="just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284984"/>
            <a:ext cx="1895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7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77072"/>
            <a:ext cx="84969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Сколько единиц в двоичной записи десятичного числа 123?</a:t>
            </a:r>
          </a:p>
          <a:p>
            <a:pPr algn="just"/>
            <a:r>
              <a:rPr lang="ru-RU" sz="2400" i="1" dirty="0" smtClean="0">
                <a:solidFill>
                  <a:schemeClr val="bg1"/>
                </a:solidFill>
              </a:rPr>
              <a:t>Выберите один из 4 вариантов ответа: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1) 4;              2) 5;               3) 6;               4) 7.</a:t>
            </a:r>
          </a:p>
          <a:p>
            <a:pPr lvl="0" indent="360363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192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8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dirty="0" smtClean="0"/>
              <a:t>Сколько единиц в двоичной записи десятичного числа 195?</a:t>
            </a:r>
          </a:p>
          <a:p>
            <a:pPr indent="360363" algn="just"/>
            <a:r>
              <a:rPr lang="ru-RU" sz="2400" i="1" dirty="0" smtClean="0"/>
              <a:t>Выберите один из 4 вариантов ответа:</a:t>
            </a:r>
            <a:endParaRPr lang="ru-RU" sz="2400" dirty="0" smtClean="0"/>
          </a:p>
          <a:p>
            <a:pPr indent="360363" algn="just"/>
            <a:r>
              <a:rPr lang="ru-RU" sz="2400" dirty="0" smtClean="0"/>
              <a:t> </a:t>
            </a:r>
          </a:p>
          <a:p>
            <a:pPr indent="360363" algn="just"/>
            <a:r>
              <a:rPr lang="ru-RU" sz="2400" dirty="0" smtClean="0"/>
              <a:t>1) 5;               2) 2;               3) 3;               4) 4.</a:t>
            </a:r>
          </a:p>
          <a:p>
            <a:pPr lvl="0" indent="360363" algn="just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140968"/>
            <a:ext cx="1925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9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933056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Как представлено число 75</a:t>
            </a:r>
            <a:r>
              <a:rPr lang="ru-RU" sz="2400" baseline="-25000" dirty="0" smtClean="0">
                <a:solidFill>
                  <a:schemeClr val="bg1"/>
                </a:solidFill>
              </a:rPr>
              <a:t>10</a:t>
            </a:r>
            <a:r>
              <a:rPr lang="ru-RU" sz="2400" dirty="0" smtClean="0">
                <a:solidFill>
                  <a:schemeClr val="bg1"/>
                </a:solidFill>
              </a:rPr>
              <a:t> в двоичной системе счисления?</a:t>
            </a:r>
          </a:p>
          <a:p>
            <a:pPr indent="360363" algn="just"/>
            <a:r>
              <a:rPr lang="ru-RU" sz="2400" i="1" dirty="0" smtClean="0">
                <a:solidFill>
                  <a:schemeClr val="bg1"/>
                </a:solidFill>
              </a:rPr>
              <a:t>Выберите один из 4 вариантов ответа:</a:t>
            </a:r>
            <a:endParaRPr lang="ru-RU" sz="2400" dirty="0" smtClean="0">
              <a:solidFill>
                <a:schemeClr val="bg1"/>
              </a:solidFill>
            </a:endParaRP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 </a:t>
            </a: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1) 1001011</a:t>
            </a:r>
            <a:r>
              <a:rPr lang="ru-RU" sz="2400" baseline="-250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;     2) 100101</a:t>
            </a:r>
            <a:r>
              <a:rPr lang="ru-RU" sz="2400" baseline="-250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;     3) 1101001</a:t>
            </a:r>
            <a:r>
              <a:rPr lang="ru-RU" sz="2400" baseline="-250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;     4) 111101</a:t>
            </a:r>
            <a:r>
              <a:rPr lang="ru-RU" sz="2400" baseline="-25000" dirty="0" smtClean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lvl="0" indent="360363" algn="just"/>
            <a:endParaRPr lang="ru-RU" sz="2400" dirty="0">
              <a:solidFill>
                <a:schemeClr val="bg1"/>
              </a:solidFill>
            </a:endParaRPr>
          </a:p>
          <a:p>
            <a:pPr lvl="0" indent="360363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2089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10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76470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 algn="just"/>
            <a:r>
              <a:rPr lang="ru-RU" sz="2400" dirty="0" smtClean="0"/>
              <a:t>Дано А=1001001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, В=1001100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. Какое из чисел С, записанных в десятичной форме, отвечает условию А&lt;С&lt;В?</a:t>
            </a:r>
          </a:p>
          <a:p>
            <a:pPr indent="269875" algn="just"/>
            <a:r>
              <a:rPr lang="ru-RU" sz="2400" i="1" dirty="0" smtClean="0"/>
              <a:t>Выберите один из 4 вариантов ответа:</a:t>
            </a:r>
            <a:endParaRPr lang="ru-RU" sz="2400" dirty="0" smtClean="0"/>
          </a:p>
          <a:p>
            <a:pPr indent="269875" algn="just"/>
            <a:r>
              <a:rPr lang="ru-RU" sz="2400" dirty="0" smtClean="0"/>
              <a:t> </a:t>
            </a:r>
          </a:p>
          <a:p>
            <a:pPr indent="269875" algn="just"/>
            <a:r>
              <a:rPr lang="ru-RU" sz="2400" dirty="0" smtClean="0"/>
              <a:t>1) 149;               2) 75;               3) 147;               4) 76.</a:t>
            </a:r>
          </a:p>
          <a:p>
            <a:pPr lvl="0" indent="360363" algn="just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573016"/>
            <a:ext cx="2002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11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221088"/>
            <a:ext cx="84969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Дано А=66</a:t>
            </a:r>
            <a:r>
              <a:rPr lang="ru-RU" sz="2400" baseline="-25000" dirty="0" smtClean="0">
                <a:solidFill>
                  <a:schemeClr val="bg1"/>
                </a:solidFill>
              </a:rPr>
              <a:t>10</a:t>
            </a:r>
            <a:r>
              <a:rPr lang="ru-RU" sz="2400" dirty="0" smtClean="0">
                <a:solidFill>
                  <a:schemeClr val="bg1"/>
                </a:solidFill>
              </a:rPr>
              <a:t>, В=69</a:t>
            </a:r>
            <a:r>
              <a:rPr lang="ru-RU" sz="2400" baseline="-25000" dirty="0" smtClean="0">
                <a:solidFill>
                  <a:schemeClr val="bg1"/>
                </a:solidFill>
              </a:rPr>
              <a:t>10</a:t>
            </a:r>
            <a:r>
              <a:rPr lang="ru-RU" sz="2400" dirty="0" smtClean="0">
                <a:solidFill>
                  <a:schemeClr val="bg1"/>
                </a:solidFill>
              </a:rPr>
              <a:t>. Какое из чисел С, записанных в двоичной форме, отвечает условию А&lt;С&lt;В?</a:t>
            </a:r>
          </a:p>
          <a:p>
            <a:pPr indent="360363" algn="just"/>
            <a:r>
              <a:rPr lang="ru-RU" sz="2400" i="1" dirty="0" smtClean="0">
                <a:solidFill>
                  <a:schemeClr val="bg1"/>
                </a:solidFill>
              </a:rPr>
              <a:t>Выберите один из 4 вариантов ответа:</a:t>
            </a:r>
            <a:endParaRPr lang="ru-RU" sz="2400" dirty="0" smtClean="0">
              <a:solidFill>
                <a:schemeClr val="bg1"/>
              </a:solidFill>
            </a:endParaRP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 </a:t>
            </a: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1) 1000010;     2) 1000110;     3) 1000011;      4) 1001000.</a:t>
            </a:r>
          </a:p>
          <a:p>
            <a:pPr indent="360363" algn="just"/>
            <a:r>
              <a:rPr lang="ru-RU" sz="2400" b="1" dirty="0" smtClean="0">
                <a:solidFill>
                  <a:schemeClr val="bg1"/>
                </a:solidFill>
              </a:rPr>
              <a:t> 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360363" algn="just"/>
            <a:endParaRPr lang="ru-RU" sz="2200" dirty="0">
              <a:solidFill>
                <a:schemeClr val="bg1"/>
              </a:solidFill>
            </a:endParaRPr>
          </a:p>
          <a:p>
            <a:pPr lvl="0" indent="360363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548680"/>
            <a:ext cx="4675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Правильные ответы: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1484784"/>
            <a:ext cx="417646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 2;</a:t>
            </a:r>
          </a:p>
          <a:p>
            <a:r>
              <a:rPr lang="ru-RU" sz="2400" dirty="0" smtClean="0"/>
              <a:t>2) 1;</a:t>
            </a:r>
          </a:p>
          <a:p>
            <a:r>
              <a:rPr lang="ru-RU" sz="2400" dirty="0" smtClean="0"/>
              <a:t>3) 4;</a:t>
            </a:r>
          </a:p>
          <a:p>
            <a:r>
              <a:rPr lang="ru-RU" sz="2400" dirty="0" smtClean="0"/>
              <a:t>4) 3;</a:t>
            </a:r>
          </a:p>
          <a:p>
            <a:r>
              <a:rPr lang="ru-RU" sz="2400" dirty="0" smtClean="0"/>
              <a:t>5) 3;</a:t>
            </a:r>
          </a:p>
          <a:p>
            <a:r>
              <a:rPr lang="ru-RU" sz="2400" dirty="0" smtClean="0"/>
              <a:t>6) 2;</a:t>
            </a:r>
          </a:p>
          <a:p>
            <a:r>
              <a:rPr lang="ru-RU" sz="2400" dirty="0" smtClean="0"/>
              <a:t>7) 3;</a:t>
            </a:r>
          </a:p>
          <a:p>
            <a:r>
              <a:rPr lang="ru-RU" sz="2400" dirty="0" smtClean="0"/>
              <a:t>8) 4;</a:t>
            </a:r>
          </a:p>
          <a:p>
            <a:r>
              <a:rPr lang="ru-RU" sz="2400" dirty="0" smtClean="0"/>
              <a:t>9) 1;</a:t>
            </a:r>
          </a:p>
          <a:p>
            <a:r>
              <a:rPr lang="ru-RU" sz="2400" dirty="0" smtClean="0"/>
              <a:t>10) 2;</a:t>
            </a:r>
          </a:p>
          <a:p>
            <a:r>
              <a:rPr lang="ru-RU" sz="2400" dirty="0" smtClean="0"/>
              <a:t>11) 3;</a:t>
            </a:r>
          </a:p>
          <a:p>
            <a:pPr lvl="0" indent="360363" algn="just"/>
            <a:endParaRPr lang="ru-RU" sz="2200" dirty="0">
              <a:solidFill>
                <a:schemeClr val="bg1"/>
              </a:solidFill>
            </a:endParaRPr>
          </a:p>
          <a:p>
            <a:pPr lvl="0" indent="360363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657671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ru-RU" b="1" dirty="0" smtClean="0"/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Количество используемых цифр в позиционной системе счисления.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/>
        </p:nvGraphicFramePr>
        <p:xfrm>
          <a:off x="1600835" y="1851660"/>
          <a:ext cx="5942330" cy="3154680"/>
        </p:xfrm>
        <a:graphic>
          <a:graphicData uri="http://schemas.openxmlformats.org/drawingml/2006/table">
            <a:tbl>
              <a:tblPr/>
              <a:tblGrid>
                <a:gridCol w="456565"/>
                <a:gridCol w="457200"/>
                <a:gridCol w="457200"/>
                <a:gridCol w="457200"/>
                <a:gridCol w="457200"/>
                <a:gridCol w="457200"/>
                <a:gridCol w="456565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259632" y="4221088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7164288" y="2492896"/>
            <a:ext cx="384225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3059832" y="1412776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03648" y="2132856"/>
            <a:ext cx="7488831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Найдите в интернете ГИА – 2014. Информатика Типовые экзаменационные варианты. </a:t>
            </a:r>
          </a:p>
          <a:p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106952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2"/>
            <a:ext cx="983997" cy="76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91680" y="407707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Запишите в тетрадь название сайта. Решите задание В17 каждого варианта. Ответы записывайте в тетрадь.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620688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Домашнее задание: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5589240"/>
            <a:ext cx="1440160" cy="109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657671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</a:rPr>
              <a:t>2. </a:t>
            </a:r>
            <a:r>
              <a:rPr lang="ru-RU" sz="2400" b="1" dirty="0" smtClean="0">
                <a:solidFill>
                  <a:schemeClr val="bg1"/>
                </a:solidFill>
              </a:rPr>
              <a:t>Система условных знаков для представления информации.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259632" y="4221088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7164288" y="2492896"/>
            <a:ext cx="384225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3059832" y="1412776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00835" y="1851660"/>
          <a:ext cx="5942330" cy="3154680"/>
        </p:xfrm>
        <a:graphic>
          <a:graphicData uri="http://schemas.openxmlformats.org/drawingml/2006/table">
            <a:tbl>
              <a:tblPr/>
              <a:tblGrid>
                <a:gridCol w="456565"/>
                <a:gridCol w="457200"/>
                <a:gridCol w="457200"/>
                <a:gridCol w="457200"/>
                <a:gridCol w="457200"/>
                <a:gridCol w="457200"/>
                <a:gridCol w="456565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657671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</a:rPr>
              <a:t>3.   </a:t>
            </a:r>
            <a:r>
              <a:rPr lang="ru-RU" sz="2400" b="1" dirty="0" smtClean="0">
                <a:solidFill>
                  <a:schemeClr val="bg1"/>
                </a:solidFill>
              </a:rPr>
              <a:t>Система счисления, в которой вес цифры зависит от ее позиции.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259632" y="4221088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7164288" y="2492896"/>
            <a:ext cx="384225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3059832" y="1412776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00835" y="1851660"/>
          <a:ext cx="5942330" cy="3154680"/>
        </p:xfrm>
        <a:graphic>
          <a:graphicData uri="http://schemas.openxmlformats.org/drawingml/2006/table">
            <a:tbl>
              <a:tblPr/>
              <a:tblGrid>
                <a:gridCol w="456565"/>
                <a:gridCol w="457200"/>
                <a:gridCol w="457200"/>
                <a:gridCol w="457200"/>
                <a:gridCol w="457200"/>
                <a:gridCol w="457200"/>
                <a:gridCol w="456565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657671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</a:rPr>
              <a:t>4.  </a:t>
            </a:r>
            <a:r>
              <a:rPr lang="ru-RU" sz="2400" b="1" dirty="0" smtClean="0">
                <a:solidFill>
                  <a:schemeClr val="bg1"/>
                </a:solidFill>
              </a:rPr>
              <a:t>Множество цифр, используемых в системе счисления.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259632" y="4221088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7164288" y="2492896"/>
            <a:ext cx="384225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3059832" y="1412776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00835" y="1851660"/>
          <a:ext cx="5942330" cy="3154680"/>
        </p:xfrm>
        <a:graphic>
          <a:graphicData uri="http://schemas.openxmlformats.org/drawingml/2006/table">
            <a:tbl>
              <a:tblPr/>
              <a:tblGrid>
                <a:gridCol w="456565"/>
                <a:gridCol w="457200"/>
                <a:gridCol w="457200"/>
                <a:gridCol w="457200"/>
                <a:gridCol w="457200"/>
                <a:gridCol w="457200"/>
                <a:gridCol w="456565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37321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</a:rPr>
              <a:t>5. </a:t>
            </a:r>
            <a:r>
              <a:rPr lang="ru-RU" sz="2400" b="1" dirty="0" smtClean="0">
                <a:solidFill>
                  <a:schemeClr val="bg1"/>
                </a:solidFill>
              </a:rPr>
              <a:t> Последовательность чисел, каждое из которых задает значение цифры «по месту» или «вес» каждого разряда.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259632" y="4221088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7164288" y="2492896"/>
            <a:ext cx="384225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3059832" y="1412776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00835" y="1851660"/>
          <a:ext cx="5942330" cy="3154680"/>
        </p:xfrm>
        <a:graphic>
          <a:graphicData uri="http://schemas.openxmlformats.org/drawingml/2006/table">
            <a:tbl>
              <a:tblPr/>
              <a:tblGrid>
                <a:gridCol w="456565"/>
                <a:gridCol w="457200"/>
                <a:gridCol w="457200"/>
                <a:gridCol w="457200"/>
                <a:gridCol w="457200"/>
                <a:gridCol w="457200"/>
                <a:gridCol w="456565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259632" y="4221088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7164288" y="2492896"/>
            <a:ext cx="384225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3059832" y="1412776"/>
            <a:ext cx="312217" cy="4846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Calibri" pitchFamily="34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530120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</a:rPr>
              <a:t>6.       </a:t>
            </a:r>
            <a:r>
              <a:rPr lang="ru-RU" sz="2400" b="1" dirty="0" smtClean="0">
                <a:solidFill>
                  <a:schemeClr val="bg1"/>
                </a:solidFill>
              </a:rPr>
              <a:t>Преобразование символов или группы символов одного кода в символы или группы символов другого кода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600835" y="1851660"/>
          <a:ext cx="5942330" cy="3154680"/>
        </p:xfrm>
        <a:graphic>
          <a:graphicData uri="http://schemas.openxmlformats.org/drawingml/2006/table">
            <a:tbl>
              <a:tblPr/>
              <a:tblGrid>
                <a:gridCol w="456565"/>
                <a:gridCol w="457200"/>
                <a:gridCol w="457200"/>
                <a:gridCol w="457200"/>
                <a:gridCol w="457200"/>
                <a:gridCol w="457200"/>
                <a:gridCol w="456565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Рисунок 1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509120"/>
            <a:ext cx="2394404" cy="1894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0" name="Таблица 69"/>
          <p:cNvGraphicFramePr>
            <a:graphicFrameLocks noGrp="1"/>
          </p:cNvGraphicFramePr>
          <p:nvPr/>
        </p:nvGraphicFramePr>
        <p:xfrm>
          <a:off x="1043606" y="908720"/>
          <a:ext cx="6446388" cy="3816423"/>
        </p:xfrm>
        <a:graphic>
          <a:graphicData uri="http://schemas.openxmlformats.org/drawingml/2006/table">
            <a:tbl>
              <a:tblPr/>
              <a:tblGrid>
                <a:gridCol w="495293"/>
                <a:gridCol w="495982"/>
                <a:gridCol w="495982"/>
                <a:gridCol w="495982"/>
                <a:gridCol w="495982"/>
                <a:gridCol w="495982"/>
                <a:gridCol w="495293"/>
                <a:gridCol w="495982"/>
                <a:gridCol w="495982"/>
                <a:gridCol w="495982"/>
                <a:gridCol w="495982"/>
                <a:gridCol w="495982"/>
                <a:gridCol w="495982"/>
              </a:tblGrid>
              <a:tr h="42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  <a:latin typeface="+mn-lt"/>
              </a:rPr>
              <a:t>Повторение: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3573016"/>
            <a:ext cx="7772400" cy="2168525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Char char="-"/>
            </a:pPr>
            <a:r>
              <a:rPr lang="ru-RU" sz="2000" b="1" i="1" dirty="0"/>
              <a:t>Например: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3600" dirty="0"/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245</a:t>
            </a:r>
            <a:r>
              <a:rPr lang="ru-RU" sz="3600" baseline="-20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=2*10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+4*10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+5*10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aseline="30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ru-RU" sz="3600" baseline="30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10110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=1*2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+0*2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+1*2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+ 1*2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+ 0*2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95536" y="2780928"/>
            <a:ext cx="849694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333</a:t>
            </a:r>
            <a:r>
              <a:rPr lang="ru-RU" sz="44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=3*10</a:t>
            </a:r>
            <a:r>
              <a:rPr lang="ru-RU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+3*10</a:t>
            </a:r>
            <a:r>
              <a:rPr lang="ru-RU" sz="4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+3*10</a:t>
            </a:r>
            <a:r>
              <a:rPr lang="ru-RU" sz="4400" baseline="30000" dirty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916832"/>
            <a:ext cx="8172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Развёрнутая форма числа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449</TotalTime>
  <Words>761</Words>
  <Application>Microsoft Office PowerPoint</Application>
  <PresentationFormat>Экран (4:3)</PresentationFormat>
  <Paragraphs>309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Подготовка к ГИА   (часть В). Умение оценивать количественные параметры информационных объектов.   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Слайд 8</vt:lpstr>
      <vt:lpstr> Повторение:</vt:lpstr>
      <vt:lpstr>Слайд 10</vt:lpstr>
      <vt:lpstr>Сложение</vt:lpstr>
      <vt:lpstr>Умножение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56</cp:revision>
  <dcterms:created xsi:type="dcterms:W3CDTF">2014-08-17T15:26:53Z</dcterms:created>
  <dcterms:modified xsi:type="dcterms:W3CDTF">2014-08-21T17:02:56Z</dcterms:modified>
</cp:coreProperties>
</file>