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7" r:id="rId12"/>
    <p:sldId id="269" r:id="rId13"/>
    <p:sldId id="272" r:id="rId14"/>
    <p:sldId id="270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00"/>
    <a:srgbClr val="993300"/>
    <a:srgbClr val="CC0000"/>
    <a:srgbClr val="F1932B"/>
    <a:srgbClr val="FF9900"/>
    <a:srgbClr val="F2D91E"/>
    <a:srgbClr val="CDB20D"/>
    <a:srgbClr val="D0740E"/>
    <a:srgbClr val="FFF9F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B1C72-C334-41EA-9141-C2341A36A978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192B-EABA-4C14-852D-B6CCE10165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4536F-72AD-463F-879E-D7706C405942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23368-DBCE-4AB9-951C-113D1B4AC7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0C1F-1AD1-4592-9FF9-B921756B8E42}" type="datetime1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2014-163E-49A9-9671-9A8677131EA5}" type="datetime1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EDCB-148C-46C5-923B-90C399375F29}" type="datetime1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9E01DD-1A58-424D-A4F3-001DB75EBFE5}" type="datetime1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E76-ABC1-4FA6-B858-AE9E1C3CF702}" type="datetime1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42B6-1CC6-4001-972F-ECE60A8F8332}" type="datetime1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ADE-ADCA-4B44-8B38-02B8F79FB280}" type="datetime1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85FF-C097-4FBC-97AE-DBAF2FED3CCB}" type="datetime1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C580-E797-42B3-A64E-01B99614B1A8}" type="datetime1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9BBA51-DE64-45FF-8DF9-64D493581008}" type="datetime1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600A-F174-41D6-AE49-407C1369C882}" type="datetime1">
              <a:rPr lang="ru-RU" smtClean="0"/>
              <a:pPr/>
              <a:t>26.01.2014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9F9609-9FDC-4F2B-BA9D-C2550970BECC}" type="datetime1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Flag of Franc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429000"/>
            <a:ext cx="8305800" cy="1571636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Третья республика во Франции</a:t>
            </a:r>
            <a:endParaRPr lang="ru-RU" sz="4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56" name="Picture 4" descr="File:Francecoatofarms1898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14290"/>
            <a:ext cx="3911040" cy="302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43306" y="4929198"/>
            <a:ext cx="5305404" cy="157163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Разработана: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учителем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истории и обществознания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МОБУ «Рассветская СОШ им. В.В. Лапина»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Попова Людмила Александровна</a:t>
            </a:r>
            <a:endParaRPr kumimoji="0" lang="ru-RU" sz="2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571480"/>
            <a:ext cx="4786346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    С конца 1870-х гг. был проведен ряд </a:t>
            </a: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демократических реформ: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гимном вновь стала «Марсельеза», 14 июля объявили государственным праздником;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принят закон о свободе печати и собраний;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разрешена политическая пропаганда;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разрешены свободная деятельность профсоюзов и забастовки;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школа отделена от церкви, образование стало бесплатным и обязательным для детей до 13 лет</a:t>
            </a:r>
          </a:p>
          <a:p>
            <a:pPr>
              <a:buClr>
                <a:srgbClr val="00B050"/>
              </a:buClr>
              <a:buFont typeface="Wingdings" pitchFamily="2" charset="2"/>
              <a:buChar char="v"/>
            </a:pP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pic>
        <p:nvPicPr>
          <p:cNvPr id="23556" name="Picture 4" descr="http://img2.tfd.com/wiki/4/40/Marianne_Symbol_of_french_republic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642918"/>
            <a:ext cx="2323656" cy="424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43570" y="5000636"/>
            <a:ext cx="3000396" cy="714380"/>
          </a:xfrm>
          <a:prstGeom prst="rect">
            <a:avLst/>
          </a:prstGeom>
          <a:solidFill>
            <a:srgbClr val="F2D91E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Марианна – символ республики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928670"/>
            <a:ext cx="8429684" cy="13573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Основной чертой политической жизни Франции стали </a:t>
            </a: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взяточничество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 и бесчестность многих чиновников и политических деятелей, которые привели к самому крупному в истории Франции скандалу – </a:t>
            </a: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Панамской афере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.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715436" cy="6333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Comic Sans MS" pitchFamily="66" charset="0"/>
              </a:rPr>
              <a:t>Панамский скандал. «Дело Дрейфуса»</a:t>
            </a:r>
            <a:endParaRPr lang="ru-RU" sz="2800" dirty="0"/>
          </a:p>
        </p:txBody>
      </p:sp>
      <p:pic>
        <p:nvPicPr>
          <p:cNvPr id="24578" name="Picture 2" descr="File:Panama scand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3836571" cy="2772000"/>
          </a:xfrm>
          <a:prstGeom prst="rect">
            <a:avLst/>
          </a:prstGeom>
          <a:noFill/>
        </p:spPr>
      </p:pic>
      <p:pic>
        <p:nvPicPr>
          <p:cNvPr id="24582" name="Picture 6" descr="http://www.profi-forex.org/system/user_files/Images/Journals/Market%20Leader%2012/page13/J13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357430"/>
            <a:ext cx="3571900" cy="2714644"/>
          </a:xfrm>
          <a:prstGeom prst="rect">
            <a:avLst/>
          </a:prstGeom>
          <a:noFill/>
        </p:spPr>
      </p:pic>
      <p:pic>
        <p:nvPicPr>
          <p:cNvPr id="24580" name="Picture 4" descr="http://upload.wikimedia.org/wikipedia/commons/thumb/e/e6/ActionPanama.JPG/220px-ActionPana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500570"/>
            <a:ext cx="2698996" cy="219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5286388"/>
            <a:ext cx="2928958" cy="914400"/>
          </a:xfrm>
          <a:prstGeom prst="rect">
            <a:avLst/>
          </a:prstGeom>
          <a:solidFill>
            <a:srgbClr val="F2D91E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Панамская компания и ее облигация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7950" y="5214950"/>
            <a:ext cx="2357454" cy="914400"/>
          </a:xfrm>
          <a:prstGeom prst="rect">
            <a:avLst/>
          </a:prstGeom>
          <a:solidFill>
            <a:srgbClr val="F2D91E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Строительство Панамского канала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18573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В конце </a:t>
            </a:r>
            <a:r>
              <a:rPr lang="en-US" sz="2000" dirty="0" smtClean="0">
                <a:solidFill>
                  <a:srgbClr val="660033"/>
                </a:solidFill>
                <a:latin typeface="Comic Sans MS" pitchFamily="66" charset="0"/>
              </a:rPr>
              <a:t>XIX 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века Франция переживала </a:t>
            </a: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всплеск национализма и шовинизма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, который выразился в идее реванша в новой войне с Германией за возвращение Эльзаса и Лотарингии.</a:t>
            </a:r>
          </a:p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В это время Францию поразил еще один скандал, расколовший страну на два лагеря, – </a:t>
            </a: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«дело Дрейфуса».</a:t>
            </a:r>
            <a:endParaRPr lang="ru-RU" sz="2000" b="1" dirty="0">
              <a:solidFill>
                <a:srgbClr val="660033"/>
              </a:solidFill>
              <a:latin typeface="Comic Sans MS" pitchFamily="66" charset="0"/>
            </a:endParaRPr>
          </a:p>
        </p:txBody>
      </p:sp>
      <p:pic>
        <p:nvPicPr>
          <p:cNvPr id="25602" name="Picture 2" descr="File:Dreyfus-renn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5038447" cy="388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5008" y="3929066"/>
            <a:ext cx="2857520" cy="928694"/>
          </a:xfrm>
          <a:prstGeom prst="rect">
            <a:avLst/>
          </a:prstGeom>
          <a:solidFill>
            <a:srgbClr val="F2D91E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Заседание суда по «делу Дрейфуса»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57158" y="142852"/>
            <a:ext cx="8501122" cy="2000264"/>
          </a:xfrm>
          <a:prstGeom prst="horizontalScroll">
            <a:avLst>
              <a:gd name="adj" fmla="val 9150"/>
            </a:avLst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Согласны ли вы со следующей оценкой дела Дрейфуса: </a:t>
            </a:r>
          </a:p>
          <a:p>
            <a:r>
              <a:rPr lang="ru-RU" sz="2000" i="1" dirty="0" smtClean="0">
                <a:solidFill>
                  <a:srgbClr val="660033"/>
                </a:solidFill>
                <a:latin typeface="Comic Sans MS" pitchFamily="66" charset="0"/>
              </a:rPr>
              <a:t>«Вместе с безвестным офицером на скамью подсудимых села вся Франция»</a:t>
            </a:r>
            <a:endParaRPr lang="ru-RU" sz="20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Выскажите свою точку зрения по этому вопросу.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pic>
        <p:nvPicPr>
          <p:cNvPr id="5" name="Picture 6" descr="http://upload.wikimedia.org/wikipedia/commons/thumb/9/90/Caran-d-ache-dreyfus-supper.jpg/300px-Caran-d-ache-dreyfus-supp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71678"/>
            <a:ext cx="3658058" cy="4536000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357158" y="3571876"/>
            <a:ext cx="4500594" cy="1714512"/>
          </a:xfrm>
          <a:prstGeom prst="homePlate">
            <a:avLst/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Карикатура «Семейный ужин». Вверху: «И главное, давайте не говорить о деле Дрейфуса!» Внизу: «Они о нём поговорили…»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Comic Sans MS" pitchFamily="66" charset="0"/>
              </a:rPr>
              <a:t>Французская колониальная империя</a:t>
            </a:r>
            <a:endParaRPr lang="ru-RU" sz="28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20" y="428604"/>
            <a:ext cx="8429684" cy="6286544"/>
          </a:xfrm>
          <a:prstGeom prst="horizontalScroll">
            <a:avLst>
              <a:gd name="adj" fmla="val 4388"/>
            </a:avLst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Прочитайте отрывок из речи политического деятеля Франции Е. Этьена о целях французской колониальной политики.</a:t>
            </a:r>
          </a:p>
          <a:p>
            <a:endParaRPr lang="ru-RU" sz="20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«</a:t>
            </a:r>
            <a:r>
              <a:rPr lang="ru-RU" sz="2000" i="1" dirty="0" smtClean="0">
                <a:solidFill>
                  <a:srgbClr val="660033"/>
                </a:solidFill>
                <a:latin typeface="Comic Sans MS" pitchFamily="66" charset="0"/>
              </a:rPr>
              <a:t>Какова наша цель? Мы создали и мы намерены сохранить и развивать колониальную империю, чтобы обеспечить будущее нашей страны на новых континентах, обеспечить нашим товарам рынки, а нашей промышленности источники сырья. Это неоспоримо.</a:t>
            </a:r>
            <a:endParaRPr lang="ru-RU" sz="20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r>
              <a:rPr lang="ru-RU" sz="2000" i="1" dirty="0" smtClean="0">
                <a:solidFill>
                  <a:srgbClr val="660033"/>
                </a:solidFill>
                <a:latin typeface="Comic Sans MS" pitchFamily="66" charset="0"/>
              </a:rPr>
              <a:t>Я должен заявить, что когда есть оправдание затратам и человеческим жертвам, которых требует создания наших колониальных владений, то оно заключается в надежде на то, что французский промышленник, французский торговец смогут направить в колонии излишки французского производства».</a:t>
            </a:r>
          </a:p>
          <a:p>
            <a:endParaRPr lang="ru-RU" sz="2000" i="1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Подумайте, </a:t>
            </a:r>
            <a:r>
              <a:rPr lang="uk-UA" sz="2000" dirty="0" smtClean="0">
                <a:solidFill>
                  <a:srgbClr val="660033"/>
                </a:solidFill>
                <a:latin typeface="Comic Sans MS" pitchFamily="66" charset="0"/>
              </a:rPr>
              <a:t>какую цель преследовало французское правительство, осуществляя колониальную экспансию?</a:t>
            </a:r>
            <a:endParaRPr lang="ru-RU" sz="20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nowhistory.ru/uploads/posts/2012-03/1332293183_razdel_afr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85728"/>
            <a:ext cx="5101800" cy="6336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2786058"/>
            <a:ext cx="3500462" cy="1500198"/>
          </a:xfrm>
          <a:prstGeom prst="rect">
            <a:avLst/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Посмотрите на карту и назовите колониальные владения Франции в Африке к концу </a:t>
            </a:r>
            <a:r>
              <a:rPr lang="en-US" sz="2000" dirty="0" smtClean="0">
                <a:solidFill>
                  <a:srgbClr val="660033"/>
                </a:solidFill>
                <a:latin typeface="Comic Sans MS" pitchFamily="66" charset="0"/>
              </a:rPr>
              <a:t>XIX 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века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  <a:latin typeface="Comic Sans MS" pitchFamily="66" charset="0"/>
              </a:rPr>
              <a:t>§ 21, задания 2,3,4 на с. 193</a:t>
            </a:r>
          </a:p>
          <a:p>
            <a:r>
              <a:rPr lang="ru-RU" sz="2400" b="1" i="1" u="sng" dirty="0" smtClean="0">
                <a:solidFill>
                  <a:srgbClr val="CC0000"/>
                </a:solidFill>
                <a:latin typeface="Comic Sans MS" pitchFamily="66" charset="0"/>
              </a:rPr>
              <a:t>Панамский скандал</a:t>
            </a:r>
            <a:r>
              <a:rPr lang="ru-RU" sz="2400" b="1" dirty="0" smtClean="0">
                <a:solidFill>
                  <a:srgbClr val="660033"/>
                </a:solidFill>
                <a:latin typeface="Comic Sans MS" pitchFamily="66" charset="0"/>
              </a:rPr>
              <a:t>: 1. Цель и начало строительства Панамского канала. 2. Панамская компания. Знаменитые акционеры. 3. Причины и сущность Панамского скандала. 4. Итоги и последствия Панамского скандала</a:t>
            </a:r>
          </a:p>
          <a:p>
            <a:r>
              <a:rPr lang="ru-RU" sz="2400" b="1" u="sng" dirty="0" smtClean="0">
                <a:solidFill>
                  <a:srgbClr val="CC0000"/>
                </a:solidFill>
                <a:latin typeface="Comic Sans MS" pitchFamily="66" charset="0"/>
              </a:rPr>
              <a:t>Рабочее и социалистическое движение</a:t>
            </a:r>
            <a:r>
              <a:rPr lang="ru-RU" sz="2400" b="1" dirty="0" smtClean="0">
                <a:solidFill>
                  <a:srgbClr val="660033"/>
                </a:solidFill>
                <a:latin typeface="Comic Sans MS" pitchFamily="66" charset="0"/>
              </a:rPr>
              <a:t>: 1. Определение социализма и история развития социалистических идей в Европе. 2.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660033"/>
                </a:solidFill>
                <a:latin typeface="Comic Sans MS" pitchFamily="66" charset="0"/>
              </a:rPr>
              <a:t>Развитие рабочего движения во Франции в конце </a:t>
            </a:r>
            <a:r>
              <a:rPr lang="en-US" sz="2400" b="1" dirty="0" smtClean="0">
                <a:solidFill>
                  <a:srgbClr val="660033"/>
                </a:solidFill>
                <a:latin typeface="Comic Sans MS" pitchFamily="66" charset="0"/>
              </a:rPr>
              <a:t>XIX</a:t>
            </a:r>
            <a:r>
              <a:rPr lang="ru-RU" sz="2400" b="1" dirty="0" smtClean="0">
                <a:solidFill>
                  <a:srgbClr val="660033"/>
                </a:solidFill>
                <a:latin typeface="Comic Sans MS" pitchFamily="66" charset="0"/>
              </a:rPr>
              <a:t>в. и влияние на него идей Карла Маркса. 3. Краткая биография социалистов и лидеров рабочего движения Франции Жюля Геда, Поля Лафарга и Жана Жореса </a:t>
            </a:r>
          </a:p>
          <a:p>
            <a:endParaRPr lang="ru-RU" sz="2400" b="1" dirty="0" smtClean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619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Comic Sans MS" pitchFamily="66" charset="0"/>
              </a:rPr>
              <a:t>Домашнее задание</a:t>
            </a:r>
            <a:endParaRPr lang="ru-RU" sz="2800" b="1" dirty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rgbClr val="660033"/>
              </a:buClr>
              <a:buFont typeface="+mj-lt"/>
              <a:buAutoNum type="arabicPeriod"/>
            </a:pP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Выберите правильные суждения о причинах Франко-прусской войны. </a:t>
            </a:r>
            <a:r>
              <a:rPr lang="ru-RU" sz="2000" b="1" i="1" dirty="0" smtClean="0">
                <a:solidFill>
                  <a:srgbClr val="660033"/>
                </a:solidFill>
                <a:latin typeface="Comic Sans MS" pitchFamily="66" charset="0"/>
              </a:rPr>
              <a:t>(Р.т. зад-е 41 на с. 73)</a:t>
            </a:r>
          </a:p>
          <a:p>
            <a:pPr marL="514350" indent="-514350">
              <a:buClr>
                <a:srgbClr val="660033"/>
              </a:buClr>
              <a:buAutoNum type="arabicParenR"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Наполеон </a:t>
            </a:r>
            <a:r>
              <a:rPr lang="en-US" sz="2000" dirty="0" smtClean="0">
                <a:solidFill>
                  <a:srgbClr val="660033"/>
                </a:solidFill>
                <a:latin typeface="Comic Sans MS" pitchFamily="66" charset="0"/>
              </a:rPr>
              <a:t>III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 путем победоносной войны хотел укрепить свой «шатающийся трон»;</a:t>
            </a:r>
          </a:p>
          <a:p>
            <a:pPr marL="514350" indent="-514350">
              <a:buClr>
                <a:srgbClr val="660033"/>
              </a:buClr>
              <a:buAutoNum type="arabicParenR"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папа римский Пий </a:t>
            </a:r>
            <a:r>
              <a:rPr lang="en-US" sz="2000" dirty="0" smtClean="0">
                <a:solidFill>
                  <a:srgbClr val="660033"/>
                </a:solidFill>
                <a:latin typeface="Comic Sans MS" pitchFamily="66" charset="0"/>
              </a:rPr>
              <a:t>IX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 подталкивал Наполеона </a:t>
            </a:r>
            <a:r>
              <a:rPr lang="en-US" sz="2000" dirty="0" smtClean="0">
                <a:solidFill>
                  <a:srgbClr val="660033"/>
                </a:solidFill>
                <a:latin typeface="Comic Sans MS" pitchFamily="66" charset="0"/>
              </a:rPr>
              <a:t>III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 к войне с Пруссией;</a:t>
            </a:r>
          </a:p>
          <a:p>
            <a:pPr marL="514350" indent="-514350">
              <a:buClr>
                <a:srgbClr val="660033"/>
              </a:buClr>
              <a:buAutoNum type="arabicParenR"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соперничество Франции и Пруссии за лидерство в Европе;</a:t>
            </a:r>
          </a:p>
          <a:p>
            <a:pPr marL="514350" indent="-514350">
              <a:buClr>
                <a:srgbClr val="660033"/>
              </a:buClr>
              <a:buAutoNum type="arabicParenR"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Наполеон </a:t>
            </a:r>
            <a:r>
              <a:rPr lang="en-US" sz="2000" dirty="0" smtClean="0">
                <a:solidFill>
                  <a:srgbClr val="660033"/>
                </a:solidFill>
                <a:latin typeface="Comic Sans MS" pitchFamily="66" charset="0"/>
              </a:rPr>
              <a:t>III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 стремился укрепить влияние Франции в Испании, в то время как Бисмарк хотел поставить Испанию в политическую зависимость от Пруссии;</a:t>
            </a:r>
          </a:p>
          <a:p>
            <a:pPr marL="514350" indent="-514350">
              <a:buClr>
                <a:srgbClr val="660033"/>
              </a:buClr>
              <a:buAutoNum type="arabicParenR"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Бисмарк рассчитывал, что победа над Францией позволит Пруссии завершить объединение страны и создать Германскую империю;</a:t>
            </a:r>
          </a:p>
          <a:p>
            <a:pPr marL="514350" indent="-514350">
              <a:buClr>
                <a:srgbClr val="660033"/>
              </a:buClr>
              <a:buAutoNum type="arabicParenR"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стремясь спровоцировать войну, Бисмарк дал в газеты сообщение, содержание которого было оскорбительно для французского правительства. </a:t>
            </a:r>
          </a:p>
          <a:p>
            <a:pPr marL="514350" indent="-514350">
              <a:buClr>
                <a:srgbClr val="660033"/>
              </a:buClr>
              <a:buNone/>
            </a:pP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  Объясните, почему трон Наполеона </a:t>
            </a:r>
            <a:r>
              <a:rPr lang="en-US" sz="2000" b="1" dirty="0" smtClean="0">
                <a:solidFill>
                  <a:srgbClr val="660033"/>
                </a:solidFill>
                <a:latin typeface="Comic Sans MS" pitchFamily="66" charset="0"/>
              </a:rPr>
              <a:t>III </a:t>
            </a: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назван «шатающимся»?</a:t>
            </a:r>
          </a:p>
          <a:p>
            <a:pPr marL="514350" indent="-514350">
              <a:buClr>
                <a:srgbClr val="660033"/>
              </a:buClr>
              <a:buNone/>
            </a:pPr>
            <a:endParaRPr lang="ru-RU" sz="20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 marL="514350" indent="-514350">
              <a:buClr>
                <a:srgbClr val="660033"/>
              </a:buClr>
              <a:buAutoNum type="arabicParenR"/>
            </a:pP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Проверка домашнего задания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429420"/>
          </a:xfrm>
        </p:spPr>
        <p:txBody>
          <a:bodyPr>
            <a:normAutofit lnSpcReduction="10000"/>
          </a:bodyPr>
          <a:lstStyle/>
          <a:p>
            <a:pPr marL="514350" indent="-514350">
              <a:buClr>
                <a:srgbClr val="660033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Найдите в задании 1 события, послужившие поводом к Франко-прусской войне, и расскажите о них подробнее.</a:t>
            </a:r>
          </a:p>
          <a:p>
            <a:pPr marL="514350" indent="-514350">
              <a:buClr>
                <a:srgbClr val="660033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Охарактеризуйте готовность прусской и французской армий к войне.</a:t>
            </a:r>
          </a:p>
          <a:p>
            <a:pPr marL="514350" indent="-514350">
              <a:buClr>
                <a:srgbClr val="660033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Какой характер носила война для Франции и для Пруссии?</a:t>
            </a:r>
          </a:p>
          <a:p>
            <a:pPr marL="514350" indent="-514350">
              <a:buClr>
                <a:srgbClr val="660033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После поражения французской армии при Седане в одной из парижских газет появилась статья «Под Седаном Наполеон </a:t>
            </a:r>
            <a:r>
              <a:rPr lang="en-US" sz="2000" b="1" dirty="0" smtClean="0">
                <a:solidFill>
                  <a:srgbClr val="660033"/>
                </a:solidFill>
                <a:latin typeface="Comic Sans MS" pitchFamily="66" charset="0"/>
              </a:rPr>
              <a:t>III</a:t>
            </a: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 нашел своё Ватерлоо». Представьте, что вы автор статьи. Изложите её содержание. </a:t>
            </a:r>
            <a:r>
              <a:rPr lang="ru-RU" sz="2000" b="1" i="1" dirty="0" smtClean="0">
                <a:solidFill>
                  <a:srgbClr val="660033"/>
                </a:solidFill>
                <a:latin typeface="Comic Sans MS" pitchFamily="66" charset="0"/>
              </a:rPr>
              <a:t>(Р.т. зад-е 42 на с. 74)</a:t>
            </a:r>
          </a:p>
          <a:p>
            <a:pPr marL="514350" indent="-514350">
              <a:buClr>
                <a:srgbClr val="660033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Продолжите фразу: «Франко-прусская война оказала большое влияние на судьбы европейских государств: …». </a:t>
            </a:r>
            <a:r>
              <a:rPr lang="ru-RU" sz="2000" b="1" i="1" dirty="0" smtClean="0">
                <a:solidFill>
                  <a:srgbClr val="660033"/>
                </a:solidFill>
                <a:latin typeface="Comic Sans MS" pitchFamily="66" charset="0"/>
              </a:rPr>
              <a:t>(Р.т. зад-е 47 на с. 76)</a:t>
            </a:r>
          </a:p>
          <a:p>
            <a:pPr marL="514350" indent="-514350">
              <a:buClr>
                <a:srgbClr val="660033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Назовите причины парижского восстания 1871г.</a:t>
            </a:r>
          </a:p>
          <a:p>
            <a:pPr marL="514350" indent="-514350">
              <a:buClr>
                <a:srgbClr val="660033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Что такое Парижская коммуна? </a:t>
            </a:r>
          </a:p>
          <a:p>
            <a:pPr marL="514350" indent="-514350">
              <a:buClr>
                <a:srgbClr val="660033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Перечислите реформы, проведенные Коммуной для улучшения экономического положения парижан.</a:t>
            </a:r>
          </a:p>
          <a:p>
            <a:pPr marL="514350" indent="-514350">
              <a:buClr>
                <a:srgbClr val="660033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Почему Коммуна потерпела поражение?</a:t>
            </a:r>
          </a:p>
          <a:p>
            <a:pPr marL="514350" indent="-514350">
              <a:buClr>
                <a:srgbClr val="660033"/>
              </a:buClr>
              <a:buFont typeface="+mj-lt"/>
              <a:buAutoNum type="arabicPeriod" startAt="2"/>
            </a:pP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Как вы оцениваете 72 дня Коммуны: это жестокий бунт или великий подвиг? Аргументируйте свой ответ. </a:t>
            </a:r>
            <a:r>
              <a:rPr lang="ru-RU" sz="2000" b="1" i="1" dirty="0" smtClean="0">
                <a:solidFill>
                  <a:srgbClr val="660033"/>
                </a:solidFill>
                <a:latin typeface="Comic Sans MS" pitchFamily="66" charset="0"/>
              </a:rPr>
              <a:t>(Р.т. зад-е 46 на с. 75)</a:t>
            </a:r>
          </a:p>
          <a:p>
            <a:pPr marL="514350" indent="-514350">
              <a:buClr>
                <a:srgbClr val="660033"/>
              </a:buClr>
              <a:buFont typeface="+mj-lt"/>
              <a:buAutoNum type="arabicPeriod" startAt="2"/>
            </a:pPr>
            <a:endParaRPr lang="ru-RU" sz="2000" b="1" dirty="0" smtClean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619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Цели урока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85860"/>
            <a:ext cx="8572560" cy="1000132"/>
          </a:xfrm>
          <a:prstGeom prst="rect">
            <a:avLst/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Образовательная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: сформировать представление об экономическом и политическом развитии Франции в последней четверти </a:t>
            </a:r>
            <a:r>
              <a:rPr lang="en-US" sz="2000" dirty="0" smtClean="0">
                <a:solidFill>
                  <a:srgbClr val="660033"/>
                </a:solidFill>
                <a:latin typeface="Comic Sans MS" pitchFamily="66" charset="0"/>
              </a:rPr>
              <a:t>XIX 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века</a:t>
            </a:r>
            <a:endParaRPr lang="ru-RU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000372"/>
            <a:ext cx="8572560" cy="1285884"/>
          </a:xfrm>
          <a:prstGeom prst="rect">
            <a:avLst/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Развивающая: 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дальнейшее развитие умений работы с текстом учебника, статистическим материалом, историческими документами; умения высказывать и аргументировать свою точку зрения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929198"/>
            <a:ext cx="8572560" cy="1143008"/>
          </a:xfrm>
          <a:prstGeom prst="rect">
            <a:avLst/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Воспитательная: 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на примере «дела Дрейфуса» подвести к пониманию того, что политика национализма и шовинизма нарушает права личности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План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785786" y="1214422"/>
            <a:ext cx="7572428" cy="64294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1. Экономическое развитие Франции в последней четверти </a:t>
            </a:r>
            <a:r>
              <a:rPr lang="en-US" sz="2000" b="1" dirty="0" smtClean="0">
                <a:solidFill>
                  <a:srgbClr val="660033"/>
                </a:solidFill>
                <a:latin typeface="Comic Sans MS" pitchFamily="66" charset="0"/>
              </a:rPr>
              <a:t>XIX</a:t>
            </a: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 века</a:t>
            </a:r>
            <a:endParaRPr lang="ru-RU" sz="2000" b="1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785786" y="2143116"/>
            <a:ext cx="7572428" cy="92869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2. Государственное устройство Третьей республики. Демократические реформы</a:t>
            </a:r>
            <a:endParaRPr lang="ru-RU" sz="2000" b="1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785786" y="3357562"/>
            <a:ext cx="7572428" cy="57150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3. Панамский скандал </a:t>
            </a:r>
            <a:r>
              <a:rPr lang="ru-RU" sz="2000" b="1" i="1" dirty="0" smtClean="0">
                <a:solidFill>
                  <a:srgbClr val="660033"/>
                </a:solidFill>
                <a:latin typeface="Comic Sans MS" pitchFamily="66" charset="0"/>
              </a:rPr>
              <a:t>(самостоятельное изучение). </a:t>
            </a: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«Дело Дрейфуса»</a:t>
            </a:r>
            <a:endParaRPr lang="ru-RU" sz="2000" b="1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85786" y="4286256"/>
            <a:ext cx="7572428" cy="71438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4. Рабочее и социалистическое движение </a:t>
            </a:r>
            <a:r>
              <a:rPr lang="ru-RU" sz="2000" b="1" i="1" dirty="0" smtClean="0">
                <a:solidFill>
                  <a:srgbClr val="660033"/>
                </a:solidFill>
                <a:latin typeface="Comic Sans MS" pitchFamily="66" charset="0"/>
              </a:rPr>
              <a:t>(самостоятельное изучение)</a:t>
            </a:r>
            <a:endParaRPr lang="ru-RU" sz="2000" b="1" i="1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785786" y="5357826"/>
            <a:ext cx="7572428" cy="64294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5. Французская колониальная империя</a:t>
            </a:r>
            <a:endParaRPr lang="ru-RU" sz="2000" b="1" dirty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8477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Экономическое развитие Франции </a:t>
            </a:r>
            <a:b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последней четверти </a:t>
            </a:r>
            <a:r>
              <a:rPr sz="2800" b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XIX</a:t>
            </a: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века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285720" y="1142984"/>
            <a:ext cx="8643966" cy="2500330"/>
          </a:xfrm>
          <a:prstGeom prst="verticalScroll">
            <a:avLst>
              <a:gd name="adj" fmla="val 10049"/>
            </a:avLst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endParaRPr lang="ru-RU" sz="2000" b="1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Подумайте, как Франко-прусская война отразилась на экономическом развитии Франции? Найдите подтверждение своей точки зрения в учебнике. </a:t>
            </a:r>
            <a:r>
              <a:rPr lang="en-US" sz="2000" i="1" dirty="0" smtClean="0">
                <a:solidFill>
                  <a:srgbClr val="660033"/>
                </a:solidFill>
                <a:latin typeface="Comic Sans MS" pitchFamily="66" charset="0"/>
              </a:rPr>
              <a:t>(§ 21</a:t>
            </a:r>
            <a:r>
              <a:rPr lang="ru-RU" sz="2000" i="1" dirty="0" smtClean="0">
                <a:solidFill>
                  <a:srgbClr val="660033"/>
                </a:solidFill>
                <a:latin typeface="Comic Sans MS" pitchFamily="66" charset="0"/>
              </a:rPr>
              <a:t>, пункт «После поражения»)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Изучите таблицу «Распределение населения Франции по основным сферам деятельности» и сделайте вывод об экономическом развитии страны 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3929066"/>
          <a:ext cx="8501122" cy="2667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1428758"/>
                <a:gridCol w="1549718"/>
                <a:gridCol w="1411605"/>
                <a:gridCol w="1610709"/>
                <a:gridCol w="1714514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Год</a:t>
                      </a:r>
                      <a:endParaRPr lang="ru-RU" sz="2000" b="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Сельское хозяйство</a:t>
                      </a:r>
                      <a:endParaRPr lang="ru-RU" sz="2000" b="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Промыш-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ленность</a:t>
                      </a:r>
                      <a:endParaRPr lang="ru-RU" sz="2000" b="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Торговля</a:t>
                      </a:r>
                      <a:endParaRPr lang="ru-RU" sz="2000" b="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Свободные </a:t>
                      </a:r>
                    </a:p>
                    <a:p>
                      <a:pPr algn="ctr"/>
                      <a:r>
                        <a:rPr lang="ru-RU" sz="2000" b="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профессии</a:t>
                      </a:r>
                      <a:endParaRPr lang="ru-RU" sz="2000" b="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Управление</a:t>
                      </a:r>
                      <a:endParaRPr lang="ru-RU" sz="2000" b="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</a:tr>
              <a:tr h="9763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1859</a:t>
                      </a:r>
                      <a:endParaRPr lang="ru-RU" sz="200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48,5 %</a:t>
                      </a:r>
                      <a:endParaRPr lang="ru-RU" sz="200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30,7 %</a:t>
                      </a:r>
                      <a:endParaRPr lang="ru-RU" sz="200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7,7 %</a:t>
                      </a:r>
                      <a:endParaRPr lang="ru-RU" sz="200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1,8 %</a:t>
                      </a:r>
                      <a:endParaRPr lang="ru-RU" sz="200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11,3 %</a:t>
                      </a:r>
                      <a:endParaRPr lang="ru-RU" sz="200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</a:tr>
              <a:tr h="97631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1900</a:t>
                      </a:r>
                      <a:endParaRPr lang="ru-RU" sz="200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45,1 %</a:t>
                      </a:r>
                      <a:endParaRPr lang="ru-RU" sz="200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33,4 %</a:t>
                      </a:r>
                      <a:endParaRPr lang="ru-RU" sz="200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6,7 %</a:t>
                      </a:r>
                      <a:endParaRPr lang="ru-RU" sz="200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3,0 %</a:t>
                      </a:r>
                      <a:endParaRPr lang="ru-RU" sz="200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660033"/>
                          </a:solidFill>
                          <a:latin typeface="Comic Sans MS" pitchFamily="66" charset="0"/>
                        </a:rPr>
                        <a:t>11,8 %</a:t>
                      </a:r>
                      <a:endParaRPr lang="ru-RU" sz="2000" dirty="0">
                        <a:solidFill>
                          <a:srgbClr val="660033"/>
                        </a:solidFill>
                        <a:latin typeface="Comic Sans MS" pitchFamily="66" charset="0"/>
                      </a:endParaRPr>
                    </a:p>
                  </a:txBody>
                  <a:tcPr>
                    <a:solidFill>
                      <a:srgbClr val="F2D91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14282" y="214290"/>
            <a:ext cx="8715436" cy="6357982"/>
          </a:xfrm>
          <a:prstGeom prst="horizontalScroll">
            <a:avLst>
              <a:gd name="adj" fmla="val 4877"/>
            </a:avLst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3"/>
            </a:pPr>
            <a:endParaRPr lang="ru-RU" sz="20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 startAt="3"/>
            </a:pPr>
            <a:endParaRPr lang="ru-RU" sz="20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 startAt="3"/>
            </a:pPr>
            <a:endParaRPr lang="ru-RU" sz="20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В одном из парижских журналов в 1900 г. было опубликовано интервью, которое дал министр сельского хозяйства. Среди многих вопросов был и такой: </a:t>
            </a:r>
            <a:r>
              <a:rPr lang="ru-RU" sz="2000" i="1" dirty="0" smtClean="0">
                <a:solidFill>
                  <a:srgbClr val="660033"/>
                </a:solidFill>
                <a:latin typeface="Comic Sans MS" pitchFamily="66" charset="0"/>
              </a:rPr>
              <a:t>«Господин министр, чем вы можете объяснить, что Франция, уничтожившая феодальное землевладение ещё в годы Великой революции, давшая возможность крестьянам приобрести землю в собственность, имеет сельское хозяйство, состояние которого тормозит развитие промышленности?»</a:t>
            </a:r>
          </a:p>
          <a:p>
            <a:pPr marL="457200" indent="-457200"/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      С помощью текста учебника </a:t>
            </a:r>
            <a:r>
              <a:rPr lang="en-US" sz="2000" i="1" dirty="0" smtClean="0">
                <a:solidFill>
                  <a:srgbClr val="660033"/>
                </a:solidFill>
                <a:latin typeface="Comic Sans MS" pitchFamily="66" charset="0"/>
              </a:rPr>
              <a:t>(</a:t>
            </a:r>
            <a:r>
              <a:rPr lang="ru-RU" sz="2000" i="1" dirty="0" smtClean="0">
                <a:solidFill>
                  <a:srgbClr val="660033"/>
                </a:solidFill>
                <a:latin typeface="Comic Sans MS" pitchFamily="66" charset="0"/>
              </a:rPr>
              <a:t>§ 21, пункт «Почему отставало сельское хозяйство»)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 представьте, какой ответ дал министр.</a:t>
            </a:r>
          </a:p>
          <a:p>
            <a:pPr marL="457200" indent="-457200"/>
            <a:endParaRPr lang="ru-RU" sz="20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Дайте определение империализма и, пользуясь текстом учебника (</a:t>
            </a:r>
            <a:r>
              <a:rPr lang="ru-RU" sz="2000" i="1" dirty="0" smtClean="0">
                <a:solidFill>
                  <a:srgbClr val="660033"/>
                </a:solidFill>
                <a:latin typeface="Comic Sans MS" pitchFamily="66" charset="0"/>
              </a:rPr>
              <a:t>§ 21, с. 188), 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назовите его проявления в экономике Франции.</a:t>
            </a:r>
          </a:p>
          <a:p>
            <a:pPr marL="457200" indent="-457200"/>
            <a:endParaRPr lang="ru-RU" sz="20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 marL="457200" indent="-457200"/>
            <a:endParaRPr lang="ru-RU" sz="20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 marL="457200" indent="-457200"/>
            <a:endParaRPr lang="ru-RU" sz="2000" dirty="0" smtClean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7143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1875 г.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 Национальное собрание приняло конституцию, утвердившую во Франции республику 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144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latin typeface="Comic Sans MS" pitchFamily="66" charset="0"/>
              </a:rPr>
              <a:t>Государственное устройство Третьей республики. Демократические реформы</a:t>
            </a:r>
            <a:endParaRPr lang="ru-RU" sz="2800" dirty="0"/>
          </a:p>
        </p:txBody>
      </p:sp>
      <p:pic>
        <p:nvPicPr>
          <p:cNvPr id="1026" name="Picture 2" descr="Луи Адольф Ть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1926653" cy="2484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4857760"/>
            <a:ext cx="1928826" cy="428628"/>
          </a:xfrm>
          <a:prstGeom prst="rect">
            <a:avLst/>
          </a:prstGeom>
          <a:solidFill>
            <a:srgbClr val="F2D91E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Адольф Тьер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pic>
        <p:nvPicPr>
          <p:cNvPr id="1028" name="Picture 4" descr="Патрис де Мак-Маг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714752"/>
            <a:ext cx="1898628" cy="2772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28860" y="2857496"/>
            <a:ext cx="1928826" cy="642942"/>
          </a:xfrm>
          <a:prstGeom prst="rect">
            <a:avLst/>
          </a:prstGeom>
          <a:solidFill>
            <a:srgbClr val="F2D91E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Патрис де Мак-Магон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pic>
        <p:nvPicPr>
          <p:cNvPr id="1030" name="Picture 6" descr="Жюль Грев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3116"/>
            <a:ext cx="1893323" cy="2556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572000" y="4857760"/>
            <a:ext cx="1928826" cy="428628"/>
          </a:xfrm>
          <a:prstGeom prst="rect">
            <a:avLst/>
          </a:prstGeom>
          <a:solidFill>
            <a:srgbClr val="F2D91E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Жюль Греви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pic>
        <p:nvPicPr>
          <p:cNvPr id="1034" name="Picture 10" descr="Мари Франсуа Сади Кар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786190"/>
            <a:ext cx="2143140" cy="271464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786578" y="3214686"/>
            <a:ext cx="1928826" cy="428628"/>
          </a:xfrm>
          <a:prstGeom prst="rect">
            <a:avLst/>
          </a:prstGeom>
          <a:solidFill>
            <a:srgbClr val="F2D91E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Сади Карно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57158" y="214290"/>
            <a:ext cx="8358246" cy="1357322"/>
          </a:xfrm>
          <a:prstGeom prst="horizontalScroll">
            <a:avLst/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Пользуясь текстом учебника </a:t>
            </a:r>
            <a:r>
              <a:rPr lang="ru-RU" sz="2000" i="1" dirty="0" smtClean="0">
                <a:solidFill>
                  <a:srgbClr val="660033"/>
                </a:solidFill>
                <a:latin typeface="Comic Sans MS" pitchFamily="66" charset="0"/>
              </a:rPr>
              <a:t>(§ 21, пункт «Третья республика»)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, заполните схему «Государственное устройство Третьей республики»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214686"/>
            <a:ext cx="2286016" cy="714380"/>
          </a:xfrm>
          <a:prstGeom prst="rect">
            <a:avLst/>
          </a:prstGeom>
          <a:solidFill>
            <a:srgbClr val="92D05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Законодательная власть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3071810"/>
            <a:ext cx="2000264" cy="914400"/>
          </a:xfrm>
          <a:prstGeom prst="rect">
            <a:avLst/>
          </a:prstGeom>
          <a:solidFill>
            <a:srgbClr val="F2D91E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2214554"/>
            <a:ext cx="2000264" cy="914400"/>
          </a:xfrm>
          <a:prstGeom prst="rect">
            <a:avLst/>
          </a:prstGeom>
          <a:solidFill>
            <a:srgbClr val="F2D91E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3857628"/>
            <a:ext cx="2000264" cy="914400"/>
          </a:xfrm>
          <a:prstGeom prst="rect">
            <a:avLst/>
          </a:prstGeom>
          <a:solidFill>
            <a:srgbClr val="F2D91E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Палата депутатов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5429256" y="2857496"/>
            <a:ext cx="714380" cy="57150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429256" y="3643314"/>
            <a:ext cx="714380" cy="57150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57158" y="5286388"/>
            <a:ext cx="8501122" cy="928694"/>
          </a:xfrm>
          <a:prstGeom prst="rect">
            <a:avLst/>
          </a:prstGeom>
          <a:solidFill>
            <a:srgbClr val="92D05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Исполнительная власть принадлежала президенту, избиравшемуся на совместном заседании обеих палат, и министрам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FFCC66"/>
      </a:dk2>
      <a:lt2>
        <a:srgbClr val="D2D2D2"/>
      </a:lt2>
      <a:accent1>
        <a:srgbClr val="FF87BA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687</TotalTime>
  <Words>1028</Words>
  <Application>Microsoft Office PowerPoint</Application>
  <PresentationFormat>Экран (4:3)</PresentationFormat>
  <Paragraphs>108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Третья республика во Франции</vt:lpstr>
      <vt:lpstr>Проверка домашнего задания</vt:lpstr>
      <vt:lpstr>Слайд 3</vt:lpstr>
      <vt:lpstr>Цели урока</vt:lpstr>
      <vt:lpstr>План </vt:lpstr>
      <vt:lpstr>Экономическое развитие Франции  в последней четверти XIX века</vt:lpstr>
      <vt:lpstr>Слайд 7</vt:lpstr>
      <vt:lpstr>Государственное устройство Третьей республики. Демократические реформы</vt:lpstr>
      <vt:lpstr>Слайд 9</vt:lpstr>
      <vt:lpstr>Слайд 10</vt:lpstr>
      <vt:lpstr>Панамский скандал. «Дело Дрейфуса»</vt:lpstr>
      <vt:lpstr>Слайд 12</vt:lpstr>
      <vt:lpstr>Слайд 13</vt:lpstr>
      <vt:lpstr>Французская колониальная империя</vt:lpstr>
      <vt:lpstr>Слайд 15</vt:lpstr>
      <vt:lpstr>Домашнее задание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Третья республика во Франции</dc:title>
  <dc:creator>Попова</dc:creator>
  <cp:lastModifiedBy>Попова</cp:lastModifiedBy>
  <cp:revision>61</cp:revision>
  <dcterms:created xsi:type="dcterms:W3CDTF">2013-10-22T15:47:57Z</dcterms:created>
  <dcterms:modified xsi:type="dcterms:W3CDTF">2014-01-26T19:16:28Z</dcterms:modified>
</cp:coreProperties>
</file>