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5" d="100"/>
          <a:sy n="75" d="100"/>
        </p:scale>
        <p:origin x="-108" y="-3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2B102476-C0C6-4CB1-9041-2587434FD13C}" type="datetimeFigureOut">
              <a:rPr lang="ru-RU" smtClean="0"/>
              <a:t>06.10.2010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23B33FF0-D23A-4DD7-8CA8-4A42AF8AD89C}"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B102476-C0C6-4CB1-9041-2587434FD13C}" type="datetimeFigureOut">
              <a:rPr lang="ru-RU" smtClean="0"/>
              <a:t>06.10.2010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B33FF0-D23A-4DD7-8CA8-4A42AF8AD89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B102476-C0C6-4CB1-9041-2587434FD13C}" type="datetimeFigureOut">
              <a:rPr lang="ru-RU" smtClean="0"/>
              <a:t>06.10.2010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B33FF0-D23A-4DD7-8CA8-4A42AF8AD89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B102476-C0C6-4CB1-9041-2587434FD13C}" type="datetimeFigureOut">
              <a:rPr lang="ru-RU" smtClean="0"/>
              <a:t>06.10.2010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B33FF0-D23A-4DD7-8CA8-4A42AF8AD89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B102476-C0C6-4CB1-9041-2587434FD13C}" type="datetimeFigureOut">
              <a:rPr lang="ru-RU" smtClean="0"/>
              <a:t>06.10.2010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23B33FF0-D23A-4DD7-8CA8-4A42AF8AD89C}"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B102476-C0C6-4CB1-9041-2587434FD13C}" type="datetimeFigureOut">
              <a:rPr lang="ru-RU" smtClean="0"/>
              <a:t>06.10.2010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B33FF0-D23A-4DD7-8CA8-4A42AF8AD89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B102476-C0C6-4CB1-9041-2587434FD13C}" type="datetimeFigureOut">
              <a:rPr lang="ru-RU" smtClean="0"/>
              <a:t>06.10.2010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B33FF0-D23A-4DD7-8CA8-4A42AF8AD89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B102476-C0C6-4CB1-9041-2587434FD13C}" type="datetimeFigureOut">
              <a:rPr lang="ru-RU" smtClean="0"/>
              <a:t>06.10.2010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B33FF0-D23A-4DD7-8CA8-4A42AF8AD89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B102476-C0C6-4CB1-9041-2587434FD13C}" type="datetimeFigureOut">
              <a:rPr lang="ru-RU" smtClean="0"/>
              <a:t>06.10.2010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B33FF0-D23A-4DD7-8CA8-4A42AF8AD89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B102476-C0C6-4CB1-9041-2587434FD13C}" type="datetimeFigureOut">
              <a:rPr lang="ru-RU" smtClean="0"/>
              <a:t>06.10.2010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B33FF0-D23A-4DD7-8CA8-4A42AF8AD89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B102476-C0C6-4CB1-9041-2587434FD13C}" type="datetimeFigureOut">
              <a:rPr lang="ru-RU" smtClean="0"/>
              <a:t>06.10.2010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B33FF0-D23A-4DD7-8CA8-4A42AF8AD89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B102476-C0C6-4CB1-9041-2587434FD13C}" type="datetimeFigureOut">
              <a:rPr lang="ru-RU" smtClean="0"/>
              <a:t>06.10.2010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3B33FF0-D23A-4DD7-8CA8-4A42AF8AD89C}"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285728"/>
            <a:ext cx="7772400" cy="1470025"/>
          </a:xfrm>
        </p:spPr>
        <p:txBody>
          <a:bodyPr/>
          <a:lstStyle/>
          <a:p>
            <a:r>
              <a:rPr lang="ru-RU" dirty="0" smtClean="0"/>
              <a:t>ПЛАНИРОВАНИЕ</a:t>
            </a:r>
            <a:br>
              <a:rPr lang="ru-RU" dirty="0" smtClean="0"/>
            </a:br>
            <a:endParaRPr lang="ru-RU" dirty="0"/>
          </a:p>
        </p:txBody>
      </p:sp>
      <p:sp>
        <p:nvSpPr>
          <p:cNvPr id="4" name="Прямоугольник 3"/>
          <p:cNvSpPr/>
          <p:nvPr/>
        </p:nvSpPr>
        <p:spPr>
          <a:xfrm>
            <a:off x="214282" y="1357299"/>
            <a:ext cx="8643998" cy="1323439"/>
          </a:xfrm>
          <a:prstGeom prst="rect">
            <a:avLst/>
          </a:prstGeom>
        </p:spPr>
        <p:txBody>
          <a:bodyPr wrap="square">
            <a:spAutoFit/>
          </a:bodyPr>
          <a:lstStyle/>
          <a:p>
            <a:pPr algn="just"/>
            <a:r>
              <a:rPr lang="ru-RU" sz="2000" b="1" dirty="0" smtClean="0"/>
              <a:t>Планировщик </a:t>
            </a:r>
            <a:r>
              <a:rPr lang="ru-RU" sz="2000" dirty="0" smtClean="0"/>
              <a:t>– это часть </a:t>
            </a:r>
            <a:r>
              <a:rPr lang="ru-RU" sz="2000" dirty="0"/>
              <a:t>операционной </a:t>
            </a:r>
            <a:r>
              <a:rPr lang="ru-RU" sz="2000" dirty="0" smtClean="0"/>
              <a:t>системы, выбирающая между активными процессами, желающими получить доступ к процессору</a:t>
            </a:r>
          </a:p>
          <a:p>
            <a:pPr algn="just"/>
            <a:r>
              <a:rPr lang="ru-RU" sz="2000" dirty="0" smtClean="0"/>
              <a:t> </a:t>
            </a:r>
            <a:r>
              <a:rPr lang="ru-RU" sz="2000" b="1" dirty="0" smtClean="0"/>
              <a:t>Алгоритмом планирования </a:t>
            </a:r>
            <a:r>
              <a:rPr lang="ru-RU" sz="2000" dirty="0" smtClean="0"/>
              <a:t>– алгоритм, в соответствии с которым процессор осуществляет этот выбор</a:t>
            </a:r>
            <a:endParaRPr lang="ru-RU" sz="2000" dirty="0"/>
          </a:p>
        </p:txBody>
      </p:sp>
      <p:sp>
        <p:nvSpPr>
          <p:cNvPr id="5" name="Прямоугольник 4"/>
          <p:cNvSpPr/>
          <p:nvPr/>
        </p:nvSpPr>
        <p:spPr>
          <a:xfrm>
            <a:off x="357158" y="3429000"/>
            <a:ext cx="8501122" cy="2554545"/>
          </a:xfrm>
          <a:prstGeom prst="rect">
            <a:avLst/>
          </a:prstGeom>
        </p:spPr>
        <p:txBody>
          <a:bodyPr wrap="square">
            <a:spAutoFit/>
          </a:bodyPr>
          <a:lstStyle/>
          <a:p>
            <a:pPr algn="just"/>
            <a:r>
              <a:rPr lang="ru-RU" sz="2000" b="1" dirty="0" smtClean="0"/>
              <a:t>Планировщик</a:t>
            </a:r>
            <a:r>
              <a:rPr lang="ru-RU" sz="2000" dirty="0" smtClean="0"/>
              <a:t> </a:t>
            </a:r>
            <a:r>
              <a:rPr lang="ru-RU" sz="2000" dirty="0"/>
              <a:t>также должен заботиться об эффективном использовании процессора, поскольку переключение между процессами требует затрат:</a:t>
            </a:r>
          </a:p>
          <a:p>
            <a:pPr lvl="0" algn="just"/>
            <a:r>
              <a:rPr lang="ru-RU" sz="2000" dirty="0" smtClean="0"/>
              <a:t>1.  Необходимо </a:t>
            </a:r>
            <a:r>
              <a:rPr lang="ru-RU" sz="2000" dirty="0"/>
              <a:t>переключиться из режима пользователя в режим ядра.</a:t>
            </a:r>
          </a:p>
          <a:p>
            <a:pPr lvl="0" algn="just"/>
            <a:r>
              <a:rPr lang="ru-RU" sz="2000" dirty="0" smtClean="0"/>
              <a:t>2. Сохранить </a:t>
            </a:r>
            <a:r>
              <a:rPr lang="ru-RU" sz="2000" dirty="0"/>
              <a:t>состояние текущего процесса, включая сохранение регистров в таблице процессов, чтобы их можно было загрузить заново позже. </a:t>
            </a:r>
          </a:p>
          <a:p>
            <a:pPr lvl="0" algn="just"/>
            <a:r>
              <a:rPr lang="ru-RU" sz="2000" dirty="0" smtClean="0"/>
              <a:t>3. Нужно </a:t>
            </a:r>
            <a:r>
              <a:rPr lang="ru-RU" sz="2000" dirty="0"/>
              <a:t>выбрать следующий процесс, запустив алгоритм планирования. </a:t>
            </a:r>
          </a:p>
          <a:p>
            <a:pPr lvl="0" algn="just"/>
            <a:r>
              <a:rPr lang="ru-RU" sz="2000" dirty="0"/>
              <a:t>перезапустить блок управления памятью с картой памяти нового процесса. </a:t>
            </a:r>
          </a:p>
          <a:p>
            <a:pPr lvl="0" algn="just"/>
            <a:r>
              <a:rPr lang="ru-RU" sz="2000" dirty="0" smtClean="0"/>
              <a:t>4.  Запустить </a:t>
            </a:r>
            <a:r>
              <a:rPr lang="ru-RU" sz="2000" dirty="0"/>
              <a:t>новый процесс.</a:t>
            </a:r>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Наименьшее оставшееся время выполнения</a:t>
            </a:r>
          </a:p>
        </p:txBody>
      </p:sp>
      <p:sp>
        <p:nvSpPr>
          <p:cNvPr id="3" name="Содержимое 2"/>
          <p:cNvSpPr>
            <a:spLocks noGrp="1"/>
          </p:cNvSpPr>
          <p:nvPr>
            <p:ph idx="1"/>
          </p:nvPr>
        </p:nvSpPr>
        <p:spPr/>
        <p:txBody>
          <a:bodyPr>
            <a:normAutofit fontScale="92500" lnSpcReduction="10000"/>
          </a:bodyPr>
          <a:lstStyle/>
          <a:p>
            <a:pPr>
              <a:buNone/>
            </a:pPr>
            <a:r>
              <a:rPr lang="ru-RU" b="1" dirty="0"/>
              <a:t>Планировщик каждый раз выбирает процесс с наименьшим оставшимся временем </a:t>
            </a:r>
            <a:r>
              <a:rPr lang="ru-RU" b="1" dirty="0" smtClean="0"/>
              <a:t>выполнения</a:t>
            </a:r>
            <a:r>
              <a:rPr lang="ru-RU" dirty="0" smtClean="0"/>
              <a:t>. </a:t>
            </a:r>
            <a:r>
              <a:rPr lang="ru-RU" dirty="0"/>
              <a:t>Когда поступает новая задача, ее полное время выполнения сравнивается с оставшимся временем выполнения текущей задачи. Если время выполнения новой задачи меньше, текущий процесс приостанавливается и управление передается новой задаче. </a:t>
            </a:r>
            <a:endParaRPr lang="ru-RU" dirty="0" smtClean="0"/>
          </a:p>
          <a:p>
            <a:pPr>
              <a:buNone/>
            </a:pPr>
            <a:r>
              <a:rPr lang="ru-RU" b="1" dirty="0" smtClean="0"/>
              <a:t>Достоинство:</a:t>
            </a:r>
          </a:p>
          <a:p>
            <a:pPr>
              <a:buNone/>
            </a:pPr>
            <a:r>
              <a:rPr lang="ru-RU" dirty="0" smtClean="0"/>
              <a:t>Позволяет </a:t>
            </a:r>
            <a:r>
              <a:rPr lang="ru-RU" dirty="0"/>
              <a:t>быстро обслуживать короткие запросы</a:t>
            </a:r>
            <a:r>
              <a:rPr lang="ru-RU" dirty="0" smtClean="0"/>
              <a:t>.</a:t>
            </a:r>
          </a:p>
          <a:p>
            <a:pPr>
              <a:buNone/>
            </a:pPr>
            <a:r>
              <a:rPr lang="ru-RU" b="1" dirty="0" smtClean="0"/>
              <a:t>Недостатки:</a:t>
            </a:r>
          </a:p>
          <a:p>
            <a:pPr>
              <a:buNone/>
            </a:pPr>
            <a:r>
              <a:rPr lang="ru-RU" dirty="0" smtClean="0"/>
              <a:t>Необходимо заранее знать время выполнения задач</a:t>
            </a:r>
            <a:endParaRPr lang="ru-RU" dirty="0" smtClean="0"/>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703282"/>
          </a:xfrm>
        </p:spPr>
        <p:txBody>
          <a:bodyPr>
            <a:normAutofit fontScale="90000"/>
          </a:bodyPr>
          <a:lstStyle/>
          <a:p>
            <a:r>
              <a:rPr lang="ru-RU" i="1" dirty="0"/>
              <a:t>Трехуровневое </a:t>
            </a:r>
            <a:r>
              <a:rPr lang="ru-RU" i="1" dirty="0" smtClean="0"/>
              <a:t>планирование</a:t>
            </a:r>
            <a:endParaRPr lang="ru-RU" dirty="0"/>
          </a:p>
        </p:txBody>
      </p:sp>
      <p:pic>
        <p:nvPicPr>
          <p:cNvPr id="3074" name="Picture 2"/>
          <p:cNvPicPr>
            <a:picLocks noGrp="1" noChangeAspect="1" noChangeArrowheads="1"/>
          </p:cNvPicPr>
          <p:nvPr>
            <p:ph idx="1"/>
          </p:nvPr>
        </p:nvPicPr>
        <p:blipFill>
          <a:blip r:embed="rId2"/>
          <a:srcRect b="9091"/>
          <a:stretch>
            <a:fillRect/>
          </a:stretch>
        </p:blipFill>
        <p:spPr bwMode="auto">
          <a:xfrm>
            <a:off x="1428728" y="1500174"/>
            <a:ext cx="6593703" cy="2857520"/>
          </a:xfrm>
          <a:prstGeom prst="rect">
            <a:avLst/>
          </a:prstGeom>
          <a:noFill/>
          <a:ln w="9525">
            <a:noFill/>
            <a:miter lim="800000"/>
            <a:headEnd/>
            <a:tailEnd/>
          </a:ln>
          <a:effectLst/>
        </p:spPr>
      </p:pic>
      <p:sp>
        <p:nvSpPr>
          <p:cNvPr id="5" name="Прямоугольник 4"/>
          <p:cNvSpPr/>
          <p:nvPr/>
        </p:nvSpPr>
        <p:spPr>
          <a:xfrm>
            <a:off x="142844" y="571480"/>
            <a:ext cx="8786874" cy="923330"/>
          </a:xfrm>
          <a:prstGeom prst="rect">
            <a:avLst/>
          </a:prstGeom>
        </p:spPr>
        <p:txBody>
          <a:bodyPr wrap="square">
            <a:spAutoFit/>
          </a:bodyPr>
          <a:lstStyle/>
          <a:p>
            <a:r>
              <a:rPr lang="ru-RU" dirty="0"/>
              <a:t>По мере поступления в систему новые задачи сначала помещаются в очередь, хранящуюся на диске. Впускной планировщик выбирает задание и передает его системе. Остальные задания остаются в очереди</a:t>
            </a:r>
          </a:p>
        </p:txBody>
      </p:sp>
      <p:sp>
        <p:nvSpPr>
          <p:cNvPr id="6" name="Прямоугольник 5"/>
          <p:cNvSpPr/>
          <p:nvPr/>
        </p:nvSpPr>
        <p:spPr>
          <a:xfrm>
            <a:off x="357126" y="4714884"/>
            <a:ext cx="8786874" cy="1477328"/>
          </a:xfrm>
          <a:prstGeom prst="rect">
            <a:avLst/>
          </a:prstGeom>
        </p:spPr>
        <p:txBody>
          <a:bodyPr wrap="square">
            <a:spAutoFit/>
          </a:bodyPr>
          <a:lstStyle/>
          <a:p>
            <a:r>
              <a:rPr lang="ru-RU" dirty="0"/>
              <a:t>Как только задание попало в систему, для него будет создан соответствующий процесс, и он может тут же вступить в борьбу за доступ к процессору. Второй уровень планирования определяет, какие процессы можно хранить в памяти, а какие — на диске. Этим занимается планировщик памяти</a:t>
            </a:r>
            <a:r>
              <a:rPr lang="ru-RU" dirty="0" smtClean="0"/>
              <a:t>.</a:t>
            </a:r>
          </a:p>
          <a:p>
            <a:endParaRPr lang="ru-RU" dirty="0"/>
          </a:p>
        </p:txBody>
      </p:sp>
      <p:sp>
        <p:nvSpPr>
          <p:cNvPr id="7" name="Прямоугольник 6"/>
          <p:cNvSpPr/>
          <p:nvPr/>
        </p:nvSpPr>
        <p:spPr>
          <a:xfrm>
            <a:off x="285720" y="6072206"/>
            <a:ext cx="8643998" cy="646331"/>
          </a:xfrm>
          <a:prstGeom prst="rect">
            <a:avLst/>
          </a:prstGeom>
        </p:spPr>
        <p:txBody>
          <a:bodyPr wrap="square">
            <a:spAutoFit/>
          </a:bodyPr>
          <a:lstStyle/>
          <a:p>
            <a:r>
              <a:rPr lang="ru-RU" dirty="0" smtClean="0"/>
              <a:t>Степень многозадачности - количество </a:t>
            </a:r>
            <a:r>
              <a:rPr lang="ru-RU" dirty="0"/>
              <a:t>процессов, одновременно находящихся в памяти,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3116"/>
            <a:ext cx="8229600" cy="1143000"/>
          </a:xfrm>
        </p:spPr>
        <p:txBody>
          <a:bodyPr>
            <a:normAutofit fontScale="90000"/>
          </a:bodyPr>
          <a:lstStyle/>
          <a:p>
            <a:r>
              <a:rPr lang="ru-RU" b="1" dirty="0" smtClean="0"/>
              <a:t/>
            </a:r>
            <a:br>
              <a:rPr lang="ru-RU" b="1" dirty="0" smtClean="0"/>
            </a:br>
            <a:r>
              <a:rPr lang="ru-RU" b="1" dirty="0" smtClean="0"/>
              <a:t>Планирование </a:t>
            </a:r>
            <a:r>
              <a:rPr lang="ru-RU" b="1" dirty="0"/>
              <a:t>в интерактивных системах</a:t>
            </a: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703282"/>
          </a:xfrm>
        </p:spPr>
        <p:txBody>
          <a:bodyPr>
            <a:normAutofit fontScale="90000"/>
          </a:bodyPr>
          <a:lstStyle/>
          <a:p>
            <a:r>
              <a:rPr lang="ru-RU" dirty="0"/>
              <a:t>Циклическое планирование</a:t>
            </a:r>
          </a:p>
        </p:txBody>
      </p:sp>
      <p:pic>
        <p:nvPicPr>
          <p:cNvPr id="4098" name="Picture 2"/>
          <p:cNvPicPr>
            <a:picLocks noGrp="1" noChangeAspect="1" noChangeArrowheads="1"/>
          </p:cNvPicPr>
          <p:nvPr>
            <p:ph idx="1"/>
          </p:nvPr>
        </p:nvPicPr>
        <p:blipFill>
          <a:blip r:embed="rId2"/>
          <a:srcRect/>
          <a:stretch>
            <a:fillRect/>
          </a:stretch>
        </p:blipFill>
        <p:spPr bwMode="auto">
          <a:xfrm>
            <a:off x="928662" y="2357430"/>
            <a:ext cx="7286625" cy="1847850"/>
          </a:xfrm>
          <a:prstGeom prst="rect">
            <a:avLst/>
          </a:prstGeom>
          <a:noFill/>
          <a:ln w="9525">
            <a:noFill/>
            <a:miter lim="800000"/>
            <a:headEnd/>
            <a:tailEnd/>
          </a:ln>
          <a:effectLst/>
        </p:spPr>
      </p:pic>
      <p:sp>
        <p:nvSpPr>
          <p:cNvPr id="5" name="Прямоугольник 4"/>
          <p:cNvSpPr/>
          <p:nvPr/>
        </p:nvSpPr>
        <p:spPr>
          <a:xfrm>
            <a:off x="285720" y="642918"/>
            <a:ext cx="8643998" cy="1754326"/>
          </a:xfrm>
          <a:prstGeom prst="rect">
            <a:avLst/>
          </a:prstGeom>
        </p:spPr>
        <p:txBody>
          <a:bodyPr wrap="square">
            <a:spAutoFit/>
          </a:bodyPr>
          <a:lstStyle/>
          <a:p>
            <a:r>
              <a:rPr lang="ru-RU" i="1" dirty="0"/>
              <a:t>Каждому процессу предоставляется некоторый интервал времени процессора, так называемый квант времени. Если к концу кванта времени процесс все еще работает, он прерывается, а управление передается другому процессу. </a:t>
            </a:r>
            <a:r>
              <a:rPr lang="ru-RU" dirty="0"/>
              <a:t>Планировщику нужно всего лишь поддерживать список процессов в состоянии готовности. Когда процесс исчерпал свой лимит времени, он отправляется в конец списка.</a:t>
            </a:r>
          </a:p>
        </p:txBody>
      </p:sp>
      <p:sp>
        <p:nvSpPr>
          <p:cNvPr id="6" name="Прямоугольник 5"/>
          <p:cNvSpPr/>
          <p:nvPr/>
        </p:nvSpPr>
        <p:spPr>
          <a:xfrm>
            <a:off x="214282" y="4429132"/>
            <a:ext cx="8786874" cy="2031325"/>
          </a:xfrm>
          <a:prstGeom prst="rect">
            <a:avLst/>
          </a:prstGeom>
        </p:spPr>
        <p:txBody>
          <a:bodyPr wrap="square">
            <a:spAutoFit/>
          </a:bodyPr>
          <a:lstStyle/>
          <a:p>
            <a:r>
              <a:rPr lang="ru-RU" dirty="0"/>
              <a:t>Если установленное значение кванта больше среднего интервала работы процессора, переключение процессов будет происходить редко. Напротив, большинство процессов будут совершать блокирующую операцию прежде, чем истечет длительность кванта, вызывая переключение процессов. Устранение принудительных переключений процессов улучшает производительность системы, так как переключения процессов будут происходить только тогда, когда это логически необходимо, то есть когда процесс заблокировался и не может продолжать работу.</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703282"/>
          </a:xfrm>
        </p:spPr>
        <p:txBody>
          <a:bodyPr>
            <a:normAutofit fontScale="90000"/>
          </a:bodyPr>
          <a:lstStyle/>
          <a:p>
            <a:r>
              <a:rPr lang="ru-RU" i="1" dirty="0"/>
              <a:t>Приоритетное планирование</a:t>
            </a:r>
            <a:endParaRPr lang="ru-RU" dirty="0"/>
          </a:p>
        </p:txBody>
      </p:sp>
      <p:pic>
        <p:nvPicPr>
          <p:cNvPr id="5122" name="Picture 2"/>
          <p:cNvPicPr>
            <a:picLocks noGrp="1" noChangeAspect="1" noChangeArrowheads="1"/>
          </p:cNvPicPr>
          <p:nvPr>
            <p:ph idx="1"/>
          </p:nvPr>
        </p:nvPicPr>
        <p:blipFill>
          <a:blip r:embed="rId2"/>
          <a:srcRect/>
          <a:stretch>
            <a:fillRect/>
          </a:stretch>
        </p:blipFill>
        <p:spPr bwMode="auto">
          <a:xfrm>
            <a:off x="1214414" y="2285992"/>
            <a:ext cx="6610350" cy="2457450"/>
          </a:xfrm>
          <a:prstGeom prst="rect">
            <a:avLst/>
          </a:prstGeom>
          <a:noFill/>
          <a:ln w="9525">
            <a:noFill/>
            <a:miter lim="800000"/>
            <a:headEnd/>
            <a:tailEnd/>
          </a:ln>
          <a:effectLst/>
        </p:spPr>
      </p:pic>
      <p:sp>
        <p:nvSpPr>
          <p:cNvPr id="8" name="Прямоугольник 7"/>
          <p:cNvSpPr/>
          <p:nvPr/>
        </p:nvSpPr>
        <p:spPr>
          <a:xfrm>
            <a:off x="285720" y="928670"/>
            <a:ext cx="8715436" cy="646331"/>
          </a:xfrm>
          <a:prstGeom prst="rect">
            <a:avLst/>
          </a:prstGeom>
        </p:spPr>
        <p:txBody>
          <a:bodyPr wrap="square">
            <a:spAutoFit/>
          </a:bodyPr>
          <a:lstStyle/>
          <a:p>
            <a:r>
              <a:rPr lang="ru-RU" dirty="0"/>
              <a:t>Каждому процессу присваивается приоритет, и управление передается готовому к работе процессу с самым высоким приоритетом.</a:t>
            </a:r>
          </a:p>
        </p:txBody>
      </p:sp>
      <p:sp>
        <p:nvSpPr>
          <p:cNvPr id="9" name="Прямоугольник 8"/>
          <p:cNvSpPr/>
          <p:nvPr/>
        </p:nvSpPr>
        <p:spPr>
          <a:xfrm>
            <a:off x="285720" y="5143512"/>
            <a:ext cx="8572560" cy="646331"/>
          </a:xfrm>
          <a:prstGeom prst="rect">
            <a:avLst/>
          </a:prstGeom>
        </p:spPr>
        <p:txBody>
          <a:bodyPr wrap="square">
            <a:spAutoFit/>
          </a:bodyPr>
          <a:lstStyle/>
          <a:p>
            <a:r>
              <a:rPr lang="ru-RU" dirty="0"/>
              <a:t>Чтобы предотвратить бесконечную работу процессов с высоким приоритетом, планировщик может уменьшать приоритет </a:t>
            </a:r>
            <a:r>
              <a:rPr lang="ru-RU" dirty="0" smtClean="0"/>
              <a:t>процесса при каждом прерывании </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Несколько очередей</a:t>
            </a:r>
          </a:p>
        </p:txBody>
      </p:sp>
      <p:sp>
        <p:nvSpPr>
          <p:cNvPr id="3" name="Содержимое 2"/>
          <p:cNvSpPr>
            <a:spLocks noGrp="1"/>
          </p:cNvSpPr>
          <p:nvPr>
            <p:ph idx="1"/>
          </p:nvPr>
        </p:nvSpPr>
        <p:spPr/>
        <p:txBody>
          <a:bodyPr>
            <a:normAutofit/>
          </a:bodyPr>
          <a:lstStyle/>
          <a:p>
            <a:pPr>
              <a:buNone/>
            </a:pPr>
            <a:r>
              <a:rPr lang="ru-RU" dirty="0" smtClean="0"/>
              <a:t>Процессам </a:t>
            </a:r>
            <a:r>
              <a:rPr lang="ru-RU" dirty="0"/>
              <a:t>класса с высшим приоритетом выделялся один квант, процессам следующего класса — два кванта, следующего — четыре кванта и т. д. Когда процесс использовал все отведенное ему время, он перемещался на класс ниже.</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a:t>«Самый короткий процесс — следующий»</a:t>
            </a:r>
            <a:endParaRPr lang="ru-RU" dirty="0"/>
          </a:p>
        </p:txBody>
      </p:sp>
      <p:sp>
        <p:nvSpPr>
          <p:cNvPr id="3" name="Содержимое 2"/>
          <p:cNvSpPr>
            <a:spLocks noGrp="1"/>
          </p:cNvSpPr>
          <p:nvPr>
            <p:ph idx="1"/>
          </p:nvPr>
        </p:nvSpPr>
        <p:spPr/>
        <p:txBody>
          <a:bodyPr>
            <a:normAutofit/>
          </a:bodyPr>
          <a:lstStyle/>
          <a:p>
            <a:pPr>
              <a:buNone/>
            </a:pPr>
            <a:r>
              <a:rPr lang="ru-RU" dirty="0"/>
              <a:t>Основывается на оценке длины процесса, базирующейся на предыдущем поведении процесса. При этом запускается процесс, у которого оцененное время самое маленькое. </a:t>
            </a:r>
          </a:p>
          <a:p>
            <a:pPr>
              <a:buNone/>
            </a:pPr>
            <a:r>
              <a:rPr lang="ru-RU" dirty="0"/>
              <a:t>Метод оценки следующего значения серии через взвешенное среднее предыдущего значения и предыдущей оценки часто называют </a:t>
            </a:r>
            <a:r>
              <a:rPr lang="ru-RU" b="1" dirty="0"/>
              <a:t>старением</a:t>
            </a:r>
            <a:r>
              <a:rPr lang="ru-RU" dirty="0"/>
              <a:t>. Этот метод применим во многих ситуациях, где необходима оценка по предыдущим значениям.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488968"/>
          </a:xfrm>
        </p:spPr>
        <p:txBody>
          <a:bodyPr>
            <a:normAutofit fontScale="90000"/>
          </a:bodyPr>
          <a:lstStyle/>
          <a:p>
            <a:r>
              <a:rPr lang="ru-RU" dirty="0"/>
              <a:t>Гарантированное планирование</a:t>
            </a:r>
          </a:p>
        </p:txBody>
      </p:sp>
      <p:sp>
        <p:nvSpPr>
          <p:cNvPr id="3" name="Содержимое 2"/>
          <p:cNvSpPr>
            <a:spLocks noGrp="1"/>
          </p:cNvSpPr>
          <p:nvPr>
            <p:ph idx="1"/>
          </p:nvPr>
        </p:nvSpPr>
        <p:spPr>
          <a:xfrm>
            <a:off x="500034" y="642918"/>
            <a:ext cx="8229600" cy="5857916"/>
          </a:xfrm>
        </p:spPr>
        <p:txBody>
          <a:bodyPr>
            <a:normAutofit fontScale="92500" lnSpcReduction="10000"/>
          </a:bodyPr>
          <a:lstStyle/>
          <a:p>
            <a:pPr>
              <a:buNone/>
            </a:pPr>
            <a:r>
              <a:rPr lang="ru-RU" i="1" dirty="0"/>
              <a:t>Система должна отслеживать распределение процессора между процессами с момента создания каждого процесса</a:t>
            </a:r>
            <a:r>
              <a:rPr lang="ru-RU" i="1" dirty="0" smtClean="0"/>
              <a:t>.</a:t>
            </a:r>
          </a:p>
          <a:p>
            <a:pPr>
              <a:buNone/>
            </a:pPr>
            <a:r>
              <a:rPr lang="ru-RU" dirty="0" smtClean="0"/>
              <a:t> </a:t>
            </a:r>
            <a:r>
              <a:rPr lang="ru-RU" dirty="0"/>
              <a:t>Затем система рассчитывает количество ресурсов процессора, на которое процесс имеет право, например время с момента создания, деленное на п. </a:t>
            </a:r>
            <a:endParaRPr lang="ru-RU" dirty="0" smtClean="0"/>
          </a:p>
          <a:p>
            <a:pPr>
              <a:buNone/>
            </a:pPr>
            <a:r>
              <a:rPr lang="ru-RU" dirty="0" smtClean="0"/>
              <a:t>Теперь </a:t>
            </a:r>
            <a:r>
              <a:rPr lang="ru-RU" dirty="0"/>
              <a:t>можно сосчитать отношение времени, предоставленного процессу, к времени, на которое он имеет право. Полученное значение 0,5 означает, что процессу выделили только половину положенного, а 2,0 означает, что процессу досталось в два раза больше, чем положено</a:t>
            </a:r>
            <a:r>
              <a:rPr lang="ru-RU" dirty="0" smtClean="0"/>
              <a:t>.</a:t>
            </a:r>
          </a:p>
          <a:p>
            <a:pPr>
              <a:buNone/>
            </a:pPr>
            <a:r>
              <a:rPr lang="ru-RU" dirty="0" smtClean="0"/>
              <a:t> </a:t>
            </a:r>
            <a:r>
              <a:rPr lang="ru-RU" dirty="0"/>
              <a:t>Затем запускается процесс, у которого это отношение наименьшее, пока оно не станет больше, чем у его ближайшего соседа.</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631844"/>
          </a:xfrm>
        </p:spPr>
        <p:txBody>
          <a:bodyPr>
            <a:normAutofit fontScale="90000"/>
          </a:bodyPr>
          <a:lstStyle/>
          <a:p>
            <a:r>
              <a:rPr lang="ru-RU" dirty="0"/>
              <a:t>Лотерейное планирование</a:t>
            </a:r>
          </a:p>
        </p:txBody>
      </p:sp>
      <p:sp>
        <p:nvSpPr>
          <p:cNvPr id="3" name="Содержимое 2"/>
          <p:cNvSpPr>
            <a:spLocks noGrp="1"/>
          </p:cNvSpPr>
          <p:nvPr>
            <p:ph idx="1"/>
          </p:nvPr>
        </p:nvSpPr>
        <p:spPr>
          <a:xfrm>
            <a:off x="285720" y="785794"/>
            <a:ext cx="8401080" cy="5715040"/>
          </a:xfrm>
        </p:spPr>
        <p:txBody>
          <a:bodyPr>
            <a:normAutofit fontScale="85000" lnSpcReduction="20000"/>
          </a:bodyPr>
          <a:lstStyle/>
          <a:p>
            <a:pPr>
              <a:buNone/>
            </a:pPr>
            <a:r>
              <a:rPr lang="ru-RU" dirty="0"/>
              <a:t>В основе алгоритма лежит раздача процессам лотерейных билетов на доступ к различным ресурсам, в том числе и к процессору. </a:t>
            </a:r>
            <a:endParaRPr lang="ru-RU" dirty="0" smtClean="0"/>
          </a:p>
          <a:p>
            <a:pPr>
              <a:buNone/>
            </a:pPr>
            <a:r>
              <a:rPr lang="ru-RU" dirty="0" smtClean="0"/>
              <a:t>Когда </a:t>
            </a:r>
            <a:r>
              <a:rPr lang="ru-RU" dirty="0"/>
              <a:t>планировщику необходимо принять решение, выбирается случайным образом лотерейный билет, и его обладатель получает доступ к ресурсу. </a:t>
            </a:r>
            <a:endParaRPr lang="ru-RU" dirty="0" smtClean="0"/>
          </a:p>
          <a:p>
            <a:pPr>
              <a:buNone/>
            </a:pPr>
            <a:r>
              <a:rPr lang="ru-RU" dirty="0" smtClean="0"/>
              <a:t>«Лотерея</a:t>
            </a:r>
            <a:r>
              <a:rPr lang="ru-RU" dirty="0"/>
              <a:t>» может происходить 50 раз в секунду, и победитель получает 20 мс времени процессора.</a:t>
            </a:r>
          </a:p>
          <a:p>
            <a:pPr>
              <a:buNone/>
            </a:pPr>
            <a:r>
              <a:rPr lang="ru-RU" b="1" dirty="0"/>
              <a:t>Достоинство:</a:t>
            </a:r>
          </a:p>
          <a:p>
            <a:pPr lvl="0">
              <a:buNone/>
            </a:pPr>
            <a:r>
              <a:rPr lang="ru-RU" dirty="0" smtClean="0"/>
              <a:t>1. Обладает </a:t>
            </a:r>
            <a:r>
              <a:rPr lang="ru-RU" dirty="0"/>
              <a:t>высокой отзывчивостью.</a:t>
            </a:r>
          </a:p>
          <a:p>
            <a:pPr lvl="0">
              <a:buNone/>
            </a:pPr>
            <a:r>
              <a:rPr lang="ru-RU" dirty="0" smtClean="0"/>
              <a:t>2. Взаимодействующие </a:t>
            </a:r>
            <a:r>
              <a:rPr lang="ru-RU" dirty="0"/>
              <a:t>процессы могут при необходимости обмениваться билетами. </a:t>
            </a:r>
          </a:p>
          <a:p>
            <a:pPr lvl="0">
              <a:buNone/>
            </a:pPr>
            <a:r>
              <a:rPr lang="ru-RU" dirty="0" smtClean="0"/>
              <a:t>3. Позволяет </a:t>
            </a:r>
            <a:r>
              <a:rPr lang="ru-RU" dirty="0"/>
              <a:t>решать задачи, которые не решить с помощью других алгоритмов.</a:t>
            </a:r>
          </a:p>
          <a:p>
            <a:pPr>
              <a:buNone/>
            </a:pPr>
            <a:r>
              <a:rPr lang="ru-RU" dirty="0" smtClean="0"/>
              <a:t>4. Можно </a:t>
            </a:r>
            <a:r>
              <a:rPr lang="ru-RU" dirty="0"/>
              <a:t>реализовать загрузку процессора в желаемой </a:t>
            </a:r>
            <a:r>
              <a:rPr lang="ru-RU" dirty="0" smtClean="0"/>
              <a:t>пропорции</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631844"/>
          </a:xfrm>
        </p:spPr>
        <p:txBody>
          <a:bodyPr>
            <a:normAutofit fontScale="90000"/>
          </a:bodyPr>
          <a:lstStyle/>
          <a:p>
            <a:r>
              <a:rPr lang="ru-RU" dirty="0"/>
              <a:t>Справедливое планирование</a:t>
            </a:r>
          </a:p>
        </p:txBody>
      </p:sp>
      <p:sp>
        <p:nvSpPr>
          <p:cNvPr id="3" name="Содержимое 2"/>
          <p:cNvSpPr>
            <a:spLocks noGrp="1"/>
          </p:cNvSpPr>
          <p:nvPr>
            <p:ph idx="1"/>
          </p:nvPr>
        </p:nvSpPr>
        <p:spPr>
          <a:xfrm>
            <a:off x="457200" y="1643050"/>
            <a:ext cx="8229600" cy="4483113"/>
          </a:xfrm>
        </p:spPr>
        <p:txBody>
          <a:bodyPr/>
          <a:lstStyle/>
          <a:p>
            <a:pPr>
              <a:buNone/>
            </a:pPr>
            <a:r>
              <a:rPr lang="ru-RU" dirty="0"/>
              <a:t>В такой модели каждому пользователю достается некоторая доля процессора, и планировщик выбирает процесс в соответствии с этим фактом. </a:t>
            </a:r>
            <a:endParaRPr lang="ru-RU" dirty="0" smtClean="0"/>
          </a:p>
          <a:p>
            <a:pPr>
              <a:buNone/>
            </a:pPr>
            <a:r>
              <a:rPr lang="ru-RU" dirty="0" smtClean="0"/>
              <a:t>Если </a:t>
            </a:r>
            <a:r>
              <a:rPr lang="ru-RU" dirty="0"/>
              <a:t>в нашем примере каждому из пользователей было обещано по 50 % процессора, то им достанется по 50 % процессора, независимо от количества процессов.</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582594"/>
          </a:xfrm>
        </p:spPr>
        <p:txBody>
          <a:bodyPr>
            <a:normAutofit fontScale="90000"/>
          </a:bodyPr>
          <a:lstStyle/>
          <a:p>
            <a:r>
              <a:rPr lang="ru-RU" dirty="0" smtClean="0"/>
              <a:t>Поведение процесса</a:t>
            </a:r>
            <a:endParaRPr lang="ru-RU" dirty="0"/>
          </a:p>
        </p:txBody>
      </p:sp>
      <p:pic>
        <p:nvPicPr>
          <p:cNvPr id="1026" name="Picture 2"/>
          <p:cNvPicPr>
            <a:picLocks noGrp="1" noChangeAspect="1" noChangeArrowheads="1"/>
          </p:cNvPicPr>
          <p:nvPr>
            <p:ph idx="1"/>
          </p:nvPr>
        </p:nvPicPr>
        <p:blipFill>
          <a:blip r:embed="rId2"/>
          <a:srcRect/>
          <a:stretch>
            <a:fillRect/>
          </a:stretch>
        </p:blipFill>
        <p:spPr bwMode="auto">
          <a:xfrm>
            <a:off x="928662" y="2714620"/>
            <a:ext cx="7191375" cy="3457575"/>
          </a:xfrm>
          <a:prstGeom prst="rect">
            <a:avLst/>
          </a:prstGeom>
          <a:noFill/>
          <a:ln w="9525">
            <a:noFill/>
            <a:miter lim="800000"/>
            <a:headEnd/>
            <a:tailEnd/>
          </a:ln>
          <a:effectLst/>
        </p:spPr>
      </p:pic>
      <p:sp>
        <p:nvSpPr>
          <p:cNvPr id="5" name="Прямоугольник 4"/>
          <p:cNvSpPr/>
          <p:nvPr/>
        </p:nvSpPr>
        <p:spPr>
          <a:xfrm>
            <a:off x="214282" y="1071546"/>
            <a:ext cx="8643998" cy="1477328"/>
          </a:xfrm>
          <a:prstGeom prst="rect">
            <a:avLst/>
          </a:prstGeom>
        </p:spPr>
        <p:txBody>
          <a:bodyPr wrap="square">
            <a:spAutoFit/>
          </a:bodyPr>
          <a:lstStyle/>
          <a:p>
            <a:r>
              <a:rPr lang="ru-RU" dirty="0"/>
              <a:t>Практически все процессы чередуют периоды вычислений с операциями (дисковыми) ввода-вывода. Обычно процессор некоторое время работает без остановки, затем происходит системный вызов на чтение из файла или запись в файл. После выполнения системного вызова процессор опять считает, пока ему не понадобятся новые данные или не потребуется записать полученные данные и т.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86058"/>
            <a:ext cx="8229600" cy="1143000"/>
          </a:xfrm>
        </p:spPr>
        <p:txBody>
          <a:bodyPr>
            <a:normAutofit fontScale="90000"/>
          </a:bodyPr>
          <a:lstStyle/>
          <a:p>
            <a:r>
              <a:rPr lang="ru-RU" i="1" dirty="0" smtClean="0"/>
              <a:t/>
            </a:r>
            <a:br>
              <a:rPr lang="ru-RU" i="1" dirty="0" smtClean="0"/>
            </a:br>
            <a:r>
              <a:rPr lang="ru-RU" i="1" dirty="0" smtClean="0"/>
              <a:t>Планирование </a:t>
            </a:r>
            <a:r>
              <a:rPr lang="ru-RU" i="1" dirty="0"/>
              <a:t>в системах реального времени</a:t>
            </a: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Системы реального времени делятся:</a:t>
            </a:r>
            <a:endParaRPr lang="ru-RU" dirty="0"/>
          </a:p>
        </p:txBody>
      </p:sp>
      <p:sp>
        <p:nvSpPr>
          <p:cNvPr id="3" name="Содержимое 2"/>
          <p:cNvSpPr>
            <a:spLocks noGrp="1"/>
          </p:cNvSpPr>
          <p:nvPr>
            <p:ph idx="1"/>
          </p:nvPr>
        </p:nvSpPr>
        <p:spPr>
          <a:xfrm>
            <a:off x="142844" y="1600200"/>
            <a:ext cx="8786874" cy="4525963"/>
          </a:xfrm>
        </p:spPr>
        <p:txBody>
          <a:bodyPr>
            <a:normAutofit fontScale="92500" lnSpcReduction="10000"/>
          </a:bodyPr>
          <a:lstStyle/>
          <a:p>
            <a:pPr>
              <a:buNone/>
            </a:pPr>
            <a:r>
              <a:rPr lang="ru-RU" b="1" dirty="0" smtClean="0"/>
              <a:t>1. На </a:t>
            </a:r>
            <a:r>
              <a:rPr lang="ru-RU" b="1" dirty="0"/>
              <a:t>жесткие системы реального времени</a:t>
            </a:r>
            <a:r>
              <a:rPr lang="ru-RU" dirty="0"/>
              <a:t>, что означает наличие жестких сроков для каждой задачи (в них обязательно надо укладываться), </a:t>
            </a:r>
            <a:endParaRPr lang="ru-RU" dirty="0" smtClean="0"/>
          </a:p>
          <a:p>
            <a:pPr>
              <a:buNone/>
            </a:pPr>
            <a:r>
              <a:rPr lang="ru-RU" b="1" dirty="0" smtClean="0"/>
              <a:t>2. На </a:t>
            </a:r>
            <a:r>
              <a:rPr lang="ru-RU" b="1" dirty="0"/>
              <a:t>гибкие системы реального времени</a:t>
            </a:r>
            <a:r>
              <a:rPr lang="ru-RU" dirty="0"/>
              <a:t>, в которых нарушения временного графика нежелательны, но допустимы</a:t>
            </a:r>
            <a:r>
              <a:rPr lang="ru-RU" dirty="0" smtClean="0"/>
              <a:t>.</a:t>
            </a:r>
          </a:p>
          <a:p>
            <a:pPr>
              <a:buNone/>
            </a:pPr>
            <a:r>
              <a:rPr lang="ru-RU" b="1" dirty="0"/>
              <a:t>Внешние события</a:t>
            </a:r>
            <a:r>
              <a:rPr lang="ru-RU" dirty="0"/>
              <a:t>, на которые система должна реагировать, можно </a:t>
            </a:r>
            <a:r>
              <a:rPr lang="ru-RU" dirty="0" smtClean="0"/>
              <a:t>разделить на:</a:t>
            </a:r>
          </a:p>
          <a:p>
            <a:pPr>
              <a:buNone/>
            </a:pPr>
            <a:r>
              <a:rPr lang="ru-RU" dirty="0" smtClean="0"/>
              <a:t>1. П</a:t>
            </a:r>
            <a:r>
              <a:rPr lang="ru-RU" b="1" dirty="0" smtClean="0"/>
              <a:t>ериодические </a:t>
            </a:r>
            <a:r>
              <a:rPr lang="ru-RU" dirty="0"/>
              <a:t>(возникающие через регулярные интервалы времени) </a:t>
            </a:r>
            <a:endParaRPr lang="ru-RU" dirty="0" smtClean="0"/>
          </a:p>
          <a:p>
            <a:pPr>
              <a:buNone/>
            </a:pPr>
            <a:r>
              <a:rPr lang="ru-RU" b="1" dirty="0" smtClean="0"/>
              <a:t>2. Непериодические </a:t>
            </a:r>
            <a:r>
              <a:rPr lang="ru-RU" dirty="0"/>
              <a:t>(возникающие непредсказуемо).</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85728"/>
            <a:ext cx="8572560" cy="6286544"/>
          </a:xfrm>
        </p:spPr>
        <p:txBody>
          <a:bodyPr>
            <a:normAutofit/>
          </a:bodyPr>
          <a:lstStyle/>
          <a:p>
            <a:pPr>
              <a:buNone/>
            </a:pPr>
            <a:r>
              <a:rPr lang="ru-RU" dirty="0"/>
              <a:t>Алгоритмы планирования для систем реального времени могут быть </a:t>
            </a:r>
            <a:endParaRPr lang="ru-RU" dirty="0" smtClean="0"/>
          </a:p>
          <a:p>
            <a:pPr marL="651510" indent="-514350">
              <a:buNone/>
            </a:pPr>
            <a:r>
              <a:rPr lang="ru-RU" b="1" dirty="0" smtClean="0"/>
              <a:t>1. Статическими</a:t>
            </a:r>
            <a:r>
              <a:rPr lang="ru-RU" dirty="0" smtClean="0"/>
              <a:t>. </a:t>
            </a:r>
          </a:p>
          <a:p>
            <a:pPr marL="651510" indent="-514350">
              <a:buNone/>
            </a:pPr>
            <a:r>
              <a:rPr lang="ru-RU" dirty="0" smtClean="0"/>
              <a:t>Р</a:t>
            </a:r>
            <a:r>
              <a:rPr lang="ru-RU" dirty="0" smtClean="0"/>
              <a:t>ешения планирования принимаются заранее, еще до запуска системы. </a:t>
            </a:r>
          </a:p>
          <a:p>
            <a:pPr>
              <a:buNone/>
            </a:pPr>
            <a:r>
              <a:rPr lang="ru-RU" dirty="0" smtClean="0"/>
              <a:t>Статическое планирование применимо только при наличии достоверной информации о работе, которую необходимо выполнить, и о временном графике, которого нужно придерживаться.</a:t>
            </a:r>
            <a:endParaRPr lang="ru-RU" dirty="0" smtClean="0"/>
          </a:p>
          <a:p>
            <a:pPr>
              <a:buNone/>
            </a:pPr>
            <a:r>
              <a:rPr lang="ru-RU" b="1" dirty="0" smtClean="0"/>
              <a:t>2. Динамическими</a:t>
            </a:r>
            <a:r>
              <a:rPr lang="ru-RU" dirty="0"/>
              <a:t>. </a:t>
            </a:r>
            <a:endParaRPr lang="ru-RU" dirty="0" smtClean="0"/>
          </a:p>
          <a:p>
            <a:pPr>
              <a:buNone/>
            </a:pPr>
            <a:r>
              <a:rPr lang="ru-RU" dirty="0" smtClean="0"/>
              <a:t>Решения </a:t>
            </a:r>
            <a:r>
              <a:rPr lang="ru-RU" dirty="0"/>
              <a:t>планирования принимаются по ходу дела. </a:t>
            </a:r>
            <a:endParaRPr lang="ru-RU" dirty="0" smtClean="0"/>
          </a:p>
          <a:p>
            <a:pPr>
              <a:buNone/>
            </a:pPr>
            <a:r>
              <a:rPr lang="ru-RU" dirty="0" smtClean="0"/>
              <a:t>Динамическое </a:t>
            </a:r>
            <a:r>
              <a:rPr lang="ru-RU" dirty="0"/>
              <a:t>планирование не нуждается в </a:t>
            </a:r>
            <a:r>
              <a:rPr lang="ru-RU" dirty="0" smtClean="0"/>
              <a:t>ограничениях</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285992"/>
            <a:ext cx="8229600" cy="1143000"/>
          </a:xfrm>
        </p:spPr>
        <p:txBody>
          <a:bodyPr/>
          <a:lstStyle/>
          <a:p>
            <a:r>
              <a:rPr lang="ru-RU" dirty="0"/>
              <a:t>Планирование потоков</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417530"/>
          </a:xfrm>
        </p:spPr>
        <p:txBody>
          <a:bodyPr>
            <a:normAutofit fontScale="90000"/>
          </a:bodyPr>
          <a:lstStyle/>
          <a:p>
            <a:r>
              <a:rPr lang="ru-RU" dirty="0"/>
              <a:t>Потоки на уровне пользователя.</a:t>
            </a:r>
          </a:p>
        </p:txBody>
      </p:sp>
      <p:pic>
        <p:nvPicPr>
          <p:cNvPr id="27650" name="Picture 2"/>
          <p:cNvPicPr>
            <a:picLocks noGrp="1" noChangeAspect="1" noChangeArrowheads="1"/>
          </p:cNvPicPr>
          <p:nvPr>
            <p:ph idx="1"/>
          </p:nvPr>
        </p:nvPicPr>
        <p:blipFill>
          <a:blip r:embed="rId2"/>
          <a:srcRect r="40000" b="18560"/>
          <a:stretch>
            <a:fillRect/>
          </a:stretch>
        </p:blipFill>
        <p:spPr bwMode="auto">
          <a:xfrm>
            <a:off x="2643174" y="1071546"/>
            <a:ext cx="6386225" cy="4429156"/>
          </a:xfrm>
          <a:prstGeom prst="rect">
            <a:avLst/>
          </a:prstGeom>
          <a:noFill/>
          <a:ln w="9525">
            <a:noFill/>
            <a:miter lim="800000"/>
            <a:headEnd/>
            <a:tailEnd/>
          </a:ln>
          <a:effectLst/>
        </p:spPr>
      </p:pic>
      <p:sp>
        <p:nvSpPr>
          <p:cNvPr id="5" name="Прямоугольник 4"/>
          <p:cNvSpPr/>
          <p:nvPr/>
        </p:nvSpPr>
        <p:spPr>
          <a:xfrm>
            <a:off x="0" y="1214422"/>
            <a:ext cx="2428892" cy="3693319"/>
          </a:xfrm>
          <a:prstGeom prst="rect">
            <a:avLst/>
          </a:prstGeom>
        </p:spPr>
        <p:txBody>
          <a:bodyPr wrap="square">
            <a:spAutoFit/>
          </a:bodyPr>
          <a:lstStyle/>
          <a:p>
            <a:r>
              <a:rPr lang="ru-RU" dirty="0"/>
              <a:t>Поскольку ядро не знает о существовании потоков, оно выполняет обычное планирование, выбирая процесс Л и предоставляя ему квант времени. Планировщик потоков внутри процесса Л выбирает поток, например А1. </a:t>
            </a:r>
          </a:p>
        </p:txBody>
      </p:sp>
      <p:sp>
        <p:nvSpPr>
          <p:cNvPr id="6" name="Прямоугольник 5"/>
          <p:cNvSpPr/>
          <p:nvPr/>
        </p:nvSpPr>
        <p:spPr>
          <a:xfrm>
            <a:off x="214282" y="5715016"/>
            <a:ext cx="8572560" cy="646331"/>
          </a:xfrm>
          <a:prstGeom prst="rect">
            <a:avLst/>
          </a:prstGeom>
        </p:spPr>
        <p:txBody>
          <a:bodyPr wrap="square">
            <a:spAutoFit/>
          </a:bodyPr>
          <a:lstStyle/>
          <a:p>
            <a:r>
              <a:rPr lang="ru-RU" dirty="0"/>
              <a:t>В качестве алгоритма планирования для системы поддержки исполнения программ можно взять любой из уже рассмотренных нами.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560406"/>
          </a:xfrm>
        </p:spPr>
        <p:txBody>
          <a:bodyPr>
            <a:normAutofit fontScale="90000"/>
          </a:bodyPr>
          <a:lstStyle/>
          <a:p>
            <a:r>
              <a:rPr lang="ru-RU" dirty="0"/>
              <a:t>Потоки на уровне </a:t>
            </a:r>
            <a:r>
              <a:rPr lang="ru-RU" dirty="0" smtClean="0"/>
              <a:t>ядра</a:t>
            </a:r>
            <a:endParaRPr lang="ru-RU" dirty="0"/>
          </a:p>
        </p:txBody>
      </p:sp>
      <p:pic>
        <p:nvPicPr>
          <p:cNvPr id="28674" name="Picture 2"/>
          <p:cNvPicPr>
            <a:picLocks noGrp="1" noChangeAspect="1" noChangeArrowheads="1"/>
          </p:cNvPicPr>
          <p:nvPr>
            <p:ph idx="1"/>
          </p:nvPr>
        </p:nvPicPr>
        <p:blipFill>
          <a:blip r:embed="rId2"/>
          <a:srcRect l="59677" b="17950"/>
          <a:stretch>
            <a:fillRect/>
          </a:stretch>
        </p:blipFill>
        <p:spPr bwMode="auto">
          <a:xfrm>
            <a:off x="3929058" y="642917"/>
            <a:ext cx="5114583" cy="5317832"/>
          </a:xfrm>
          <a:prstGeom prst="rect">
            <a:avLst/>
          </a:prstGeom>
          <a:noFill/>
          <a:ln w="9525">
            <a:noFill/>
            <a:miter lim="800000"/>
            <a:headEnd/>
            <a:tailEnd/>
          </a:ln>
          <a:effectLst/>
        </p:spPr>
      </p:pic>
      <p:sp>
        <p:nvSpPr>
          <p:cNvPr id="5" name="Прямоугольник 4"/>
          <p:cNvSpPr/>
          <p:nvPr/>
        </p:nvSpPr>
        <p:spPr>
          <a:xfrm>
            <a:off x="285720" y="1571612"/>
            <a:ext cx="3714776" cy="2862322"/>
          </a:xfrm>
          <a:prstGeom prst="rect">
            <a:avLst/>
          </a:prstGeom>
        </p:spPr>
        <p:txBody>
          <a:bodyPr wrap="square">
            <a:spAutoFit/>
          </a:bodyPr>
          <a:lstStyle/>
          <a:p>
            <a:r>
              <a:rPr lang="ru-RU" dirty="0"/>
              <a:t>ядро выбирает следующий поток. При этом ядро не обязано принимать во внимание, какой поток принадлежит какому процессу, хотя у него есть такая возможность. Потоку предоставляется квант времени и по истечении этого кванта управление передается другому потоку.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Когда планировать?</a:t>
            </a:r>
            <a:endParaRPr lang="ru-RU" dirty="0"/>
          </a:p>
        </p:txBody>
      </p:sp>
      <p:sp>
        <p:nvSpPr>
          <p:cNvPr id="3" name="Содержимое 2"/>
          <p:cNvSpPr>
            <a:spLocks noGrp="1"/>
          </p:cNvSpPr>
          <p:nvPr>
            <p:ph idx="1"/>
          </p:nvPr>
        </p:nvSpPr>
        <p:spPr/>
        <p:txBody>
          <a:bodyPr>
            <a:normAutofit fontScale="85000" lnSpcReduction="10000"/>
          </a:bodyPr>
          <a:lstStyle/>
          <a:p>
            <a:pPr>
              <a:buNone/>
            </a:pPr>
            <a:r>
              <a:rPr lang="ru-RU" dirty="0" smtClean="0"/>
              <a:t>1. </a:t>
            </a:r>
            <a:r>
              <a:rPr lang="ru-RU" dirty="0"/>
              <a:t>Когда создается новый процесс, необходимо решить, какой процесс запустить: родительский или дочерний. </a:t>
            </a:r>
            <a:endParaRPr lang="ru-RU" dirty="0" smtClean="0"/>
          </a:p>
          <a:p>
            <a:pPr>
              <a:buNone/>
            </a:pPr>
            <a:r>
              <a:rPr lang="ru-RU" dirty="0" smtClean="0"/>
              <a:t>2. Когда </a:t>
            </a:r>
            <a:r>
              <a:rPr lang="ru-RU" dirty="0"/>
              <a:t>процесс завершает работу. Этот процесс уже не существует, следовательно, необходимо из набора готовых процессов выбрать и запустить </a:t>
            </a:r>
            <a:r>
              <a:rPr lang="ru-RU" dirty="0" smtClean="0"/>
              <a:t>следующий</a:t>
            </a:r>
          </a:p>
          <a:p>
            <a:pPr>
              <a:buNone/>
            </a:pPr>
            <a:r>
              <a:rPr lang="ru-RU" dirty="0" smtClean="0"/>
              <a:t>3. Когда </a:t>
            </a:r>
            <a:r>
              <a:rPr lang="ru-RU" dirty="0"/>
              <a:t>процесс блокируется на операции ввода-вывода, семафоре, или по какой-либо другой причине, необходимо выбрать и запустить другой </a:t>
            </a:r>
            <a:r>
              <a:rPr lang="ru-RU" dirty="0" smtClean="0"/>
              <a:t>процесс</a:t>
            </a:r>
          </a:p>
          <a:p>
            <a:pPr>
              <a:buNone/>
            </a:pPr>
            <a:r>
              <a:rPr lang="ru-RU" dirty="0" smtClean="0"/>
              <a:t>4. При </a:t>
            </a:r>
            <a:r>
              <a:rPr lang="ru-RU" dirty="0"/>
              <a:t>появлении прерывания </a:t>
            </a:r>
            <a:r>
              <a:rPr lang="ru-RU" dirty="0" smtClean="0"/>
              <a:t>ввода-вывода. Планировщик </a:t>
            </a:r>
            <a:r>
              <a:rPr lang="ru-RU" dirty="0"/>
              <a:t>должен выбрать, какой процесс запустить: новый, тот, который был остановлен прерыванием, или какой-то другой.</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703282"/>
          </a:xfrm>
        </p:spPr>
        <p:txBody>
          <a:bodyPr>
            <a:normAutofit fontScale="90000"/>
          </a:bodyPr>
          <a:lstStyle/>
          <a:p>
            <a:r>
              <a:rPr lang="ru-RU" sz="3600" dirty="0" smtClean="0"/>
              <a:t>Категории алгоритмов планирования</a:t>
            </a:r>
            <a:endParaRPr lang="ru-RU" sz="3600" dirty="0"/>
          </a:p>
        </p:txBody>
      </p:sp>
      <p:sp>
        <p:nvSpPr>
          <p:cNvPr id="3" name="Содержимое 2"/>
          <p:cNvSpPr>
            <a:spLocks noGrp="1"/>
          </p:cNvSpPr>
          <p:nvPr>
            <p:ph idx="1"/>
          </p:nvPr>
        </p:nvSpPr>
        <p:spPr>
          <a:xfrm>
            <a:off x="428596" y="1428736"/>
            <a:ext cx="8229600" cy="4525963"/>
          </a:xfrm>
        </p:spPr>
        <p:txBody>
          <a:bodyPr>
            <a:normAutofit fontScale="92500" lnSpcReduction="20000"/>
          </a:bodyPr>
          <a:lstStyle/>
          <a:p>
            <a:pPr>
              <a:buNone/>
            </a:pPr>
            <a:r>
              <a:rPr lang="ru-RU" i="1" dirty="0" smtClean="0"/>
              <a:t>Категории алгоритмов </a:t>
            </a:r>
            <a:r>
              <a:rPr lang="ru-RU" i="1" dirty="0"/>
              <a:t>планирования </a:t>
            </a:r>
            <a:r>
              <a:rPr lang="ru-RU" i="1" dirty="0" smtClean="0"/>
              <a:t>согласно </a:t>
            </a:r>
            <a:r>
              <a:rPr lang="ru-RU" i="1" dirty="0"/>
              <a:t>их поведению после прерываний</a:t>
            </a:r>
            <a:r>
              <a:rPr lang="ru-RU" i="1" dirty="0" smtClean="0"/>
              <a:t>.</a:t>
            </a:r>
          </a:p>
          <a:p>
            <a:pPr>
              <a:buNone/>
            </a:pPr>
            <a:r>
              <a:rPr lang="ru-RU" dirty="0" smtClean="0"/>
              <a:t> </a:t>
            </a:r>
            <a:r>
              <a:rPr lang="ru-RU" b="1" dirty="0" smtClean="0"/>
              <a:t>1. Алгоритмы </a:t>
            </a:r>
            <a:r>
              <a:rPr lang="ru-RU" b="1" dirty="0"/>
              <a:t>планирования без </a:t>
            </a:r>
            <a:r>
              <a:rPr lang="ru-RU" b="1" dirty="0" smtClean="0"/>
              <a:t>переключений (неприоритетное планирование)</a:t>
            </a:r>
            <a:r>
              <a:rPr lang="ru-RU" dirty="0" smtClean="0"/>
              <a:t>, </a:t>
            </a:r>
            <a:r>
              <a:rPr lang="ru-RU" dirty="0"/>
              <a:t>выбирают процесс и позволяют ему работать вплоть до блокировки (в ожидании ввода-вывода или другого процесса), либо вплоть до того момента, когда процесс сам не отдаст процессор. Процесс не будет прерван, даже если он работает часами. </a:t>
            </a:r>
          </a:p>
          <a:p>
            <a:pPr>
              <a:buNone/>
            </a:pPr>
            <a:r>
              <a:rPr lang="ru-RU" b="1" dirty="0" smtClean="0"/>
              <a:t>2. Алгоритмы </a:t>
            </a:r>
            <a:r>
              <a:rPr lang="ru-RU" b="1" dirty="0"/>
              <a:t>планирования с </a:t>
            </a:r>
            <a:r>
              <a:rPr lang="ru-RU" b="1" dirty="0" smtClean="0"/>
              <a:t>переключениями</a:t>
            </a:r>
            <a:r>
              <a:rPr lang="ru-RU" dirty="0" smtClean="0"/>
              <a:t> </a:t>
            </a:r>
            <a:r>
              <a:rPr lang="ru-RU" b="1" dirty="0" smtClean="0"/>
              <a:t>(приоритетное планирование)</a:t>
            </a:r>
            <a:r>
              <a:rPr lang="ru-RU" dirty="0" smtClean="0"/>
              <a:t>, </a:t>
            </a:r>
            <a:r>
              <a:rPr lang="ru-RU" dirty="0"/>
              <a:t>выбирают процесс и позволяют ему работать некоторое максимально возможное фиксированное время.</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143000"/>
          </a:xfrm>
        </p:spPr>
        <p:txBody>
          <a:bodyPr>
            <a:noAutofit/>
          </a:bodyPr>
          <a:lstStyle/>
          <a:p>
            <a:r>
              <a:rPr lang="ru-RU" sz="3600" dirty="0" smtClean="0"/>
              <a:t/>
            </a:r>
            <a:br>
              <a:rPr lang="ru-RU" sz="3600" dirty="0" smtClean="0"/>
            </a:br>
            <a:r>
              <a:rPr lang="ru-RU" sz="3600" dirty="0" smtClean="0"/>
              <a:t>Категории алгоритмов планирования, в зависимости от среды</a:t>
            </a:r>
            <a:endParaRPr lang="ru-RU" sz="3600" dirty="0"/>
          </a:p>
        </p:txBody>
      </p:sp>
      <p:sp>
        <p:nvSpPr>
          <p:cNvPr id="3" name="Содержимое 2"/>
          <p:cNvSpPr>
            <a:spLocks noGrp="1"/>
          </p:cNvSpPr>
          <p:nvPr>
            <p:ph idx="1"/>
          </p:nvPr>
        </p:nvSpPr>
        <p:spPr>
          <a:xfrm>
            <a:off x="500034" y="1928802"/>
            <a:ext cx="8229600" cy="4709160"/>
          </a:xfrm>
        </p:spPr>
        <p:txBody>
          <a:bodyPr>
            <a:normAutofit fontScale="77500" lnSpcReduction="20000"/>
          </a:bodyPr>
          <a:lstStyle/>
          <a:p>
            <a:pPr>
              <a:buNone/>
            </a:pPr>
            <a:r>
              <a:rPr lang="ru-RU" b="1" dirty="0" smtClean="0"/>
              <a:t>1</a:t>
            </a:r>
            <a:r>
              <a:rPr lang="ru-RU" b="1" dirty="0"/>
              <a:t>. Системы пакетной обработки данных </a:t>
            </a:r>
            <a:r>
              <a:rPr lang="ru-RU" dirty="0"/>
              <a:t>- нет пользователей, сидящих за терминалами и ожидающих ответа. В таких системах приемлемы алгоритмы без переключений или с переключениями, но с большим временем, отводимым каждому процессу. Такой метод уменьшает количество переключений между процессами и улучшает эффективность.</a:t>
            </a:r>
          </a:p>
          <a:p>
            <a:pPr>
              <a:buNone/>
            </a:pPr>
            <a:r>
              <a:rPr lang="ru-RU" b="1" dirty="0"/>
              <a:t>2. Интерактивные системы </a:t>
            </a:r>
            <a:r>
              <a:rPr lang="ru-RU" dirty="0"/>
              <a:t>- В интерактивных системах необходимы алгоритмы планирования с переключениями, чтобы предотвратить захват процессора одним процессом. Даже если ни один процесс не захватывает процессор на неопределенно долгий срок намеренно, из-за ошибки в программе один процесс может заблокировать остальные. </a:t>
            </a:r>
          </a:p>
          <a:p>
            <a:pPr>
              <a:buNone/>
            </a:pPr>
            <a:r>
              <a:rPr lang="ru-RU" b="1" dirty="0"/>
              <a:t>3. Системы реального времени </a:t>
            </a:r>
            <a:r>
              <a:rPr lang="ru-RU" dirty="0"/>
              <a:t>- процессы знают, что их время ограничено, и быстро выполняют работу, а затем блокируются. работают только программы, предназначенные для содействия конкретным приложениям.</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703282"/>
          </a:xfrm>
        </p:spPr>
        <p:txBody>
          <a:bodyPr>
            <a:normAutofit fontScale="90000"/>
          </a:bodyPr>
          <a:lstStyle/>
          <a:p>
            <a:r>
              <a:rPr lang="ru-RU" dirty="0" smtClean="0"/>
              <a:t>Задачи алгоритмов планирования</a:t>
            </a:r>
            <a:endParaRPr lang="ru-RU" dirty="0"/>
          </a:p>
        </p:txBody>
      </p:sp>
      <p:sp>
        <p:nvSpPr>
          <p:cNvPr id="3" name="Содержимое 2"/>
          <p:cNvSpPr>
            <a:spLocks noGrp="1"/>
          </p:cNvSpPr>
          <p:nvPr>
            <p:ph idx="1"/>
          </p:nvPr>
        </p:nvSpPr>
        <p:spPr>
          <a:xfrm>
            <a:off x="214282" y="1428736"/>
            <a:ext cx="8572560" cy="5214974"/>
          </a:xfrm>
        </p:spPr>
        <p:txBody>
          <a:bodyPr>
            <a:normAutofit fontScale="62500" lnSpcReduction="20000"/>
          </a:bodyPr>
          <a:lstStyle/>
          <a:p>
            <a:pPr>
              <a:buNone/>
            </a:pPr>
            <a:r>
              <a:rPr lang="ru-RU" sz="3200" i="1" u="sng" dirty="0" smtClean="0"/>
              <a:t>Для  всех систем свойственны</a:t>
            </a:r>
            <a:r>
              <a:rPr lang="ru-RU" sz="3200" dirty="0" smtClean="0"/>
              <a:t>:</a:t>
            </a:r>
            <a:endParaRPr lang="ru-RU" sz="3200" dirty="0"/>
          </a:p>
          <a:p>
            <a:pPr lvl="0">
              <a:buNone/>
            </a:pPr>
            <a:r>
              <a:rPr lang="ru-RU" sz="3200" b="1" dirty="0" smtClean="0"/>
              <a:t>Справедливость</a:t>
            </a:r>
            <a:r>
              <a:rPr lang="ru-RU" dirty="0"/>
              <a:t> — предоставление каждому процессу справедливой доли </a:t>
            </a:r>
            <a:r>
              <a:rPr lang="ru-RU" dirty="0" smtClean="0"/>
              <a:t>процессорного времени</a:t>
            </a:r>
            <a:endParaRPr lang="ru-RU" dirty="0"/>
          </a:p>
          <a:p>
            <a:pPr lvl="0">
              <a:buNone/>
            </a:pPr>
            <a:r>
              <a:rPr lang="ru-RU" sz="3200" b="1" dirty="0"/>
              <a:t>Принудительное применение политики</a:t>
            </a:r>
            <a:r>
              <a:rPr lang="ru-RU" b="1" dirty="0"/>
              <a:t> </a:t>
            </a:r>
            <a:r>
              <a:rPr lang="ru-RU" dirty="0"/>
              <a:t>— контроль за выполнением принятой политики</a:t>
            </a:r>
          </a:p>
          <a:p>
            <a:pPr lvl="0">
              <a:buNone/>
            </a:pPr>
            <a:r>
              <a:rPr lang="ru-RU" sz="3200" b="1" dirty="0"/>
              <a:t>Баланс</a:t>
            </a:r>
            <a:r>
              <a:rPr lang="ru-RU" b="1" dirty="0"/>
              <a:t> — </a:t>
            </a:r>
            <a:r>
              <a:rPr lang="ru-RU" dirty="0"/>
              <a:t>поддержка занятости всех частей системы</a:t>
            </a:r>
          </a:p>
          <a:p>
            <a:pPr>
              <a:buNone/>
            </a:pPr>
            <a:r>
              <a:rPr lang="ru-RU" sz="3200" i="1" u="sng" dirty="0" smtClean="0"/>
              <a:t>Системы</a:t>
            </a:r>
            <a:r>
              <a:rPr lang="ru-RU" i="1" u="sng" dirty="0"/>
              <a:t> </a:t>
            </a:r>
            <a:r>
              <a:rPr lang="ru-RU" sz="3200" i="1" u="sng" dirty="0" smtClean="0"/>
              <a:t>пакетной</a:t>
            </a:r>
            <a:r>
              <a:rPr lang="ru-RU" i="1" u="sng" dirty="0"/>
              <a:t> </a:t>
            </a:r>
            <a:r>
              <a:rPr lang="ru-RU" sz="3200" i="1" u="sng" dirty="0" smtClean="0"/>
              <a:t>обработки</a:t>
            </a:r>
            <a:r>
              <a:rPr lang="ru-RU" i="1" u="sng" dirty="0"/>
              <a:t> </a:t>
            </a:r>
            <a:r>
              <a:rPr lang="ru-RU" sz="3200" i="1" u="sng" dirty="0" smtClean="0"/>
              <a:t>данных</a:t>
            </a:r>
          </a:p>
          <a:p>
            <a:pPr lvl="0">
              <a:buNone/>
            </a:pPr>
            <a:r>
              <a:rPr lang="ru-RU" sz="3200" b="1" dirty="0"/>
              <a:t>Пропускная</a:t>
            </a:r>
            <a:r>
              <a:rPr lang="ru-RU" b="1" dirty="0"/>
              <a:t> </a:t>
            </a:r>
            <a:r>
              <a:rPr lang="ru-RU" sz="3200" b="1" dirty="0"/>
              <a:t>способность</a:t>
            </a:r>
            <a:r>
              <a:rPr lang="ru-RU" b="1" dirty="0"/>
              <a:t> </a:t>
            </a:r>
            <a:r>
              <a:rPr lang="ru-RU" dirty="0"/>
              <a:t>— максимальное количество задач в час</a:t>
            </a:r>
          </a:p>
          <a:p>
            <a:pPr lvl="0">
              <a:buNone/>
            </a:pPr>
            <a:r>
              <a:rPr lang="ru-RU" sz="3200" b="1" dirty="0"/>
              <a:t>Оборотное</a:t>
            </a:r>
            <a:r>
              <a:rPr lang="ru-RU" b="1" dirty="0"/>
              <a:t> </a:t>
            </a:r>
            <a:r>
              <a:rPr lang="ru-RU" sz="3200" b="1" dirty="0"/>
              <a:t>время</a:t>
            </a:r>
            <a:r>
              <a:rPr lang="ru-RU" b="1" dirty="0"/>
              <a:t> </a:t>
            </a:r>
            <a:r>
              <a:rPr lang="ru-RU" dirty="0"/>
              <a:t>— минимизация времени, затрачиваемого на ожидание </a:t>
            </a:r>
            <a:r>
              <a:rPr lang="ru-RU" dirty="0" smtClean="0"/>
              <a:t>обслуживания и </a:t>
            </a:r>
            <a:r>
              <a:rPr lang="ru-RU" dirty="0"/>
              <a:t>обработку задачи</a:t>
            </a:r>
          </a:p>
          <a:p>
            <a:pPr lvl="0">
              <a:buNone/>
            </a:pPr>
            <a:r>
              <a:rPr lang="ru-RU" sz="3200" b="1" dirty="0"/>
              <a:t>Использование</a:t>
            </a:r>
            <a:r>
              <a:rPr lang="ru-RU" b="1" dirty="0"/>
              <a:t> </a:t>
            </a:r>
            <a:r>
              <a:rPr lang="ru-RU" sz="3200" b="1" dirty="0"/>
              <a:t>процессора</a:t>
            </a:r>
            <a:r>
              <a:rPr lang="ru-RU" b="1" dirty="0"/>
              <a:t> </a:t>
            </a:r>
            <a:r>
              <a:rPr lang="ru-RU" dirty="0"/>
              <a:t>— поддержка постоянной занятости процессора</a:t>
            </a:r>
          </a:p>
          <a:p>
            <a:pPr>
              <a:buNone/>
            </a:pPr>
            <a:r>
              <a:rPr lang="ru-RU" sz="3200" i="1" u="sng" dirty="0" smtClean="0"/>
              <a:t>Интерактивные</a:t>
            </a:r>
            <a:r>
              <a:rPr lang="ru-RU" i="1" u="sng" dirty="0"/>
              <a:t> </a:t>
            </a:r>
            <a:r>
              <a:rPr lang="ru-RU" sz="3200" i="1" u="sng" dirty="0" smtClean="0"/>
              <a:t>системы</a:t>
            </a:r>
          </a:p>
          <a:p>
            <a:pPr lvl="0">
              <a:buNone/>
            </a:pPr>
            <a:r>
              <a:rPr lang="ru-RU" sz="3200" b="1" dirty="0"/>
              <a:t>Время</a:t>
            </a:r>
            <a:r>
              <a:rPr lang="ru-RU" b="1" dirty="0"/>
              <a:t> </a:t>
            </a:r>
            <a:r>
              <a:rPr lang="ru-RU" sz="3200" b="1" dirty="0"/>
              <a:t>отклика</a:t>
            </a:r>
            <a:r>
              <a:rPr lang="ru-RU" b="1" dirty="0"/>
              <a:t> </a:t>
            </a:r>
            <a:r>
              <a:rPr lang="ru-RU" dirty="0"/>
              <a:t>— быстрая реакция на запросы </a:t>
            </a:r>
          </a:p>
          <a:p>
            <a:pPr lvl="0">
              <a:buNone/>
            </a:pPr>
            <a:r>
              <a:rPr lang="ru-RU" sz="3200" b="1" dirty="0"/>
              <a:t>Соразмерность</a:t>
            </a:r>
            <a:r>
              <a:rPr lang="ru-RU" dirty="0"/>
              <a:t> — выполнение пожеланий пользователя</a:t>
            </a:r>
          </a:p>
          <a:p>
            <a:pPr lvl="0">
              <a:buNone/>
            </a:pPr>
            <a:r>
              <a:rPr lang="ru-RU" sz="3200" i="1" u="sng" dirty="0" smtClean="0"/>
              <a:t>Системы</a:t>
            </a:r>
            <a:r>
              <a:rPr lang="ru-RU" i="1" u="sng" dirty="0"/>
              <a:t> </a:t>
            </a:r>
            <a:r>
              <a:rPr lang="ru-RU" sz="3200" i="1" u="sng" dirty="0" smtClean="0"/>
              <a:t>реального</a:t>
            </a:r>
            <a:r>
              <a:rPr lang="ru-RU" i="1" u="sng" dirty="0"/>
              <a:t> </a:t>
            </a:r>
            <a:r>
              <a:rPr lang="ru-RU" sz="3200" i="1" u="sng" dirty="0" smtClean="0"/>
              <a:t>времени</a:t>
            </a:r>
          </a:p>
          <a:p>
            <a:pPr lvl="0">
              <a:buNone/>
            </a:pPr>
            <a:r>
              <a:rPr lang="ru-RU" sz="3200" b="1" dirty="0"/>
              <a:t>Окончание</a:t>
            </a:r>
            <a:r>
              <a:rPr lang="ru-RU" b="1" dirty="0"/>
              <a:t> </a:t>
            </a:r>
            <a:r>
              <a:rPr lang="ru-RU" sz="3200" b="1" dirty="0"/>
              <a:t>работы</a:t>
            </a:r>
            <a:r>
              <a:rPr lang="ru-RU" b="1" dirty="0"/>
              <a:t> </a:t>
            </a:r>
            <a:r>
              <a:rPr lang="ru-RU" sz="3200" b="1" dirty="0"/>
              <a:t>к</a:t>
            </a:r>
            <a:r>
              <a:rPr lang="ru-RU" b="1" dirty="0"/>
              <a:t> </a:t>
            </a:r>
            <a:r>
              <a:rPr lang="ru-RU" sz="3200" b="1" dirty="0"/>
              <a:t>сроку</a:t>
            </a:r>
            <a:r>
              <a:rPr lang="ru-RU" b="1" dirty="0"/>
              <a:t> </a:t>
            </a:r>
            <a:r>
              <a:rPr lang="ru-RU" dirty="0"/>
              <a:t>— предотвращение потери данных</a:t>
            </a:r>
          </a:p>
          <a:p>
            <a:pPr lvl="0">
              <a:buNone/>
            </a:pPr>
            <a:r>
              <a:rPr lang="ru-RU" sz="3200" b="1" dirty="0"/>
              <a:t>Предсказуемость</a:t>
            </a:r>
            <a:r>
              <a:rPr lang="ru-RU" dirty="0"/>
              <a:t> — предотвращение деградации качества в </a:t>
            </a:r>
            <a:r>
              <a:rPr lang="ru-RU" dirty="0" err="1"/>
              <a:t>мультимедийных</a:t>
            </a:r>
            <a:r>
              <a:rPr lang="ru-RU" dirty="0"/>
              <a:t> системах</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000240"/>
            <a:ext cx="8229600" cy="1143000"/>
          </a:xfrm>
        </p:spPr>
        <p:txBody>
          <a:bodyPr>
            <a:normAutofit fontScale="90000"/>
          </a:bodyPr>
          <a:lstStyle/>
          <a:p>
            <a:r>
              <a:rPr lang="ru-RU" b="1" dirty="0"/>
              <a:t>Планирование в системах пакетной обработки данных</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560406"/>
          </a:xfrm>
        </p:spPr>
        <p:txBody>
          <a:bodyPr>
            <a:noAutofit/>
          </a:bodyPr>
          <a:lstStyle/>
          <a:p>
            <a:r>
              <a:rPr lang="ru-RU" sz="3600" i="1" dirty="0"/>
              <a:t>«Первым пришел — первым обслужен»</a:t>
            </a:r>
            <a:endParaRPr lang="ru-RU" sz="3600" dirty="0"/>
          </a:p>
        </p:txBody>
      </p:sp>
      <p:sp>
        <p:nvSpPr>
          <p:cNvPr id="3" name="Содержимое 2"/>
          <p:cNvSpPr>
            <a:spLocks noGrp="1"/>
          </p:cNvSpPr>
          <p:nvPr>
            <p:ph idx="1"/>
          </p:nvPr>
        </p:nvSpPr>
        <p:spPr>
          <a:xfrm>
            <a:off x="357158" y="1142984"/>
            <a:ext cx="8229600" cy="5554683"/>
          </a:xfrm>
        </p:spPr>
        <p:txBody>
          <a:bodyPr>
            <a:normAutofit fontScale="85000" lnSpcReduction="20000"/>
          </a:bodyPr>
          <a:lstStyle/>
          <a:p>
            <a:pPr>
              <a:buNone/>
            </a:pPr>
            <a:r>
              <a:rPr lang="ru-RU" i="1" dirty="0"/>
              <a:t>Процессам предоставляется доступ к процессору в том порядке, в котором они его запрашивают. </a:t>
            </a:r>
            <a:r>
              <a:rPr lang="ru-RU" dirty="0"/>
              <a:t>Чаще всего формируется единая очередь ждущих процессов. Когда текущий процесс блокируется, запускается следующий в очереди, а когда блокировка снимается, процесс попадает в конец очереди.</a:t>
            </a:r>
          </a:p>
          <a:p>
            <a:pPr>
              <a:buNone/>
            </a:pPr>
            <a:r>
              <a:rPr lang="ru-RU" b="1" dirty="0"/>
              <a:t>Достоинства:</a:t>
            </a:r>
          </a:p>
          <a:p>
            <a:pPr lvl="0">
              <a:buNone/>
            </a:pPr>
            <a:r>
              <a:rPr lang="ru-RU" dirty="0" smtClean="0"/>
              <a:t>1. Легко </a:t>
            </a:r>
            <a:r>
              <a:rPr lang="ru-RU" dirty="0"/>
              <a:t>понять и столь же легко программировать. </a:t>
            </a:r>
          </a:p>
          <a:p>
            <a:pPr lvl="0">
              <a:buNone/>
            </a:pPr>
            <a:r>
              <a:rPr lang="ru-RU" dirty="0" smtClean="0"/>
              <a:t>2. Все </a:t>
            </a:r>
            <a:r>
              <a:rPr lang="ru-RU" dirty="0"/>
              <a:t>процессы в состоянии готовности контролируются одним связным списком. </a:t>
            </a:r>
          </a:p>
          <a:p>
            <a:pPr>
              <a:buNone/>
            </a:pPr>
            <a:r>
              <a:rPr lang="ru-RU" b="1" dirty="0"/>
              <a:t>Недостаток:</a:t>
            </a:r>
          </a:p>
          <a:p>
            <a:pPr>
              <a:buNone/>
            </a:pPr>
            <a:r>
              <a:rPr lang="ru-RU" dirty="0" smtClean="0"/>
              <a:t>1. Представьте </a:t>
            </a:r>
            <a:r>
              <a:rPr lang="ru-RU" dirty="0"/>
              <a:t>себе, что есть один процесс, ограниченный возможностями процессора, который каждый раз работает ровно 1 с, и много процессов, ограниченных возможностями устройств ввода-вывода, каждый из которых очень в небольшой мере использует процессор, но должен выполнить 1000 обращений к диску.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703282"/>
          </a:xfrm>
        </p:spPr>
        <p:txBody>
          <a:bodyPr>
            <a:normAutofit fontScale="90000"/>
          </a:bodyPr>
          <a:lstStyle/>
          <a:p>
            <a:r>
              <a:rPr lang="ru-RU" i="1" dirty="0"/>
              <a:t> «Кратчайшая задача — первая»</a:t>
            </a:r>
            <a:endParaRPr lang="ru-RU" dirty="0"/>
          </a:p>
        </p:txBody>
      </p:sp>
      <p:pic>
        <p:nvPicPr>
          <p:cNvPr id="2050" name="Picture 2"/>
          <p:cNvPicPr>
            <a:picLocks noGrp="1" noChangeAspect="1" noChangeArrowheads="1"/>
          </p:cNvPicPr>
          <p:nvPr>
            <p:ph idx="1"/>
          </p:nvPr>
        </p:nvPicPr>
        <p:blipFill>
          <a:blip r:embed="rId2"/>
          <a:srcRect b="30028"/>
          <a:stretch>
            <a:fillRect/>
          </a:stretch>
        </p:blipFill>
        <p:spPr bwMode="auto">
          <a:xfrm>
            <a:off x="428596" y="2571744"/>
            <a:ext cx="8358214" cy="1285884"/>
          </a:xfrm>
          <a:prstGeom prst="rect">
            <a:avLst/>
          </a:prstGeom>
          <a:noFill/>
          <a:ln w="9525">
            <a:noFill/>
            <a:miter lim="800000"/>
            <a:headEnd/>
            <a:tailEnd/>
          </a:ln>
          <a:effectLst/>
        </p:spPr>
      </p:pic>
      <p:sp>
        <p:nvSpPr>
          <p:cNvPr id="5" name="Прямоугольник 4"/>
          <p:cNvSpPr/>
          <p:nvPr/>
        </p:nvSpPr>
        <p:spPr>
          <a:xfrm>
            <a:off x="357158" y="714356"/>
            <a:ext cx="8501122" cy="1754326"/>
          </a:xfrm>
          <a:prstGeom prst="rect">
            <a:avLst/>
          </a:prstGeom>
        </p:spPr>
        <p:txBody>
          <a:bodyPr wrap="square">
            <a:spAutoFit/>
          </a:bodyPr>
          <a:lstStyle/>
          <a:p>
            <a:r>
              <a:rPr lang="ru-RU" dirty="0"/>
              <a:t>В</a:t>
            </a:r>
            <a:r>
              <a:rPr lang="ru-RU" dirty="0" smtClean="0"/>
              <a:t>ременные </a:t>
            </a:r>
            <a:r>
              <a:rPr lang="ru-RU" dirty="0"/>
              <a:t>отрезки работы известны заранее. Если в очереди есть несколько одинаково важных задач, планировщик выбирает первой самую короткую задачу. У нас есть четыре задачи: Л, Л, С и </a:t>
            </a:r>
            <a:r>
              <a:rPr lang="en-US" dirty="0"/>
              <a:t>D</a:t>
            </a:r>
            <a:r>
              <a:rPr lang="ru-RU" dirty="0"/>
              <a:t>, со временем выполнения 8, 4, 4 и 4 мин соответственно. Если мы запустим их в данном порядке, оборотное время задачи Л будет 8 мин, В — 12 мин, С — 16 мин и </a:t>
            </a:r>
            <a:r>
              <a:rPr lang="en-US" dirty="0"/>
              <a:t>D</a:t>
            </a:r>
            <a:r>
              <a:rPr lang="ru-RU" dirty="0"/>
              <a:t> — 20 мин, и среднее время будет равно 14 мин.</a:t>
            </a:r>
          </a:p>
        </p:txBody>
      </p:sp>
      <p:sp>
        <p:nvSpPr>
          <p:cNvPr id="6" name="Прямоугольник 5"/>
          <p:cNvSpPr/>
          <p:nvPr/>
        </p:nvSpPr>
        <p:spPr>
          <a:xfrm>
            <a:off x="285720" y="5072074"/>
            <a:ext cx="8501122" cy="646331"/>
          </a:xfrm>
          <a:prstGeom prst="rect">
            <a:avLst/>
          </a:prstGeom>
        </p:spPr>
        <p:txBody>
          <a:bodyPr wrap="square">
            <a:spAutoFit/>
          </a:bodyPr>
          <a:lstStyle/>
          <a:p>
            <a:r>
              <a:rPr lang="ru-RU" dirty="0" smtClean="0"/>
              <a:t>Недостаток:</a:t>
            </a:r>
          </a:p>
          <a:p>
            <a:r>
              <a:rPr lang="ru-RU" dirty="0" smtClean="0"/>
              <a:t>Схема </a:t>
            </a:r>
            <a:r>
              <a:rPr lang="ru-RU" dirty="0"/>
              <a:t>работает лишь в случае одновременного наличия задач. </a:t>
            </a:r>
          </a:p>
        </p:txBody>
      </p:sp>
      <p:sp>
        <p:nvSpPr>
          <p:cNvPr id="7" name="Прямоугольник 6"/>
          <p:cNvSpPr/>
          <p:nvPr/>
        </p:nvSpPr>
        <p:spPr>
          <a:xfrm>
            <a:off x="500034" y="3857628"/>
            <a:ext cx="8501122" cy="646331"/>
          </a:xfrm>
          <a:prstGeom prst="rect">
            <a:avLst/>
          </a:prstGeom>
        </p:spPr>
        <p:txBody>
          <a:bodyPr wrap="square">
            <a:spAutoFit/>
          </a:bodyPr>
          <a:lstStyle/>
          <a:p>
            <a:r>
              <a:rPr lang="ru-RU" dirty="0"/>
              <a:t>а</a:t>
            </a:r>
            <a:r>
              <a:rPr lang="ru-RU" dirty="0" smtClean="0"/>
              <a:t>) запуск четырех задач в исходном порядке  б) запуск в соответствии с алгоритмом планирования</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77</TotalTime>
  <Words>1748</Words>
  <Application>Microsoft Office PowerPoint</Application>
  <PresentationFormat>Экран (4:3)</PresentationFormat>
  <Paragraphs>111</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Апекс</vt:lpstr>
      <vt:lpstr>ПЛАНИРОВАНИЕ </vt:lpstr>
      <vt:lpstr>Поведение процесса</vt:lpstr>
      <vt:lpstr>Когда планировать?</vt:lpstr>
      <vt:lpstr>Категории алгоритмов планирования</vt:lpstr>
      <vt:lpstr> Категории алгоритмов планирования, в зависимости от среды</vt:lpstr>
      <vt:lpstr>Задачи алгоритмов планирования</vt:lpstr>
      <vt:lpstr>Планирование в системах пакетной обработки данных</vt:lpstr>
      <vt:lpstr>«Первым пришел — первым обслужен»</vt:lpstr>
      <vt:lpstr> «Кратчайшая задача — первая»</vt:lpstr>
      <vt:lpstr>Наименьшее оставшееся время выполнения</vt:lpstr>
      <vt:lpstr>Трехуровневое планирование</vt:lpstr>
      <vt:lpstr> Планирование в интерактивных системах </vt:lpstr>
      <vt:lpstr>Циклическое планирование</vt:lpstr>
      <vt:lpstr>Приоритетное планирование</vt:lpstr>
      <vt:lpstr>Несколько очередей</vt:lpstr>
      <vt:lpstr>«Самый короткий процесс — следующий»</vt:lpstr>
      <vt:lpstr>Гарантированное планирование</vt:lpstr>
      <vt:lpstr>Лотерейное планирование</vt:lpstr>
      <vt:lpstr>Справедливое планирование</vt:lpstr>
      <vt:lpstr> Планирование в системах реального времени </vt:lpstr>
      <vt:lpstr>Системы реального времени делятся:</vt:lpstr>
      <vt:lpstr>Слайд 22</vt:lpstr>
      <vt:lpstr>Планирование потоков</vt:lpstr>
      <vt:lpstr>Потоки на уровне пользователя.</vt:lpstr>
      <vt:lpstr>Потоки на уровне ядра</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ПЛАНИРОВАНИЕ </dc:title>
  <dc:creator>bnv</dc:creator>
  <cp:lastModifiedBy>bnv</cp:lastModifiedBy>
  <cp:revision>8</cp:revision>
  <dcterms:created xsi:type="dcterms:W3CDTF">2010-10-06T07:15:26Z</dcterms:created>
  <dcterms:modified xsi:type="dcterms:W3CDTF">2010-10-06T08:32:57Z</dcterms:modified>
</cp:coreProperties>
</file>