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38" autoAdjust="0"/>
    <p:restoredTop sz="94660"/>
  </p:normalViewPr>
  <p:slideViewPr>
    <p:cSldViewPr>
      <p:cViewPr varScale="1">
        <p:scale>
          <a:sx n="97" d="100"/>
          <a:sy n="97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0EBA-1802-4053-9C9E-1862C5D3B97C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900-C2A7-4564-BDF7-C46122822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0EBA-1802-4053-9C9E-1862C5D3B97C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900-C2A7-4564-BDF7-C46122822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0EBA-1802-4053-9C9E-1862C5D3B97C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900-C2A7-4564-BDF7-C46122822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0EBA-1802-4053-9C9E-1862C5D3B97C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900-C2A7-4564-BDF7-C46122822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0EBA-1802-4053-9C9E-1862C5D3B97C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900-C2A7-4564-BDF7-C46122822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0EBA-1802-4053-9C9E-1862C5D3B97C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900-C2A7-4564-BDF7-C46122822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0EBA-1802-4053-9C9E-1862C5D3B97C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900-C2A7-4564-BDF7-C46122822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0EBA-1802-4053-9C9E-1862C5D3B97C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900-C2A7-4564-BDF7-C46122822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0EBA-1802-4053-9C9E-1862C5D3B97C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900-C2A7-4564-BDF7-C46122822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0EBA-1802-4053-9C9E-1862C5D3B97C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900-C2A7-4564-BDF7-C46122822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0EBA-1802-4053-9C9E-1862C5D3B97C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900-C2A7-4564-BDF7-C46122822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90EBA-1802-4053-9C9E-1862C5D3B97C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89900-C2A7-4564-BDF7-C46122822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Offlin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A4%D0%B0%D0%B9%D0%BB:Line-interactive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Online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ru.wikipedia.org/wiki/%D0%A4%D0%B0%D0%B9%D0%BB:Apc_ups_rs500_0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Apc_ups_rs500_10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ru.wikipedia.org/wiki/%D0%A4%D0%B0%D0%B9%D0%BB:Apc_ups_rs500_06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A%D0%BA%D1%83%D0%BC%D1%83%D0%BB%D1%8F%D1%82%D0%BE%D1%80%D0%BD%D0%B0%D1%8F_%D0%B1%D0%B0%D1%82%D0%B0%D1%80%D0%B5%D1%8F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B%D0%BE%D0%BA%D0%B0%D0%BB%D1%8C%D0%BD%D0%B0%D1%8F_%D0%B2%D1%8B%D1%87%D0%B8%D1%81%D0%BB%D0%B8%D1%82%D0%B5%D0%BB%D1%8C%D0%BD%D0%B0%D1%8F_%D1%81%D0%B5%D1%82%D1%8C" TargetMode="External"/><Relationship Id="rId5" Type="http://schemas.openxmlformats.org/officeDocument/2006/relationships/hyperlink" Target="http://ru.wikipedia.org/wiki/%D0%9C%D0%B5%D0%B6%D0%B4%D1%83%D0%BD%D0%B0%D1%80%D0%BE%D0%B4%D0%BD%D0%B0%D1%8F_%D1%8D%D0%BB%D0%B5%D0%BA%D1%82%D1%80%D0%BE%D1%82%D0%B5%D1%85%D0%BD%D0%B8%D1%87%D0%B5%D1%81%D0%BA%D0%B0%D1%8F_%D0%BA%D0%BE%D0%BC%D0%B8%D1%81%D1%81%D0%B8%D1%8F" TargetMode="External"/><Relationship Id="rId4" Type="http://schemas.openxmlformats.org/officeDocument/2006/relationships/hyperlink" Target="http://ru.wikipedia.org/wiki/%D0%98%D0%BD%D0%B2%D0%B5%D1%80%D1%82%D0%BE%D1%80_(%D0%BF%D1%80%D0%B5%D0%BE%D0%B1%D1%80%D0%B0%D0%B7%D0%BE%D0%B2%D0%B0%D1%82%D0%B5%D0%BB%D1%8C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ИСТОЧНИК БЕСПЕРЕБОЙНОГО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ПИТАНИЯ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857364"/>
            <a:ext cx="8358278" cy="3857652"/>
          </a:xfrm>
          <a:ln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 prstMaterial="translucentPowder"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Clr>
                <a:schemeClr val="tx2"/>
              </a:buClr>
              <a:buNone/>
              <a:tabLst>
                <a:tab pos="806450" algn="l"/>
              </a:tabLst>
            </a:pPr>
            <a:r>
              <a:rPr lang="en-US" sz="2800" i="1" dirty="0" smtClean="0">
                <a:effectLst/>
                <a:latin typeface="Arial" pitchFamily="34" charset="0"/>
                <a:cs typeface="Arial" pitchFamily="34" charset="0"/>
              </a:rPr>
              <a:t>~</a:t>
            </a:r>
            <a:r>
              <a:rPr lang="ru-RU" sz="2800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smtClean="0">
                <a:effectLst/>
                <a:latin typeface="Arial" pitchFamily="34" charset="0"/>
                <a:cs typeface="Arial" pitchFamily="34" charset="0"/>
              </a:rPr>
              <a:t>источник </a:t>
            </a:r>
            <a:r>
              <a:rPr lang="ru-RU" sz="2800" i="1" dirty="0">
                <a:effectLst/>
                <a:latin typeface="Arial" pitchFamily="34" charset="0"/>
                <a:cs typeface="Arial" pitchFamily="34" charset="0"/>
              </a:rPr>
              <a:t>вторичного электропитания, автоматическое устройство, назначение которого обеспечить подключенное к нему электрооборудование бесперебойным снабжением </a:t>
            </a:r>
            <a:r>
              <a:rPr lang="ru-RU" sz="2800" i="1" dirty="0" smtClean="0">
                <a:effectLst/>
                <a:latin typeface="Arial" pitchFamily="34" charset="0"/>
                <a:cs typeface="Arial" pitchFamily="34" charset="0"/>
              </a:rPr>
              <a:t>электрической энергией в </a:t>
            </a:r>
            <a:r>
              <a:rPr lang="ru-RU" sz="2800" i="1" dirty="0">
                <a:effectLst/>
                <a:latin typeface="Arial" pitchFamily="34" charset="0"/>
                <a:cs typeface="Arial" pitchFamily="34" charset="0"/>
              </a:rPr>
              <a:t>пределах </a:t>
            </a:r>
            <a:r>
              <a:rPr lang="ru-RU" sz="2800" i="1" dirty="0" smtClean="0">
                <a:effectLst/>
                <a:latin typeface="Arial" pitchFamily="34" charset="0"/>
                <a:cs typeface="Arial" pitchFamily="34" charset="0"/>
              </a:rPr>
              <a:t>нормы</a:t>
            </a:r>
            <a:r>
              <a:rPr lang="ru-RU" sz="2800" i="1" dirty="0" smtClean="0">
                <a:effectLst/>
                <a:latin typeface="Arial" pitchFamily="34" charset="0"/>
                <a:cs typeface="Arial" pitchFamily="34" charset="0"/>
              </a:rPr>
              <a:t>.</a:t>
            </a:r>
            <a:endParaRPr lang="ru-RU" sz="2800" i="1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„Резервная“ схема построения ИБП</a:t>
            </a:r>
          </a:p>
        </p:txBody>
      </p:sp>
      <p:pic>
        <p:nvPicPr>
          <p:cNvPr id="4" name="Содержимое 3" descr="http://upload.wikimedia.org/wikipedia/ru/thumb/0/07/Offline.jpg/298px-Offlin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71612"/>
            <a:ext cx="7215237" cy="46434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Интерактивный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 (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tooltip="Английский язык"/>
              </a:rPr>
              <a:t>англ.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</a:t>
            </a:r>
            <a:r>
              <a:rPr lang="ru-RU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Line-Interactive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)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643578"/>
          </a:xfrm>
        </p:spPr>
        <p:txBody>
          <a:bodyPr>
            <a:normAutofit/>
          </a:bodyPr>
          <a:lstStyle/>
          <a:p>
            <a:pPr marL="0" indent="354013">
              <a:lnSpc>
                <a:spcPct val="170000"/>
              </a:lnSpc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Устройство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аналогично предыдущей схеме; дополнительно на входе присутствует ступенчатый 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стабилизатор напряжения,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позволяя получить регулируемое выходное напряжение. (VI по классификации МЭК). Инверторы некоторых моделей линейно-интерактивных ИБП выдают напряжение как прямоугольной или 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трапецеидальной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 формы, как у предыдущего варианта, так и синусоидальной формы. Время переключения меньше, чем в предыдущем варианте так как осуществляется синхронизация инвертора с входным напряжением. КПД ниже, чем у резервных.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„Интерактивная“ схема построения ИБП</a:t>
            </a:r>
          </a:p>
        </p:txBody>
      </p:sp>
      <p:pic>
        <p:nvPicPr>
          <p:cNvPr id="4" name="Содержимое 3" descr="http://upload.wikimedia.org/wikipedia/ru/thumb/b/b9/Line-interactive.jpg/300px-Line-interactiv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71612"/>
            <a:ext cx="7786742" cy="49292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Неавтономный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 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режим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 (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tooltip="Английский язык"/>
              </a:rPr>
              <a:t>англ.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</a:t>
            </a:r>
            <a:r>
              <a:rPr lang="ru-RU" sz="36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online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он-лайн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)</a:t>
            </a:r>
            <a:r>
              <a:rPr lang="ru-RU" sz="3200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929354"/>
          </a:xfrm>
        </p:spPr>
        <p:txBody>
          <a:bodyPr>
            <a:normAutofit fontScale="92500"/>
          </a:bodyPr>
          <a:lstStyle/>
          <a:p>
            <a:pPr marL="0" indent="354013" algn="just">
              <a:lnSpc>
                <a:spcPct val="150000"/>
              </a:lnSpc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Используется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для питания нагруженных 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серверов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 (например, файловых), высокопроизводительных рабочих станций локальных вычислительных сетей, а также любого другого оборудования, предъявляющего повышенные требования к качеству сетевого электропитания. </a:t>
            </a: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 marL="0" indent="354013" algn="just">
              <a:lnSpc>
                <a:spcPct val="150000"/>
              </a:lnSpc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работы состоит в двойном преобразовании (</a:t>
            </a:r>
            <a:r>
              <a:rPr lang="ru-RU" sz="1800" i="1" dirty="0" err="1">
                <a:latin typeface="Arial" pitchFamily="34" charset="0"/>
                <a:cs typeface="Arial" pitchFamily="34" charset="0"/>
              </a:rPr>
              <a:t>double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>
                <a:latin typeface="Arial" pitchFamily="34" charset="0"/>
                <a:cs typeface="Arial" pitchFamily="34" charset="0"/>
              </a:rPr>
              <a:t>conversion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) рода тока. </a:t>
            </a: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 marL="0" indent="354013" algn="just">
              <a:lnSpc>
                <a:spcPct val="150000"/>
              </a:lnSpc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Сначала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входное переменное напряжение преобразуется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постоянное,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затем обратно в 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переменное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 напряжение с помощью обратного преобразователя (инвертора). </a:t>
            </a: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 marL="0" indent="354013" algn="just">
              <a:lnSpc>
                <a:spcPct val="150000"/>
              </a:lnSpc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Время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переключения тождественно равно нулю. ИБП двойного преобразования имеют невысокий КПД (от 80 % до 94 %), из-за чего отличаются повышенным тепловыделением и уровнем шума. В отличие от двух предыдущих схем, способны корректировать не только напряжение, но и частоту. (VFI по классификации МЭК)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Схема построения ИБП с двойным преобразованием рода тока</a:t>
            </a:r>
          </a:p>
        </p:txBody>
      </p:sp>
      <p:pic>
        <p:nvPicPr>
          <p:cNvPr id="4" name="Содержимое 3" descr="http://upload.wikimedia.org/wikipedia/ru/thumb/8/8a/Online.jpg/300px-Onlin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785926"/>
            <a:ext cx="5715040" cy="40719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Характеристики ИБП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</a:b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6000792"/>
          </a:xfrm>
        </p:spPr>
        <p:txBody>
          <a:bodyPr>
            <a:noAutofit/>
          </a:bodyPr>
          <a:lstStyle/>
          <a:p>
            <a:pPr marL="0" lvl="0" indent="354013">
              <a:lnSpc>
                <a:spcPct val="150000"/>
              </a:lnSpc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Выходная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мощность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измеряемая в 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вольт-амперах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 (VA) или 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ваттах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 (W);</a:t>
            </a:r>
          </a:p>
          <a:p>
            <a:pPr marL="0" lvl="0" indent="354013">
              <a:lnSpc>
                <a:spcPct val="150000"/>
              </a:lnSpc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Выходное 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напряжение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, (измеряется в вольтах, V);</a:t>
            </a:r>
          </a:p>
          <a:p>
            <a:pPr marL="0" lvl="0" indent="354013">
              <a:lnSpc>
                <a:spcPct val="150000"/>
              </a:lnSpc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Время 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переключения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, то есть время перехода ИБП на питание от аккумуляторов (измеряется в миллисекундах, </a:t>
            </a:r>
            <a:r>
              <a:rPr lang="ru-RU" sz="1800" i="1" dirty="0" err="1">
                <a:latin typeface="Arial" pitchFamily="34" charset="0"/>
                <a:cs typeface="Arial" pitchFamily="34" charset="0"/>
              </a:rPr>
              <a:t>ms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0" lvl="0" indent="354013">
              <a:lnSpc>
                <a:spcPct val="150000"/>
              </a:lnSpc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Время 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автономной работы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, определяется ёмкостью батарей и мощностью подключённого к ИБП оборудования (измеряется в минутах, мин.), у большинства офисных ИБП оно равняется 4-15 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минутам;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  <a:p>
            <a:pPr marL="0" lvl="0" indent="354013">
              <a:lnSpc>
                <a:spcPct val="150000"/>
              </a:lnSpc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Ширина 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диапазона входного (сетевого) напряжения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, при котором ИБП в состоянии стабилизировать питание без перехода на аккумуляторные батареи (измеряется в вольтах, V);</a:t>
            </a:r>
          </a:p>
          <a:p>
            <a:pPr marL="0" indent="354013">
              <a:lnSpc>
                <a:spcPct val="150000"/>
              </a:lnSpc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Срок 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службы аккумуляторных батарей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 (измеряется 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годами,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обычно свинцовые аккумуляторные батареи значительно теряют свою ёмкость уже через 3 года)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Неполадками в питающей сети считаются: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043510"/>
          </a:xfrm>
        </p:spPr>
        <p:txBody>
          <a:bodyPr>
            <a:normAutofit/>
          </a:bodyPr>
          <a:lstStyle/>
          <a:p>
            <a:pPr marL="0" indent="354013">
              <a:lnSpc>
                <a:spcPct val="15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Авария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сетевого напряжения (напряжение в питающей сети полностью пропадет);</a:t>
            </a:r>
          </a:p>
          <a:p>
            <a:pPr marL="0" indent="354013">
              <a:lnSpc>
                <a:spcPct val="15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Высоковольтные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импульсные помехи (резкое увеличение напряжения до 6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кВА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продолжительностью от 10 до 100 мс);</a:t>
            </a:r>
          </a:p>
          <a:p>
            <a:pPr marL="0" indent="354013">
              <a:lnSpc>
                <a:spcPct val="15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Долговременные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и кратковременные подсадки и всплески напряжения;</a:t>
            </a:r>
          </a:p>
          <a:p>
            <a:pPr marL="0" indent="354013">
              <a:lnSpc>
                <a:spcPct val="15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2000" i="1" dirty="0">
                <a:latin typeface="Arial" pitchFamily="34" charset="0"/>
                <a:cs typeface="Arial" pitchFamily="34" charset="0"/>
              </a:rPr>
              <a:t>высокочастотный шум (высокочастотные помехи, передаваемые по электросети);</a:t>
            </a:r>
          </a:p>
          <a:p>
            <a:pPr marL="0" indent="354013">
              <a:lnSpc>
                <a:spcPct val="15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Выбег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частоты (отклонение частоты более чем на 3 Гц).</a:t>
            </a:r>
          </a:p>
          <a:p>
            <a:pPr>
              <a:lnSpc>
                <a:spcPct val="15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Составные части ИБП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</a:b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572164"/>
          </a:xfrm>
        </p:spPr>
        <p:txBody>
          <a:bodyPr>
            <a:normAutofit/>
          </a:bodyPr>
          <a:lstStyle/>
          <a:p>
            <a:pPr marL="0" indent="354013" algn="just">
              <a:lnSpc>
                <a:spcPct val="150000"/>
              </a:lnSpc>
              <a:buClr>
                <a:srgbClr val="FF0000"/>
              </a:buCl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Реализация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основной функции достигается работой устройства от аккумуляторов, установленных в корпусе ИБП, под управлением электрической схемы, поэтому в состав любого ИБП, кроме 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схемы управления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, входит 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зарядное устройство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, которое обеспечивает зарядку аккумуляторных батарей при наличии напряжения в сети, обеспечивая тем самым постоянную готовность к работе ИБП в автономном режиме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354013" algn="just">
              <a:lnSpc>
                <a:spcPct val="150000"/>
              </a:lnSpc>
              <a:buClr>
                <a:srgbClr val="FF0000"/>
              </a:buCl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Для увеличения автономного режима работы, можно оснастить ИБП дополнительной (внешней) батареей.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Режим байпас (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tooltip="Английский язык"/>
              </a:rPr>
              <a:t>англ.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</a:t>
            </a:r>
            <a:r>
              <a:rPr lang="ru-RU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Bypass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„обход“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)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15370" cy="5000660"/>
          </a:xfrm>
        </p:spPr>
        <p:txBody>
          <a:bodyPr>
            <a:normAutofit/>
          </a:bodyPr>
          <a:lstStyle/>
          <a:p>
            <a:pPr marL="0" indent="354013" algn="just">
              <a:lnSpc>
                <a:spcPct val="150000"/>
              </a:lnSpc>
              <a:buClr>
                <a:srgbClr val="FF0000"/>
              </a:buCl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Питание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нагрузки отфильтрованным напряжением электросети в обход основной схемы ИБП. 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marL="0" indent="354013" algn="just">
              <a:lnSpc>
                <a:spcPct val="150000"/>
              </a:lnSpc>
              <a:buClr>
                <a:srgbClr val="FF0000"/>
              </a:buCl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Переключение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в режим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Bypass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выполняется автоматически или вручную (ручное включения предусматривается на случай проведения профилактического обслуживания ИБП или замены его узлов без отключения нагрузки). 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marL="0" indent="354013" algn="just">
              <a:lnSpc>
                <a:spcPct val="150000"/>
              </a:lnSpc>
              <a:buClr>
                <a:srgbClr val="FF0000"/>
              </a:buCl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Байпасом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называется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один из составляющих ИБП блоков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4720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„Бустер“ (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tooltip="Английский язык"/>
              </a:rPr>
              <a:t>англ.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</a:t>
            </a:r>
            <a:r>
              <a:rPr lang="ru-RU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booster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)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357850"/>
          </a:xfrm>
        </p:spPr>
        <p:txBody>
          <a:bodyPr>
            <a:normAutofit/>
          </a:bodyPr>
          <a:lstStyle/>
          <a:p>
            <a:pPr marL="0" indent="354013" algn="just">
              <a:buClr>
                <a:srgbClr val="FF0000"/>
              </a:buCl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Ступенчатый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автоматический регулятор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напряжения,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имеющий 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автотрансформатор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своей основе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354013" algn="just">
              <a:buClr>
                <a:srgbClr val="FF0000"/>
              </a:buCl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Используется в ИБП, которые работают по интерактивной схеме. 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marL="0" indent="354013" algn="just">
              <a:buClr>
                <a:srgbClr val="FF0000"/>
              </a:buCl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Часто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ИБП оснащается только повышающим „бустером“, который имеет всего лишь одну либо несколько ступенек повышения, но есть модели, которые оснащены универсальным регулятором, работающим и на повышение (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boost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), и на понижение (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buck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) напряжения. 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marL="0" indent="354013" algn="just">
              <a:buClr>
                <a:srgbClr val="FF0000"/>
              </a:buCl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Использование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бустеров позволяет создать схему ИБП, способную выдержать долгие глубокие „подсадки“ и „проседания“ входного сетевого напряжения (одной из наиболее распространенных проблем отечественных электросетей) без перехода на аккумуляторные батареи, что позволяет значительно увеличить срок „жизни“ аккумуляторной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батареи.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Инвертор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2114552"/>
          </a:xfrm>
        </p:spPr>
        <p:txBody>
          <a:bodyPr>
            <a:normAutofit/>
          </a:bodyPr>
          <a:lstStyle/>
          <a:p>
            <a:pPr marL="0" indent="354013">
              <a:lnSpc>
                <a:spcPct val="150000"/>
              </a:lnSpc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~ 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устройство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которое преобразует род напряжения из постоянное в переменное (аналогично переменное в постоянное).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ИБП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Содержимое 3" descr="http://upload.wikimedia.org/wikipedia/commons/thumb/5/5f/Apc_ups_rs500_03.jpg/143px-Apc_ups_rs500_03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14488"/>
            <a:ext cx="2214578" cy="34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http://upload.wikimedia.org/wikipedia/commons/thumb/4/4f/Apc_ups_rs500_06.jpg/160px-Apc_ups_rs500_06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1714488"/>
            <a:ext cx="2143140" cy="34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http://upload.wikimedia.org/wikipedia/commons/thumb/2/24/Apc_ups_rs500_10.jpg/278px-Apc_ups_rs500_10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1714488"/>
            <a:ext cx="3219454" cy="34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Схемы построения ИБП</a:t>
            </a:r>
            <a:b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</a:b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900106"/>
          </a:xfrm>
        </p:spPr>
        <p:txBody>
          <a:bodyPr>
            <a:noAutofit/>
          </a:bodyPr>
          <a:lstStyle/>
          <a:p>
            <a:pPr marL="0" indent="354013" algn="ctr">
              <a:lnSpc>
                <a:spcPct val="150000"/>
              </a:lnSpc>
              <a:buNone/>
            </a:pP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Существует </a:t>
            </a:r>
            <a:r>
              <a:rPr lang="ru-RU" sz="3600" i="1" dirty="0">
                <a:latin typeface="Arial" pitchFamily="34" charset="0"/>
                <a:cs typeface="Arial" pitchFamily="34" charset="0"/>
              </a:rPr>
              <a:t>три схемы построения 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ИБП:</a:t>
            </a:r>
            <a:r>
              <a:rPr lang="ru-RU" sz="3600" i="1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i="1" dirty="0">
                <a:latin typeface="Arial" pitchFamily="34" charset="0"/>
                <a:cs typeface="Arial" pitchFamily="34" charset="0"/>
              </a:rPr>
            </a:b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429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Резервный (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tooltip="Английский язык"/>
              </a:rPr>
              <a:t>англ.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</a:t>
            </a:r>
            <a:r>
              <a:rPr lang="ru-RU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Off-Line</a:t>
            </a:r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Standby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) 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857916"/>
          </a:xfrm>
        </p:spPr>
        <p:txBody>
          <a:bodyPr>
            <a:normAutofit fontScale="25000" lnSpcReduction="20000"/>
          </a:bodyPr>
          <a:lstStyle/>
          <a:p>
            <a:pPr marL="0" indent="354013">
              <a:lnSpc>
                <a:spcPct val="170000"/>
              </a:lnSpc>
              <a:buNone/>
            </a:pP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Питание </a:t>
            </a: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подключенной нагрузки осуществляется из первичной электрической сети, ИБП обеспечивает минимальные изменения — производится фильтрация высоковольтных импульсов и электромагнитных помех. При выходе электропитания за нормированные значения напряжения (или его полном отсутствии), автоматически </a:t>
            </a:r>
            <a:r>
              <a:rPr lang="ru-RU" sz="4400" i="1" dirty="0" err="1" smtClean="0">
                <a:latin typeface="Arial" pitchFamily="34" charset="0"/>
                <a:cs typeface="Arial" pitchFamily="34" charset="0"/>
              </a:rPr>
              <a:t>переподключает</a:t>
            </a: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 нагрузку к питанию от схемы, получающей электрическую энергию от собственных </a:t>
            </a:r>
            <a:r>
              <a:rPr lang="ru-RU" sz="4400" i="1" dirty="0" smtClean="0">
                <a:latin typeface="Arial" pitchFamily="34" charset="0"/>
                <a:cs typeface="Arial" pitchFamily="34" charset="0"/>
                <a:hlinkClick r:id="rId3" tooltip="Аккумуляторная батарея"/>
              </a:rPr>
              <a:t>аккумуляторов</a:t>
            </a: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 с помощью простого </a:t>
            </a:r>
            <a:r>
              <a:rPr lang="ru-RU" sz="4400" i="1" dirty="0" smtClean="0">
                <a:latin typeface="Arial" pitchFamily="34" charset="0"/>
                <a:cs typeface="Arial" pitchFamily="34" charset="0"/>
                <a:hlinkClick r:id="rId4" tooltip="Инвертор (преобразователь)"/>
              </a:rPr>
              <a:t>инвертора</a:t>
            </a: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. При появлении напряжения в пределах нормы, снова переключает нагрузку на питание от первичной сети.</a:t>
            </a:r>
          </a:p>
          <a:p>
            <a:pPr marL="0" indent="354013">
              <a:lnSpc>
                <a:spcPct val="170000"/>
              </a:lnSpc>
              <a:buNone/>
            </a:pPr>
            <a:endParaRPr lang="ru-RU" sz="5600" b="1" i="1" dirty="0" smtClean="0">
              <a:latin typeface="Arial" pitchFamily="34" charset="0"/>
              <a:cs typeface="Arial" pitchFamily="34" charset="0"/>
            </a:endParaRPr>
          </a:p>
          <a:p>
            <a:pPr marL="0" indent="354013">
              <a:lnSpc>
                <a:spcPct val="170000"/>
              </a:lnSpc>
              <a:buNone/>
            </a:pPr>
            <a:r>
              <a:rPr lang="ru-RU" sz="5600" b="1" i="1" dirty="0" smtClean="0">
                <a:latin typeface="Arial" pitchFamily="34" charset="0"/>
                <a:cs typeface="Arial" pitchFamily="34" charset="0"/>
              </a:rPr>
              <a:t>Недостатки</a:t>
            </a:r>
            <a:endParaRPr lang="ru-RU" sz="4400" i="1" dirty="0" smtClean="0">
              <a:latin typeface="Arial" pitchFamily="34" charset="0"/>
              <a:cs typeface="Arial" pitchFamily="34" charset="0"/>
            </a:endParaRPr>
          </a:p>
          <a:p>
            <a:pPr marL="0" lvl="0" indent="354013">
              <a:lnSpc>
                <a:spcPct val="17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несинусоидальная форма выходного напряжения (аппроксимированная синусоида, </a:t>
            </a:r>
            <a:r>
              <a:rPr lang="ru-RU" sz="4400" i="1" dirty="0" err="1" smtClean="0">
                <a:latin typeface="Arial" pitchFamily="34" charset="0"/>
                <a:cs typeface="Arial" pitchFamily="34" charset="0"/>
              </a:rPr>
              <a:t>квази</a:t>
            </a: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 синусоида);</a:t>
            </a:r>
          </a:p>
          <a:p>
            <a:pPr marL="0" lvl="0" indent="354013">
              <a:lnSpc>
                <a:spcPct val="17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относительно долгое время (свыше 4..5 мс) переключения на питание от батарей;</a:t>
            </a:r>
          </a:p>
          <a:p>
            <a:pPr marL="0" lvl="0" indent="354013">
              <a:lnSpc>
                <a:spcPct val="17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невозможность корректировать ни напряжение, ни частоту (VFD по классификации </a:t>
            </a:r>
            <a:r>
              <a:rPr lang="ru-RU" sz="4400" i="1" dirty="0" smtClean="0">
                <a:latin typeface="Arial" pitchFamily="34" charset="0"/>
                <a:cs typeface="Arial" pitchFamily="34" charset="0"/>
                <a:hlinkClick r:id="rId5" tooltip="Международная электротехническая комиссия"/>
              </a:rPr>
              <a:t>МЭК</a:t>
            </a: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354013">
              <a:lnSpc>
                <a:spcPct val="170000"/>
              </a:lnSpc>
              <a:buNone/>
            </a:pPr>
            <a:r>
              <a:rPr lang="ru-RU" sz="5600" b="1" i="1" dirty="0" smtClean="0">
                <a:latin typeface="Arial" pitchFamily="34" charset="0"/>
                <a:cs typeface="Arial" pitchFamily="34" charset="0"/>
              </a:rPr>
              <a:t>Достоинства</a:t>
            </a:r>
            <a:endParaRPr lang="ru-RU" sz="5600" i="1" dirty="0" smtClean="0">
              <a:latin typeface="Arial" pitchFamily="34" charset="0"/>
              <a:cs typeface="Arial" pitchFamily="34" charset="0"/>
            </a:endParaRPr>
          </a:p>
          <a:p>
            <a:pPr marL="0" indent="354013">
              <a:lnSpc>
                <a:spcPct val="17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За счёт КПД около 99 % практически бесшумны и имеют минимальное тепловыделение;</a:t>
            </a:r>
          </a:p>
          <a:p>
            <a:pPr marL="0" indent="354013">
              <a:lnSpc>
                <a:spcPct val="17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невысокая стоимость ИБП в целом.</a:t>
            </a:r>
          </a:p>
          <a:p>
            <a:pPr marL="0" indent="354013">
              <a:lnSpc>
                <a:spcPct val="170000"/>
              </a:lnSpc>
              <a:buNone/>
            </a:pPr>
            <a:endParaRPr lang="ru-RU" sz="5600" b="1" i="1" dirty="0" smtClean="0">
              <a:latin typeface="Arial" pitchFamily="34" charset="0"/>
              <a:cs typeface="Arial" pitchFamily="34" charset="0"/>
            </a:endParaRPr>
          </a:p>
          <a:p>
            <a:pPr marL="0" indent="354013">
              <a:lnSpc>
                <a:spcPct val="170000"/>
              </a:lnSpc>
              <a:buNone/>
            </a:pPr>
            <a:r>
              <a:rPr lang="ru-RU" sz="5600" b="1" i="1" dirty="0" smtClean="0">
                <a:latin typeface="Arial" pitchFamily="34" charset="0"/>
                <a:cs typeface="Arial" pitchFamily="34" charset="0"/>
              </a:rPr>
              <a:t>Итог</a:t>
            </a:r>
            <a:endParaRPr lang="ru-RU" sz="4400" i="1" dirty="0" smtClean="0">
              <a:latin typeface="Arial" pitchFamily="34" charset="0"/>
              <a:cs typeface="Arial" pitchFamily="34" charset="0"/>
            </a:endParaRPr>
          </a:p>
          <a:p>
            <a:pPr marL="0" indent="354013">
              <a:lnSpc>
                <a:spcPct val="170000"/>
              </a:lnSpc>
              <a:buNone/>
            </a:pP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Чаще всего ИБП, построенные по такой схеме, используется для питания персональных компьютеров или рабочих </a:t>
            </a:r>
            <a:r>
              <a:rPr lang="ru-RU" sz="4400" i="1" dirty="0" err="1" smtClean="0">
                <a:latin typeface="Arial" pitchFamily="34" charset="0"/>
                <a:cs typeface="Arial" pitchFamily="34" charset="0"/>
              </a:rPr>
              <a:t>станций</a:t>
            </a:r>
            <a:r>
              <a:rPr lang="ru-RU" sz="4400" i="1" dirty="0" err="1" smtClean="0">
                <a:latin typeface="Arial" pitchFamily="34" charset="0"/>
                <a:cs typeface="Arial" pitchFamily="34" charset="0"/>
                <a:hlinkClick r:id="rId6" tooltip="Локальная вычислительная сеть"/>
              </a:rPr>
              <a:t>локальных</a:t>
            </a:r>
            <a:r>
              <a:rPr lang="ru-RU" sz="4400" i="1" dirty="0" smtClean="0">
                <a:latin typeface="Arial" pitchFamily="34" charset="0"/>
                <a:cs typeface="Arial" pitchFamily="34" charset="0"/>
                <a:hlinkClick r:id="rId6" tooltip="Локальная вычислительная сеть"/>
              </a:rPr>
              <a:t> вычислительных сетей</a:t>
            </a: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 начального уровня, для которых не критично своевременное отключения в случае неполадки в сети. Практически все недорогие маломощные ИБП, предлагаемые на отечественном рынке, построены по данной схеме.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112</TotalTime>
  <Words>268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ИСТОЧНИК БЕСПЕРЕБОЙНОГО  ПИТАНИЯ </vt:lpstr>
      <vt:lpstr> Неполадками в питающей сети считаются: </vt:lpstr>
      <vt:lpstr> Составные части ИБП </vt:lpstr>
      <vt:lpstr>Режим байпас (англ. Bypass, „обход“)</vt:lpstr>
      <vt:lpstr>„Бустер“ (англ. booster)</vt:lpstr>
      <vt:lpstr>Инвертор </vt:lpstr>
      <vt:lpstr>ИБП</vt:lpstr>
      <vt:lpstr>Схемы построения ИБП </vt:lpstr>
      <vt:lpstr>Резервный (англ. Off-Line, Standby) </vt:lpstr>
      <vt:lpstr>„Резервная“ схема построения ИБП</vt:lpstr>
      <vt:lpstr>Интерактивный (англ. Line-Interactive) </vt:lpstr>
      <vt:lpstr>„Интерактивная“ схема построения ИБП</vt:lpstr>
      <vt:lpstr>Неавтономный режим (англ. online, он-лайн) </vt:lpstr>
      <vt:lpstr>Схема построения ИБП с двойным преобразованием рода тока</vt:lpstr>
      <vt:lpstr> Характеристики ИБП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bnv</dc:creator>
  <cp:lastModifiedBy>Пользователь</cp:lastModifiedBy>
  <cp:revision>11</cp:revision>
  <dcterms:created xsi:type="dcterms:W3CDTF">2010-09-21T08:29:48Z</dcterms:created>
  <dcterms:modified xsi:type="dcterms:W3CDTF">2010-09-26T17:41:22Z</dcterms:modified>
</cp:coreProperties>
</file>