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300" r:id="rId5"/>
    <p:sldId id="301" r:id="rId6"/>
    <p:sldId id="30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900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8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79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51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634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08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66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0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0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25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4D3C-F7A9-4CC2-8237-5D1ADF679DD4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7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200" dirty="0" smtClean="0"/>
              <a:t>Анализ </a:t>
            </a:r>
            <a:r>
              <a:rPr lang="ru-RU" sz="3200" dirty="0" smtClean="0"/>
              <a:t>программ с </a:t>
            </a:r>
            <a:r>
              <a:rPr lang="ru-RU" sz="3200" dirty="0" smtClean="0"/>
              <a:t>циклами </a:t>
            </a:r>
            <a:r>
              <a:rPr lang="ru-RU" sz="3200" dirty="0" smtClean="0"/>
              <a:t>и подпрограммами</a:t>
            </a:r>
            <a:r>
              <a:rPr lang="ru-RU" sz="36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693422" cy="1296144"/>
          </a:xfrm>
          <a:prstGeom prst="cloudCallout">
            <a:avLst>
              <a:gd name="adj1" fmla="val -156880"/>
              <a:gd name="adj2" fmla="val 31092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В14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Напишите </a:t>
            </a:r>
            <a:r>
              <a:rPr lang="ru-RU" sz="2000" dirty="0" smtClean="0"/>
              <a:t>в </a:t>
            </a:r>
            <a:r>
              <a:rPr lang="ru-RU" sz="2000" dirty="0" smtClean="0"/>
              <a:t>ответе </a:t>
            </a:r>
            <a:r>
              <a:rPr lang="ru-RU" sz="2000" dirty="0" smtClean="0"/>
              <a:t>число, </a:t>
            </a:r>
            <a:r>
              <a:rPr lang="ru-RU" sz="2000" dirty="0" smtClean="0"/>
              <a:t>которое </a:t>
            </a:r>
            <a:r>
              <a:rPr lang="ru-RU" sz="2000" dirty="0" smtClean="0"/>
              <a:t>будет </a:t>
            </a:r>
            <a:r>
              <a:rPr lang="ru-RU" sz="2000" dirty="0" smtClean="0"/>
              <a:t>напечатано </a:t>
            </a:r>
            <a:r>
              <a:rPr lang="ru-RU" sz="2000" dirty="0" smtClean="0"/>
              <a:t>в </a:t>
            </a:r>
            <a:r>
              <a:rPr lang="ru-RU" sz="2000" dirty="0" smtClean="0"/>
              <a:t>результате выполнения следующего алгоритма: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a,b,t,M,R</a:t>
            </a:r>
            <a:r>
              <a:rPr lang="en-US" sz="2000" dirty="0" smtClean="0"/>
              <a:t>: </a:t>
            </a:r>
            <a:r>
              <a:rPr lang="en-US" sz="2000" b="1" dirty="0" smtClean="0"/>
              <a:t>integer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dirty="0" smtClean="0"/>
              <a:t>F(x:</a:t>
            </a:r>
            <a:r>
              <a:rPr lang="en-US" sz="2000" b="1" dirty="0" smtClean="0"/>
              <a:t>integer</a:t>
            </a:r>
            <a:r>
              <a:rPr lang="en-US" sz="2000" dirty="0" smtClean="0"/>
              <a:t>): </a:t>
            </a:r>
            <a:r>
              <a:rPr lang="en-US" sz="2000" b="1" dirty="0" smtClean="0"/>
              <a:t>integer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begin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F </a:t>
            </a:r>
            <a:r>
              <a:rPr lang="en-US" sz="2000" dirty="0" smtClean="0"/>
              <a:t>:= 3*(x-1)*(x-1)+37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end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begin</a:t>
            </a:r>
            <a:r>
              <a:rPr lang="en-US" sz="2000" dirty="0" smtClean="0"/>
              <a:t> </a:t>
            </a:r>
            <a:r>
              <a:rPr lang="en-US" sz="2000" dirty="0" smtClean="0"/>
              <a:t>a := 5; b := 35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M </a:t>
            </a:r>
            <a:r>
              <a:rPr lang="en-US" sz="2000" dirty="0" smtClean="0"/>
              <a:t>:= a;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R </a:t>
            </a:r>
            <a:r>
              <a:rPr lang="en-US" sz="2000" dirty="0" smtClean="0"/>
              <a:t>:= F(a);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for</a:t>
            </a:r>
            <a:r>
              <a:rPr lang="en-US" sz="2000" dirty="0" smtClean="0"/>
              <a:t> </a:t>
            </a:r>
            <a:r>
              <a:rPr lang="en-US" sz="2000" dirty="0" smtClean="0"/>
              <a:t>t := a </a:t>
            </a:r>
            <a:r>
              <a:rPr lang="en-US" sz="2000" b="1" dirty="0" smtClean="0"/>
              <a:t>to</a:t>
            </a:r>
            <a:r>
              <a:rPr lang="en-US" sz="2000" dirty="0" smtClean="0"/>
              <a:t> b </a:t>
            </a:r>
            <a:r>
              <a:rPr lang="en-US" sz="2000" b="1" dirty="0" smtClean="0"/>
              <a:t>do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begin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if</a:t>
            </a:r>
            <a:r>
              <a:rPr lang="en-US" sz="2000" dirty="0" smtClean="0"/>
              <a:t> </a:t>
            </a:r>
            <a:r>
              <a:rPr lang="en-US" sz="2000" dirty="0" smtClean="0"/>
              <a:t>(F(t) &gt; R) </a:t>
            </a:r>
            <a:r>
              <a:rPr lang="en-US" sz="2000" b="1" dirty="0" smtClean="0"/>
              <a:t>then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begin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M </a:t>
            </a:r>
            <a:r>
              <a:rPr lang="en-US" sz="2000" dirty="0" smtClean="0"/>
              <a:t>:= t;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R </a:t>
            </a:r>
            <a:r>
              <a:rPr lang="en-US" sz="2000" dirty="0" smtClean="0"/>
              <a:t>:= F(t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end</a:t>
            </a:r>
            <a:r>
              <a:rPr lang="en-US" sz="2000" dirty="0" smtClean="0"/>
              <a:t> ;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end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write</a:t>
            </a:r>
            <a:r>
              <a:rPr lang="en-US" sz="2000" dirty="0" smtClean="0"/>
              <a:t>(M</a:t>
            </a:r>
            <a:r>
              <a:rPr lang="en-US" sz="2000" dirty="0" smtClean="0"/>
              <a:t>);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end</a:t>
            </a:r>
            <a:r>
              <a:rPr lang="en-US" sz="2000" dirty="0" smtClean="0"/>
              <a:t>.</a:t>
            </a:r>
            <a:endParaRPr lang="ru-RU" sz="20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2214554"/>
            <a:ext cx="5857884" cy="285752"/>
          </a:xfrm>
          <a:prstGeom prst="rect">
            <a:avLst/>
          </a:prstGeom>
          <a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soft" dir="t"/>
          </a:scene3d>
          <a:sp3d contourW="12700" prstMaterial="powder">
            <a:bevelT w="120650" h="120650"/>
            <a:bevelB w="120650" h="120650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C000"/>
                </a:solidFill>
              </a:rPr>
              <a:t>Перед нами парабола </a:t>
            </a:r>
            <a:r>
              <a:rPr lang="en-US" b="1" dirty="0" smtClean="0">
                <a:solidFill>
                  <a:srgbClr val="FFC000"/>
                </a:solidFill>
              </a:rPr>
              <a:t>y</a:t>
            </a:r>
            <a:r>
              <a:rPr lang="en-US" b="1" dirty="0" smtClean="0">
                <a:solidFill>
                  <a:srgbClr val="FFC000"/>
                </a:solidFill>
              </a:rPr>
              <a:t>=3x</a:t>
            </a:r>
            <a:r>
              <a:rPr lang="en-US" b="1" baseline="30000" dirty="0" smtClean="0">
                <a:solidFill>
                  <a:srgbClr val="FFC000"/>
                </a:solidFill>
              </a:rPr>
              <a:t>2</a:t>
            </a:r>
            <a:r>
              <a:rPr lang="en-US" b="1" dirty="0" smtClean="0">
                <a:solidFill>
                  <a:srgbClr val="FFC000"/>
                </a:solidFill>
              </a:rPr>
              <a:t>-6x+40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2786058"/>
            <a:ext cx="5857884" cy="285752"/>
          </a:xfrm>
          <a:prstGeom prst="rect">
            <a:avLst/>
          </a:prstGeom>
          <a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soft" dir="t"/>
          </a:scene3d>
          <a:sp3d contourW="12700" prstMaterial="powder">
            <a:bevelT w="120650" h="120650"/>
            <a:bevelB w="120650" h="120650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C000"/>
                </a:solidFill>
              </a:rPr>
              <a:t>Промежуток на котором мы исследуем параболу</a:t>
            </a:r>
            <a:r>
              <a:rPr lang="en-US" b="1" dirty="0" smtClean="0">
                <a:solidFill>
                  <a:srgbClr val="FFC000"/>
                </a:solidFill>
              </a:rPr>
              <a:t> [5;35]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3143248"/>
            <a:ext cx="5857884" cy="500066"/>
          </a:xfrm>
          <a:prstGeom prst="rect">
            <a:avLst/>
          </a:prstGeom>
          <a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soft" dir="t"/>
          </a:scene3d>
          <a:sp3d contourW="12700" prstMaterial="powder">
            <a:bevelT w="120650" h="120650"/>
            <a:bevelB w="120650" h="120650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C000"/>
                </a:solidFill>
              </a:rPr>
              <a:t>Переменная </a:t>
            </a:r>
            <a:r>
              <a:rPr lang="en-US" b="1" dirty="0" smtClean="0">
                <a:solidFill>
                  <a:srgbClr val="FFC000"/>
                </a:solidFill>
              </a:rPr>
              <a:t>R_ </a:t>
            </a:r>
            <a:r>
              <a:rPr lang="ru-RU" b="1" dirty="0" smtClean="0">
                <a:solidFill>
                  <a:srgbClr val="FFC000"/>
                </a:solidFill>
              </a:rPr>
              <a:t>приравнивается значению функции в точке </a:t>
            </a:r>
            <a:r>
              <a:rPr lang="en-US" b="1" dirty="0" smtClean="0">
                <a:solidFill>
                  <a:srgbClr val="FFC000"/>
                </a:solidFill>
              </a:rPr>
              <a:t>x=a=5, </a:t>
            </a:r>
            <a:r>
              <a:rPr lang="ru-RU" b="1" dirty="0" smtClean="0">
                <a:solidFill>
                  <a:srgbClr val="FFC000"/>
                </a:solidFill>
              </a:rPr>
              <a:t>переменная М=а=5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3786190"/>
            <a:ext cx="5857884" cy="2786082"/>
          </a:xfrm>
          <a:prstGeom prst="rect">
            <a:avLst/>
          </a:prstGeom>
          <a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soft" dir="t"/>
          </a:scene3d>
          <a:sp3d contourW="12700" prstMaterial="powder">
            <a:bevelT w="120650" h="120650"/>
            <a:bevelB w="120650" h="120650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C000"/>
                </a:solidFill>
              </a:rPr>
              <a:t>В цикле </a:t>
            </a:r>
            <a:r>
              <a:rPr lang="en-US" b="1" dirty="0" smtClean="0">
                <a:solidFill>
                  <a:srgbClr val="FFC000"/>
                </a:solidFill>
              </a:rPr>
              <a:t>for, </a:t>
            </a:r>
            <a:r>
              <a:rPr lang="ru-RU" b="1" dirty="0" smtClean="0">
                <a:solidFill>
                  <a:srgbClr val="FFC000"/>
                </a:solidFill>
              </a:rPr>
              <a:t>на промежутке </a:t>
            </a:r>
            <a:r>
              <a:rPr lang="en-US" b="1" dirty="0" smtClean="0">
                <a:solidFill>
                  <a:srgbClr val="FFC000"/>
                </a:solidFill>
              </a:rPr>
              <a:t>[</a:t>
            </a:r>
            <a:r>
              <a:rPr lang="en-US" b="1" dirty="0" err="1" smtClean="0">
                <a:solidFill>
                  <a:srgbClr val="FFC000"/>
                </a:solidFill>
              </a:rPr>
              <a:t>a;b</a:t>
            </a:r>
            <a:r>
              <a:rPr lang="en-US" b="1" dirty="0" smtClean="0">
                <a:solidFill>
                  <a:srgbClr val="FFC000"/>
                </a:solidFill>
              </a:rPr>
              <a:t>]=</a:t>
            </a:r>
            <a:r>
              <a:rPr lang="en-US" b="1" dirty="0" smtClean="0">
                <a:solidFill>
                  <a:srgbClr val="FFC000"/>
                </a:solidFill>
              </a:rPr>
              <a:t>[5;35</a:t>
            </a:r>
            <a:r>
              <a:rPr lang="en-US" b="1" dirty="0" smtClean="0">
                <a:solidFill>
                  <a:srgbClr val="FFC000"/>
                </a:solidFill>
              </a:rPr>
              <a:t>], </a:t>
            </a:r>
            <a:r>
              <a:rPr lang="ru-RU" b="1" dirty="0" smtClean="0">
                <a:solidFill>
                  <a:srgbClr val="FFC000"/>
                </a:solidFill>
              </a:rPr>
              <a:t> с шагом единица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вычисляются соответствующие значения функции </a:t>
            </a:r>
            <a:r>
              <a:rPr lang="en-US" b="1" dirty="0" smtClean="0">
                <a:solidFill>
                  <a:srgbClr val="FFC000"/>
                </a:solidFill>
              </a:rPr>
              <a:t>F(t), </a:t>
            </a:r>
            <a:r>
              <a:rPr lang="ru-RU" b="1" dirty="0" smtClean="0">
                <a:solidFill>
                  <a:srgbClr val="FFC000"/>
                </a:solidFill>
              </a:rPr>
              <a:t>а по условию </a:t>
            </a:r>
            <a:r>
              <a:rPr lang="en-US" b="1" dirty="0" smtClean="0">
                <a:solidFill>
                  <a:srgbClr val="FFC000"/>
                </a:solidFill>
              </a:rPr>
              <a:t>if (F(t) &gt; R) then </a:t>
            </a:r>
            <a:r>
              <a:rPr lang="ru-RU" b="1" dirty="0" smtClean="0">
                <a:solidFill>
                  <a:srgbClr val="FFC000"/>
                </a:solidFill>
              </a:rPr>
              <a:t>находят максимальное значение функции на заданном промежутке и в переменную М сохраняют соответствующее этому максимальному значению значение переменной </a:t>
            </a:r>
            <a:r>
              <a:rPr lang="en-US" b="1" dirty="0" smtClean="0">
                <a:solidFill>
                  <a:srgbClr val="FFC000"/>
                </a:solidFill>
              </a:rPr>
              <a:t>t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dirty="0" smtClean="0">
                <a:solidFill>
                  <a:srgbClr val="FFC000"/>
                </a:solidFill>
              </a:rPr>
              <a:t>Фактически мы ищем на заданном промежутке такое ЦЕЛОЕ значение </a:t>
            </a:r>
            <a:r>
              <a:rPr lang="ru-RU" b="1" dirty="0" err="1" smtClean="0">
                <a:solidFill>
                  <a:srgbClr val="FFC000"/>
                </a:solidFill>
              </a:rPr>
              <a:t>х</a:t>
            </a:r>
            <a:r>
              <a:rPr lang="ru-RU" b="1" dirty="0" smtClean="0">
                <a:solidFill>
                  <a:srgbClr val="FFC000"/>
                </a:solidFill>
              </a:rPr>
              <a:t>, при котором функция будет максимальна. И выводим его. 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Из математики 8-го класса нам известно, что если коэффициент при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ru-RU" sz="2400" dirty="0" smtClean="0"/>
              <a:t>положителен, то своего максимума парабола должна достигать на концах</a:t>
            </a:r>
            <a:r>
              <a:rPr lang="en-US" sz="2400" dirty="0" smtClean="0"/>
              <a:t> </a:t>
            </a:r>
            <a:r>
              <a:rPr lang="ru-RU" sz="2400" dirty="0" smtClean="0"/>
              <a:t>промежутка: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F(5)&lt;F(</a:t>
            </a:r>
            <a:r>
              <a:rPr lang="ru-RU" sz="2400" dirty="0" smtClean="0"/>
              <a:t>35</a:t>
            </a:r>
            <a:r>
              <a:rPr lang="en-US" sz="2400" dirty="0" smtClean="0"/>
              <a:t>), </a:t>
            </a:r>
            <a:r>
              <a:rPr lang="ru-RU" sz="2400" dirty="0" smtClean="0"/>
              <a:t>следовательно программа выведет 35.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35</a:t>
            </a:r>
            <a:endParaRPr lang="ru-RU" sz="2400" dirty="0" smtClean="0"/>
          </a:p>
          <a:p>
            <a:pPr marL="457200" indent="-457200">
              <a:spcBef>
                <a:spcPts val="0"/>
              </a:spcBef>
              <a:buAutoNum type="arabicPeriod"/>
            </a:pPr>
            <a:endParaRPr lang="ru-RU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Определите</a:t>
            </a:r>
            <a:r>
              <a:rPr lang="ru-RU" sz="1800" dirty="0" smtClean="0"/>
              <a:t>, какое число будет </a:t>
            </a:r>
            <a:r>
              <a:rPr lang="ru-RU" sz="1800" dirty="0" smtClean="0"/>
              <a:t>напечатано </a:t>
            </a:r>
            <a:r>
              <a:rPr lang="ru-RU" sz="1800" dirty="0" smtClean="0"/>
              <a:t>в </a:t>
            </a:r>
            <a:r>
              <a:rPr lang="ru-RU" sz="1800" dirty="0" smtClean="0"/>
              <a:t>результате выполнения следующего алгоритма: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 err="1" smtClean="0"/>
              <a:t>a,b,t,M,R</a:t>
            </a:r>
            <a:r>
              <a:rPr lang="en-US" sz="1800" dirty="0" smtClean="0"/>
              <a:t> :integer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Function </a:t>
            </a:r>
            <a:r>
              <a:rPr lang="en-US" sz="1800" dirty="0" smtClean="0"/>
              <a:t>F(x: integer):integer;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F:= 2*(x-5)*(x-7);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a:=-20; b:=20;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M:=a; R:=F(a);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for t:= a to b do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if (F(t)&lt; R) then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 </a:t>
            </a:r>
            <a:r>
              <a:rPr lang="en-US" sz="1800" dirty="0" smtClean="0"/>
              <a:t>M</a:t>
            </a:r>
            <a:r>
              <a:rPr lang="en-US" sz="1800" dirty="0" smtClean="0"/>
              <a:t>:=t;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R:=F(t);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write(M);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Ответ </a:t>
            </a:r>
            <a:r>
              <a:rPr lang="ru-RU" sz="1800" dirty="0" smtClean="0"/>
              <a:t>6</a:t>
            </a: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Определите</a:t>
            </a:r>
            <a:r>
              <a:rPr lang="ru-RU" sz="1800" dirty="0" smtClean="0"/>
              <a:t>, какое число будет </a:t>
            </a:r>
            <a:r>
              <a:rPr lang="ru-RU" sz="1800" dirty="0" smtClean="0"/>
              <a:t>напечатано </a:t>
            </a:r>
            <a:r>
              <a:rPr lang="ru-RU" sz="1800" dirty="0" smtClean="0"/>
              <a:t>в </a:t>
            </a:r>
            <a:r>
              <a:rPr lang="ru-RU" sz="1800" dirty="0" smtClean="0"/>
              <a:t>результате выполнения следующего алгоритма: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 err="1" smtClean="0"/>
              <a:t>a,b,t,M,R</a:t>
            </a:r>
            <a:r>
              <a:rPr lang="en-US" sz="1800" dirty="0" smtClean="0"/>
              <a:t> :integer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Function </a:t>
            </a:r>
            <a:r>
              <a:rPr lang="en-US" sz="1800" dirty="0" smtClean="0"/>
              <a:t>F(x: integer):integer;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F:= </a:t>
            </a:r>
            <a:r>
              <a:rPr lang="en-US" sz="1800" dirty="0" smtClean="0"/>
              <a:t>-2</a:t>
            </a:r>
            <a:r>
              <a:rPr lang="en-US" sz="1800" dirty="0" smtClean="0"/>
              <a:t>*(</a:t>
            </a:r>
            <a:r>
              <a:rPr lang="en-US" sz="1800" dirty="0" smtClean="0"/>
              <a:t>x)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;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a:=-20; b:=20;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M:=a; R:=F(a);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for t:= a to b do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if (F(t</a:t>
            </a:r>
            <a:r>
              <a:rPr lang="en-US" sz="1800" dirty="0" smtClean="0"/>
              <a:t>)&gt; </a:t>
            </a:r>
            <a:r>
              <a:rPr lang="en-US" sz="1800" dirty="0" smtClean="0"/>
              <a:t>R) then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M</a:t>
            </a:r>
            <a:r>
              <a:rPr lang="en-US" sz="1800" dirty="0" smtClean="0"/>
              <a:t>:=t;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R:=F(t);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write(M);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Ответ </a:t>
            </a:r>
            <a:r>
              <a:rPr lang="en-US" sz="1800" dirty="0" smtClean="0"/>
              <a:t>-20</a:t>
            </a: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Определите</a:t>
            </a:r>
            <a:r>
              <a:rPr lang="ru-RU" sz="1800" dirty="0" smtClean="0"/>
              <a:t>, какое число будет </a:t>
            </a:r>
            <a:r>
              <a:rPr lang="ru-RU" sz="1800" dirty="0" smtClean="0"/>
              <a:t>напечатано </a:t>
            </a:r>
            <a:r>
              <a:rPr lang="ru-RU" sz="1800" dirty="0" smtClean="0"/>
              <a:t>в </a:t>
            </a:r>
            <a:r>
              <a:rPr lang="ru-RU" sz="1800" dirty="0" smtClean="0"/>
              <a:t>результате выполнения следующего алгоритма: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 err="1" smtClean="0"/>
              <a:t>a,b,t,M,R</a:t>
            </a:r>
            <a:r>
              <a:rPr lang="en-US" sz="1800" dirty="0" smtClean="0"/>
              <a:t> :integer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Function </a:t>
            </a:r>
            <a:r>
              <a:rPr lang="en-US" sz="1800" dirty="0" smtClean="0"/>
              <a:t>F(x: integer):integer;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F:= </a:t>
            </a:r>
            <a:r>
              <a:rPr lang="en-US" sz="1800" dirty="0" smtClean="0"/>
              <a:t>2</a:t>
            </a:r>
            <a:r>
              <a:rPr lang="en-US" sz="1800" dirty="0" smtClean="0"/>
              <a:t>*(</a:t>
            </a:r>
            <a:r>
              <a:rPr lang="en-US" sz="1800" dirty="0" smtClean="0"/>
              <a:t>x-15)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;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a</a:t>
            </a:r>
            <a:r>
              <a:rPr lang="en-US" sz="1800" dirty="0" smtClean="0"/>
              <a:t>:=-30</a:t>
            </a:r>
            <a:r>
              <a:rPr lang="en-US" sz="1800" dirty="0" smtClean="0"/>
              <a:t>; b</a:t>
            </a:r>
            <a:r>
              <a:rPr lang="en-US" sz="1800" dirty="0" smtClean="0"/>
              <a:t>:=15;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M:=a; R:=F(a);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for t:= a to b do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if (F(t</a:t>
            </a:r>
            <a:r>
              <a:rPr lang="en-US" sz="1800" dirty="0" smtClean="0"/>
              <a:t>)&gt; </a:t>
            </a:r>
            <a:r>
              <a:rPr lang="en-US" sz="1800" dirty="0" smtClean="0"/>
              <a:t>R) then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begin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M</a:t>
            </a:r>
            <a:r>
              <a:rPr lang="en-US" sz="1800" dirty="0" smtClean="0"/>
              <a:t>:=t;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R:=F(t);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write(M);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Ответ </a:t>
            </a:r>
            <a:r>
              <a:rPr lang="en-US" sz="1800" dirty="0" smtClean="0"/>
              <a:t>15</a:t>
            </a: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523</Words>
  <Application>Microsoft Office PowerPoint</Application>
  <PresentationFormat>Экран (4:3)</PresentationFormat>
  <Paragraphs>121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Liza</cp:lastModifiedBy>
  <cp:revision>187</cp:revision>
  <dcterms:created xsi:type="dcterms:W3CDTF">2014-07-01T15:32:46Z</dcterms:created>
  <dcterms:modified xsi:type="dcterms:W3CDTF">2014-08-13T09:14:24Z</dcterms:modified>
</cp:coreProperties>
</file>