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9" r:id="rId8"/>
    <p:sldId id="278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3" r:id="rId21"/>
    <p:sldId id="281" r:id="rId22"/>
    <p:sldId id="292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5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Логические уравнения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693422" cy="1296144"/>
          </a:xfrm>
          <a:prstGeom prst="cloudCallout">
            <a:avLst>
              <a:gd name="adj1" fmla="val -113543"/>
              <a:gd name="adj2" fmla="val 15656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В15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6.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Сколько существует различных наборов значений логических переменных </a:t>
            </a:r>
            <a:r>
              <a:rPr lang="ru-RU" sz="2400" i="1" dirty="0"/>
              <a:t>x</a:t>
            </a:r>
            <a:r>
              <a:rPr lang="ru-RU" sz="2400" dirty="0"/>
              <a:t>1,</a:t>
            </a:r>
            <a:r>
              <a:rPr lang="ru-RU" sz="2400" i="1" dirty="0"/>
              <a:t>x</a:t>
            </a:r>
            <a:r>
              <a:rPr lang="ru-RU" sz="2400" dirty="0"/>
              <a:t>2,</a:t>
            </a:r>
            <a:r>
              <a:rPr lang="ru-RU" sz="2400" i="1" dirty="0"/>
              <a:t>x</a:t>
            </a:r>
            <a:r>
              <a:rPr lang="ru-RU" sz="2400" dirty="0"/>
              <a:t>3,</a:t>
            </a:r>
            <a:r>
              <a:rPr lang="ru-RU" sz="2400" i="1" dirty="0"/>
              <a:t>x</a:t>
            </a:r>
            <a:r>
              <a:rPr lang="ru-RU" sz="2400" dirty="0"/>
              <a:t>4,</a:t>
            </a:r>
            <a:r>
              <a:rPr lang="ru-RU" sz="2400" i="1" dirty="0"/>
              <a:t>x</a:t>
            </a:r>
            <a:r>
              <a:rPr lang="ru-RU" sz="2400" dirty="0"/>
              <a:t>5,</a:t>
            </a:r>
            <a:r>
              <a:rPr lang="ru-RU" sz="2400" i="1" dirty="0"/>
              <a:t>x</a:t>
            </a:r>
            <a:r>
              <a:rPr lang="ru-RU" sz="2400" dirty="0"/>
              <a:t>6,</a:t>
            </a:r>
            <a:r>
              <a:rPr lang="ru-RU" sz="2400" i="1" dirty="0"/>
              <a:t>x</a:t>
            </a:r>
            <a:r>
              <a:rPr lang="ru-RU" sz="2400" dirty="0"/>
              <a:t>7,</a:t>
            </a:r>
            <a:r>
              <a:rPr lang="ru-RU" sz="2400" i="1" dirty="0"/>
              <a:t>x</a:t>
            </a:r>
            <a:r>
              <a:rPr lang="ru-RU" sz="2400" dirty="0"/>
              <a:t>8, которые удовлетворяют всем перечисленным ниже условиям?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(</a:t>
            </a:r>
            <a:r>
              <a:rPr lang="ru-RU" sz="2400" i="1" dirty="0"/>
              <a:t>x</a:t>
            </a:r>
            <a:r>
              <a:rPr lang="ru-RU" sz="2400" dirty="0"/>
              <a:t>1∨</a:t>
            </a:r>
            <a:r>
              <a:rPr lang="ru-RU" sz="2400" i="1" dirty="0"/>
              <a:t>x</a:t>
            </a:r>
            <a:r>
              <a:rPr lang="ru-RU" sz="2400" dirty="0"/>
              <a:t>2)→(</a:t>
            </a:r>
            <a:r>
              <a:rPr lang="ru-RU" sz="2400" i="1" dirty="0"/>
              <a:t>x</a:t>
            </a:r>
            <a:r>
              <a:rPr lang="ru-RU" sz="2400" dirty="0"/>
              <a:t>3∨</a:t>
            </a:r>
            <a:r>
              <a:rPr lang="ru-RU" sz="2400" i="1" dirty="0"/>
              <a:t>x</a:t>
            </a:r>
            <a:r>
              <a:rPr lang="ru-RU" sz="2400" dirty="0"/>
              <a:t>4)=1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(</a:t>
            </a:r>
            <a:r>
              <a:rPr lang="ru-RU" sz="2400" i="1" dirty="0"/>
              <a:t>x</a:t>
            </a:r>
            <a:r>
              <a:rPr lang="ru-RU" sz="2400" dirty="0"/>
              <a:t>3∨</a:t>
            </a:r>
            <a:r>
              <a:rPr lang="ru-RU" sz="2400" i="1" dirty="0"/>
              <a:t>x</a:t>
            </a:r>
            <a:r>
              <a:rPr lang="ru-RU" sz="2400" dirty="0"/>
              <a:t>4)→(</a:t>
            </a:r>
            <a:r>
              <a:rPr lang="ru-RU" sz="2400" i="1" dirty="0"/>
              <a:t>x</a:t>
            </a:r>
            <a:r>
              <a:rPr lang="ru-RU" sz="2400" dirty="0"/>
              <a:t>5∨</a:t>
            </a:r>
            <a:r>
              <a:rPr lang="ru-RU" sz="2400" i="1" dirty="0"/>
              <a:t>x</a:t>
            </a:r>
            <a:r>
              <a:rPr lang="ru-RU" sz="2400" dirty="0"/>
              <a:t>6)=1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(</a:t>
            </a:r>
            <a:r>
              <a:rPr lang="ru-RU" sz="2400" i="1" dirty="0"/>
              <a:t>x</a:t>
            </a:r>
            <a:r>
              <a:rPr lang="ru-RU" sz="2400" dirty="0"/>
              <a:t>5∨</a:t>
            </a:r>
            <a:r>
              <a:rPr lang="ru-RU" sz="2400" i="1" dirty="0"/>
              <a:t>x</a:t>
            </a:r>
            <a:r>
              <a:rPr lang="ru-RU" sz="2400" dirty="0"/>
              <a:t>6)→(</a:t>
            </a:r>
            <a:r>
              <a:rPr lang="ru-RU" sz="2400" i="1" dirty="0"/>
              <a:t>x</a:t>
            </a:r>
            <a:r>
              <a:rPr lang="ru-RU" sz="2400" dirty="0"/>
              <a:t>7∨</a:t>
            </a:r>
            <a:r>
              <a:rPr lang="ru-RU" sz="2400" i="1" dirty="0"/>
              <a:t>x</a:t>
            </a:r>
            <a:r>
              <a:rPr lang="ru-RU" sz="2400" dirty="0"/>
              <a:t>8)=</a:t>
            </a:r>
            <a:r>
              <a:rPr lang="ru-RU" sz="2400" dirty="0" smtClean="0"/>
              <a:t>1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400" dirty="0" smtClean="0"/>
              <a:t>Так </a:t>
            </a:r>
            <a:r>
              <a:rPr lang="ru-RU" altLang="ru-RU" sz="2400" dirty="0"/>
              <a:t>как нам надо найти все наборы переменных, при которых выполняются все условия, то мы можем объединить условия с помощью функции «и»: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400" dirty="0" smtClean="0"/>
              <a:t>((</a:t>
            </a:r>
            <a:r>
              <a:rPr lang="ru-RU" altLang="ru-RU" sz="2400" i="1" dirty="0"/>
              <a:t>x</a:t>
            </a:r>
            <a:r>
              <a:rPr lang="ru-RU" altLang="ru-RU" sz="2400" dirty="0"/>
              <a:t>1∨</a:t>
            </a:r>
            <a:r>
              <a:rPr lang="ru-RU" altLang="ru-RU" sz="2400" i="1" dirty="0"/>
              <a:t>x</a:t>
            </a:r>
            <a:r>
              <a:rPr lang="ru-RU" altLang="ru-RU" sz="2400" dirty="0"/>
              <a:t>2)→(</a:t>
            </a:r>
            <a:r>
              <a:rPr lang="ru-RU" altLang="ru-RU" sz="2400" i="1" dirty="0"/>
              <a:t>x</a:t>
            </a:r>
            <a:r>
              <a:rPr lang="ru-RU" altLang="ru-RU" sz="2400" dirty="0"/>
              <a:t>3∨</a:t>
            </a:r>
            <a:r>
              <a:rPr lang="ru-RU" altLang="ru-RU" sz="2400" i="1" dirty="0"/>
              <a:t>x</a:t>
            </a:r>
            <a:r>
              <a:rPr lang="ru-RU" altLang="ru-RU" sz="2400" dirty="0"/>
              <a:t>4</a:t>
            </a:r>
            <a:r>
              <a:rPr lang="ru-RU" altLang="ru-RU" sz="2400" dirty="0" smtClean="0"/>
              <a:t>))</a:t>
            </a:r>
            <a:r>
              <a:rPr lang="en-US" altLang="ru-RU" sz="2400" dirty="0" smtClean="0"/>
              <a:t>/\</a:t>
            </a:r>
            <a:r>
              <a:rPr lang="ru-RU" altLang="ru-RU" sz="2400" dirty="0" smtClean="0"/>
              <a:t>((</a:t>
            </a:r>
            <a:r>
              <a:rPr lang="ru-RU" altLang="ru-RU" sz="2400" i="1" dirty="0"/>
              <a:t>x</a:t>
            </a:r>
            <a:r>
              <a:rPr lang="ru-RU" altLang="ru-RU" sz="2400" dirty="0"/>
              <a:t>3∨</a:t>
            </a:r>
            <a:r>
              <a:rPr lang="ru-RU" altLang="ru-RU" sz="2400" i="1" dirty="0"/>
              <a:t>x</a:t>
            </a:r>
            <a:r>
              <a:rPr lang="ru-RU" altLang="ru-RU" sz="2400" dirty="0"/>
              <a:t>4)→(</a:t>
            </a:r>
            <a:r>
              <a:rPr lang="ru-RU" altLang="ru-RU" sz="2400" i="1" dirty="0"/>
              <a:t>x</a:t>
            </a:r>
            <a:r>
              <a:rPr lang="ru-RU" altLang="ru-RU" sz="2400" dirty="0"/>
              <a:t>5∨</a:t>
            </a:r>
            <a:r>
              <a:rPr lang="ru-RU" altLang="ru-RU" sz="2400" i="1" dirty="0" smtClean="0"/>
              <a:t>x</a:t>
            </a:r>
            <a:r>
              <a:rPr lang="ru-RU" altLang="ru-RU" sz="2400" dirty="0" smtClean="0"/>
              <a:t>6))</a:t>
            </a:r>
            <a:r>
              <a:rPr lang="en-US" altLang="ru-RU" sz="2400" dirty="0" smtClean="0"/>
              <a:t>/\</a:t>
            </a:r>
            <a:r>
              <a:rPr lang="ru-RU" altLang="ru-RU" sz="2400" dirty="0" smtClean="0"/>
              <a:t>((</a:t>
            </a:r>
            <a:r>
              <a:rPr lang="ru-RU" altLang="ru-RU" sz="2400" i="1" dirty="0"/>
              <a:t>x</a:t>
            </a:r>
            <a:r>
              <a:rPr lang="ru-RU" altLang="ru-RU" sz="2400" dirty="0"/>
              <a:t>5∨</a:t>
            </a:r>
            <a:r>
              <a:rPr lang="ru-RU" altLang="ru-RU" sz="2400" i="1" dirty="0"/>
              <a:t>x</a:t>
            </a:r>
            <a:r>
              <a:rPr lang="ru-RU" altLang="ru-RU" sz="2400" dirty="0"/>
              <a:t>6)→(</a:t>
            </a:r>
            <a:r>
              <a:rPr lang="ru-RU" altLang="ru-RU" sz="2400" i="1" dirty="0"/>
              <a:t>x</a:t>
            </a:r>
            <a:r>
              <a:rPr lang="ru-RU" altLang="ru-RU" sz="2400" dirty="0"/>
              <a:t>7∨</a:t>
            </a:r>
            <a:r>
              <a:rPr lang="ru-RU" altLang="ru-RU" sz="2400" i="1" dirty="0"/>
              <a:t>x</a:t>
            </a:r>
            <a:r>
              <a:rPr lang="ru-RU" altLang="ru-RU" sz="2400" dirty="0"/>
              <a:t>8</a:t>
            </a:r>
            <a:r>
              <a:rPr lang="ru-RU" altLang="ru-RU" sz="2400" dirty="0" smtClean="0"/>
              <a:t>))=1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278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6.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Далее нам следует заменить выражения в скобках буквенными переменными, чтобы упростить выражение: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 </a:t>
            </a:r>
            <a:r>
              <a:rPr lang="ru-RU" sz="2400" i="1" dirty="0"/>
              <a:t>x</a:t>
            </a:r>
            <a:r>
              <a:rPr lang="ru-RU" sz="2400" dirty="0"/>
              <a:t>1∨</a:t>
            </a:r>
            <a:r>
              <a:rPr lang="ru-RU" sz="2400" i="1" dirty="0"/>
              <a:t>x</a:t>
            </a:r>
            <a:r>
              <a:rPr lang="ru-RU" sz="2400" dirty="0"/>
              <a:t>2=</a:t>
            </a:r>
            <a:r>
              <a:rPr lang="en-US" sz="2400" dirty="0"/>
              <a:t>A;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i="1" dirty="0"/>
              <a:t> </a:t>
            </a:r>
            <a:r>
              <a:rPr lang="ru-RU" sz="2400" i="1" dirty="0"/>
              <a:t>x</a:t>
            </a:r>
            <a:r>
              <a:rPr lang="ru-RU" sz="2400" dirty="0"/>
              <a:t>3∨</a:t>
            </a:r>
            <a:r>
              <a:rPr lang="ru-RU" sz="2400" i="1" dirty="0"/>
              <a:t>x</a:t>
            </a:r>
            <a:r>
              <a:rPr lang="ru-RU" sz="2400" dirty="0"/>
              <a:t>4</a:t>
            </a:r>
            <a:r>
              <a:rPr lang="en-US" sz="2400" dirty="0"/>
              <a:t>=B;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i="1" dirty="0"/>
              <a:t> </a:t>
            </a:r>
            <a:r>
              <a:rPr lang="ru-RU" sz="2400" i="1" dirty="0"/>
              <a:t>x</a:t>
            </a:r>
            <a:r>
              <a:rPr lang="ru-RU" sz="2400" dirty="0"/>
              <a:t>5∨</a:t>
            </a:r>
            <a:r>
              <a:rPr lang="ru-RU" sz="2400" i="1" dirty="0"/>
              <a:t>x</a:t>
            </a:r>
            <a:r>
              <a:rPr lang="ru-RU" sz="2400" dirty="0"/>
              <a:t>6</a:t>
            </a:r>
            <a:r>
              <a:rPr lang="en-US" sz="2400" dirty="0"/>
              <a:t>=C;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/>
              <a:t> </a:t>
            </a:r>
            <a:r>
              <a:rPr lang="ru-RU" sz="2400" i="1" dirty="0"/>
              <a:t>x</a:t>
            </a:r>
            <a:r>
              <a:rPr lang="ru-RU" sz="2400" dirty="0"/>
              <a:t>7∨</a:t>
            </a:r>
            <a:r>
              <a:rPr lang="ru-RU" sz="2400" i="1" dirty="0"/>
              <a:t>x</a:t>
            </a:r>
            <a:r>
              <a:rPr lang="ru-RU" sz="2400" dirty="0"/>
              <a:t>8</a:t>
            </a:r>
            <a:r>
              <a:rPr lang="en-US" sz="2400" dirty="0"/>
              <a:t>=D.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/>
              <a:t>(</a:t>
            </a:r>
            <a:r>
              <a:rPr lang="en-US" sz="2400" i="1" dirty="0"/>
              <a:t>A</a:t>
            </a:r>
            <a:r>
              <a:rPr lang="ru-RU" sz="2400" dirty="0"/>
              <a:t>→</a:t>
            </a:r>
            <a:r>
              <a:rPr lang="en-US" sz="2400" dirty="0"/>
              <a:t>B</a:t>
            </a:r>
            <a:r>
              <a:rPr lang="ru-RU" sz="2400" dirty="0"/>
              <a:t>)</a:t>
            </a:r>
            <a:r>
              <a:rPr lang="en-US" sz="2400" dirty="0"/>
              <a:t>/\</a:t>
            </a:r>
            <a:r>
              <a:rPr lang="ru-RU" sz="2400" dirty="0"/>
              <a:t>(</a:t>
            </a:r>
            <a:r>
              <a:rPr lang="en-US" sz="2400" i="1" dirty="0"/>
              <a:t>B</a:t>
            </a:r>
            <a:r>
              <a:rPr lang="ru-RU" sz="2400" dirty="0"/>
              <a:t>→</a:t>
            </a:r>
            <a:r>
              <a:rPr lang="en-US" sz="2400" dirty="0"/>
              <a:t>C</a:t>
            </a:r>
            <a:r>
              <a:rPr lang="ru-RU" sz="2400" dirty="0"/>
              <a:t>)</a:t>
            </a:r>
            <a:r>
              <a:rPr lang="en-US" sz="2400" dirty="0"/>
              <a:t>/\</a:t>
            </a:r>
            <a:r>
              <a:rPr lang="ru-RU" sz="2400" dirty="0"/>
              <a:t>(</a:t>
            </a:r>
            <a:r>
              <a:rPr lang="en-US" sz="2400" i="1" dirty="0"/>
              <a:t>C</a:t>
            </a:r>
            <a:r>
              <a:rPr lang="ru-RU" sz="2400" dirty="0"/>
              <a:t>→</a:t>
            </a:r>
            <a:r>
              <a:rPr lang="en-US" sz="2400" dirty="0"/>
              <a:t>D</a:t>
            </a:r>
            <a:r>
              <a:rPr lang="ru-RU" sz="2400" dirty="0"/>
              <a:t>)=</a:t>
            </a:r>
            <a:r>
              <a:rPr lang="ru-RU" sz="2400" dirty="0" smtClean="0"/>
              <a:t>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/>
              <a:t>Напомним, что решение этого уравнения мы уже знаем:</a:t>
            </a:r>
            <a:endParaRPr lang="en-US" sz="2400" dirty="0" smtClean="0"/>
          </a:p>
          <a:p>
            <a:pPr marL="2330450" indent="0">
              <a:spcBef>
                <a:spcPts val="0"/>
              </a:spcBef>
              <a:buNone/>
              <a:defRPr/>
            </a:pPr>
            <a:r>
              <a:rPr lang="en-US" sz="2400" dirty="0" smtClean="0"/>
              <a:t>A</a:t>
            </a:r>
            <a:r>
              <a:rPr lang="ru-RU" sz="2400" dirty="0" smtClean="0"/>
              <a:t>,</a:t>
            </a:r>
            <a:r>
              <a:rPr lang="en-US" sz="2400" dirty="0" smtClean="0"/>
              <a:t>B,C,D – </a:t>
            </a:r>
            <a:r>
              <a:rPr lang="ru-RU" sz="2400" dirty="0" smtClean="0"/>
              <a:t>независимы(не имеют общих переменных), в таком случае количество возможных решений = количество решений </a:t>
            </a:r>
            <a:r>
              <a:rPr lang="en-US" sz="2400" dirty="0"/>
              <a:t>A</a:t>
            </a:r>
            <a:r>
              <a:rPr lang="ru-RU" sz="2400" dirty="0" smtClean="0"/>
              <a:t>*</a:t>
            </a:r>
            <a:r>
              <a:rPr lang="ru-RU" sz="2400" dirty="0"/>
              <a:t>к</a:t>
            </a:r>
            <a:r>
              <a:rPr lang="ru-RU" sz="2400" dirty="0" smtClean="0"/>
              <a:t>оличество решений </a:t>
            </a:r>
            <a:r>
              <a:rPr lang="en-US" sz="2400" dirty="0" smtClean="0"/>
              <a:t>B</a:t>
            </a:r>
            <a:r>
              <a:rPr lang="ru-RU" sz="2400" dirty="0" smtClean="0"/>
              <a:t>*количество решений С*количество решений </a:t>
            </a:r>
            <a:r>
              <a:rPr lang="en-US" sz="2400" dirty="0" smtClean="0"/>
              <a:t>D. </a:t>
            </a:r>
            <a:r>
              <a:rPr lang="ru-RU" sz="2400" dirty="0" smtClean="0"/>
              <a:t>Для А=1 существует 3 решения, для А=0 всего 1. Так же дела обстоят и с остальными переменными.</a:t>
            </a:r>
          </a:p>
          <a:p>
            <a:pPr marL="36576" indent="0"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6111874"/>
              </p:ext>
            </p:extLst>
          </p:nvPr>
        </p:nvGraphicFramePr>
        <p:xfrm>
          <a:off x="1115616" y="3707245"/>
          <a:ext cx="1800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0"/>
                <a:gridCol w="450050"/>
                <a:gridCol w="450050"/>
                <a:gridCol w="450050"/>
              </a:tblGrid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02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6.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/>
              <a:t>Отметим рядом с каждым решением количество комбинаций, которое ему соответствует: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/>
              <a:t>Далее складываем получившиеся значения: 81+27+9+3+1=121.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/>
              <a:t>Ответ 121</a:t>
            </a:r>
          </a:p>
          <a:p>
            <a:pPr marL="36576" indent="0"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5737750"/>
              </p:ext>
            </p:extLst>
          </p:nvPr>
        </p:nvGraphicFramePr>
        <p:xfrm>
          <a:off x="995876" y="1556792"/>
          <a:ext cx="51603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63"/>
                <a:gridCol w="510463"/>
                <a:gridCol w="510463"/>
                <a:gridCol w="510463"/>
                <a:gridCol w="3118448"/>
              </a:tblGrid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Подсчёт комбинаций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3*3*3*3=81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1*3*3*3=27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1*1*3*3=9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1*1*1*3=3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1*1*1*1=1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7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7.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различных наборов значений логических переменных 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, x</a:t>
            </a:r>
            <a:r>
              <a:rPr lang="ru-RU" sz="2400" baseline="-25000" dirty="0"/>
              <a:t>2</a:t>
            </a:r>
            <a:r>
              <a:rPr lang="ru-RU" sz="2400" dirty="0"/>
              <a:t>, ... x</a:t>
            </a:r>
            <a:r>
              <a:rPr lang="ru-RU" sz="2400" baseline="-25000" dirty="0"/>
              <a:t>10</a:t>
            </a:r>
            <a:r>
              <a:rPr lang="ru-RU" sz="2400" dirty="0"/>
              <a:t>, </a:t>
            </a:r>
            <a:r>
              <a:rPr lang="ru-RU" sz="2400" dirty="0" smtClean="0"/>
              <a:t>которые удовлетворяют </a:t>
            </a:r>
            <a:r>
              <a:rPr lang="ru-RU" sz="2400" dirty="0"/>
              <a:t>всем </a:t>
            </a:r>
            <a:r>
              <a:rPr lang="ru-RU" sz="2400" dirty="0" smtClean="0"/>
              <a:t>перечисленным </a:t>
            </a:r>
            <a:r>
              <a:rPr lang="ru-RU" sz="2400" dirty="0"/>
              <a:t>ниже </a:t>
            </a:r>
            <a:r>
              <a:rPr lang="ru-RU" sz="2400" dirty="0" smtClean="0"/>
              <a:t>условиям?</a:t>
            </a:r>
            <a:r>
              <a:rPr lang="ru-RU" sz="2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1</a:t>
            </a:r>
            <a:r>
              <a:rPr lang="ru-RU" sz="2400" dirty="0"/>
              <a:t> ∧ ¬x</a:t>
            </a:r>
            <a:r>
              <a:rPr lang="ru-RU" sz="2400" baseline="-25000" dirty="0"/>
              <a:t>2</a:t>
            </a:r>
            <a:r>
              <a:rPr lang="ru-RU" sz="2400" dirty="0"/>
              <a:t>) ∨ (¬x</a:t>
            </a:r>
            <a:r>
              <a:rPr lang="ru-RU" sz="2400" baseline="-25000" dirty="0"/>
              <a:t>1</a:t>
            </a:r>
            <a:r>
              <a:rPr lang="ru-RU" sz="2400" dirty="0"/>
              <a:t> ∧ x</a:t>
            </a:r>
            <a:r>
              <a:rPr lang="ru-RU" sz="2400" baseline="-25000" dirty="0"/>
              <a:t>2</a:t>
            </a:r>
            <a:r>
              <a:rPr lang="ru-RU" sz="2400" dirty="0"/>
              <a:t>) ∨ (x</a:t>
            </a:r>
            <a:r>
              <a:rPr lang="ru-RU" sz="2400" baseline="-25000" dirty="0"/>
              <a:t>3</a:t>
            </a:r>
            <a:r>
              <a:rPr lang="ru-RU" sz="2400" dirty="0"/>
              <a:t> ∧ x</a:t>
            </a:r>
            <a:r>
              <a:rPr lang="ru-RU" sz="2400" baseline="-25000" dirty="0"/>
              <a:t>4</a:t>
            </a:r>
            <a:r>
              <a:rPr lang="ru-RU" sz="2400" dirty="0"/>
              <a:t>) ∨ (¬x</a:t>
            </a:r>
            <a:r>
              <a:rPr lang="ru-RU" sz="2400" baseline="-25000" dirty="0"/>
              <a:t>3</a:t>
            </a:r>
            <a:r>
              <a:rPr lang="ru-RU" sz="2400" dirty="0"/>
              <a:t> ∧ ¬x</a:t>
            </a:r>
            <a:r>
              <a:rPr lang="ru-RU" sz="2400" baseline="-25000" dirty="0"/>
              <a:t>4</a:t>
            </a:r>
            <a:r>
              <a:rPr lang="ru-RU" sz="2400" dirty="0"/>
              <a:t>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3</a:t>
            </a:r>
            <a:r>
              <a:rPr lang="ru-RU" sz="2400" dirty="0"/>
              <a:t> ∧ ¬x</a:t>
            </a:r>
            <a:r>
              <a:rPr lang="ru-RU" sz="2400" baseline="-25000" dirty="0"/>
              <a:t>4</a:t>
            </a:r>
            <a:r>
              <a:rPr lang="ru-RU" sz="2400" dirty="0"/>
              <a:t>) ∨ (¬x</a:t>
            </a:r>
            <a:r>
              <a:rPr lang="ru-RU" sz="2400" baseline="-25000" dirty="0"/>
              <a:t>3</a:t>
            </a:r>
            <a:r>
              <a:rPr lang="ru-RU" sz="2400" dirty="0"/>
              <a:t> ∧ x</a:t>
            </a:r>
            <a:r>
              <a:rPr lang="ru-RU" sz="2400" baseline="-25000" dirty="0"/>
              <a:t>4</a:t>
            </a:r>
            <a:r>
              <a:rPr lang="ru-RU" sz="2400" dirty="0"/>
              <a:t>) ∨ (x</a:t>
            </a:r>
            <a:r>
              <a:rPr lang="ru-RU" sz="2400" baseline="-25000" dirty="0"/>
              <a:t>5</a:t>
            </a:r>
            <a:r>
              <a:rPr lang="ru-RU" sz="2400" dirty="0"/>
              <a:t> ∧ x</a:t>
            </a:r>
            <a:r>
              <a:rPr lang="ru-RU" sz="2400" baseline="-25000" dirty="0"/>
              <a:t>6</a:t>
            </a:r>
            <a:r>
              <a:rPr lang="ru-RU" sz="2400" dirty="0"/>
              <a:t>) ∨ (¬x</a:t>
            </a:r>
            <a:r>
              <a:rPr lang="ru-RU" sz="2400" baseline="-25000" dirty="0"/>
              <a:t>5</a:t>
            </a:r>
            <a:r>
              <a:rPr lang="ru-RU" sz="2400" dirty="0"/>
              <a:t> ∧ ¬x</a:t>
            </a:r>
            <a:r>
              <a:rPr lang="ru-RU" sz="2400" baseline="-25000" dirty="0"/>
              <a:t>6</a:t>
            </a:r>
            <a:r>
              <a:rPr lang="ru-RU" sz="2400" dirty="0"/>
              <a:t>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7</a:t>
            </a:r>
            <a:r>
              <a:rPr lang="ru-RU" sz="2400" dirty="0"/>
              <a:t> ∧ ¬x</a:t>
            </a:r>
            <a:r>
              <a:rPr lang="ru-RU" sz="2400" baseline="-25000" dirty="0"/>
              <a:t>8</a:t>
            </a:r>
            <a:r>
              <a:rPr lang="ru-RU" sz="2400" dirty="0"/>
              <a:t>) ∨ (¬x</a:t>
            </a:r>
            <a:r>
              <a:rPr lang="ru-RU" sz="2400" baseline="-25000" dirty="0"/>
              <a:t>7</a:t>
            </a:r>
            <a:r>
              <a:rPr lang="ru-RU" sz="2400" dirty="0"/>
              <a:t> ∧ x</a:t>
            </a:r>
            <a:r>
              <a:rPr lang="ru-RU" sz="2400" baseline="-25000" dirty="0"/>
              <a:t>8</a:t>
            </a:r>
            <a:r>
              <a:rPr lang="ru-RU" sz="2400" dirty="0"/>
              <a:t>) ∨ (x</a:t>
            </a:r>
            <a:r>
              <a:rPr lang="ru-RU" sz="2400" baseline="-25000" dirty="0"/>
              <a:t>9</a:t>
            </a:r>
            <a:r>
              <a:rPr lang="ru-RU" sz="2400" dirty="0"/>
              <a:t> ∧ x</a:t>
            </a:r>
            <a:r>
              <a:rPr lang="ru-RU" sz="2400" baseline="-25000" dirty="0"/>
              <a:t>10</a:t>
            </a:r>
            <a:r>
              <a:rPr lang="ru-RU" sz="2400" dirty="0"/>
              <a:t>) ∨ (¬x</a:t>
            </a:r>
            <a:r>
              <a:rPr lang="ru-RU" sz="2400" baseline="-25000" dirty="0"/>
              <a:t>9</a:t>
            </a:r>
            <a:r>
              <a:rPr lang="ru-RU" sz="2400" dirty="0"/>
              <a:t> ∧ ¬x</a:t>
            </a:r>
            <a:r>
              <a:rPr lang="ru-RU" sz="2400" baseline="-25000" dirty="0"/>
              <a:t>10</a:t>
            </a:r>
            <a:r>
              <a:rPr lang="ru-RU" sz="2400" dirty="0"/>
              <a:t>) = </a:t>
            </a:r>
            <a:r>
              <a:rPr lang="ru-RU" sz="2400" dirty="0" smtClean="0"/>
              <a:t>1</a:t>
            </a:r>
            <a:r>
              <a:rPr lang="ru-RU" sz="2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В </a:t>
            </a:r>
            <a:r>
              <a:rPr lang="ru-RU" sz="2400" dirty="0" smtClean="0"/>
              <a:t>ответе</a:t>
            </a:r>
            <a:r>
              <a:rPr lang="ru-RU" sz="2400" dirty="0"/>
              <a:t> </a:t>
            </a:r>
            <a:r>
              <a:rPr lang="ru-RU" sz="2400" b="1" dirty="0"/>
              <a:t>не нужно</a:t>
            </a:r>
            <a:r>
              <a:rPr lang="ru-RU" sz="2400" dirty="0"/>
              <a:t> </a:t>
            </a:r>
            <a:r>
              <a:rPr lang="ru-RU" sz="2400" dirty="0" smtClean="0"/>
              <a:t>перечислять </a:t>
            </a:r>
            <a:r>
              <a:rPr lang="ru-RU" sz="2400" dirty="0"/>
              <a:t>все </a:t>
            </a:r>
            <a:r>
              <a:rPr lang="ru-RU" sz="2400" dirty="0" smtClean="0"/>
              <a:t>различные наборы значений переменных 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, x</a:t>
            </a:r>
            <a:r>
              <a:rPr lang="ru-RU" sz="2400" baseline="-25000" dirty="0"/>
              <a:t>2</a:t>
            </a:r>
            <a:r>
              <a:rPr lang="ru-RU" sz="2400" dirty="0"/>
              <a:t>, … x</a:t>
            </a:r>
            <a:r>
              <a:rPr lang="ru-RU" sz="2400" baseline="-25000" dirty="0"/>
              <a:t>10</a:t>
            </a:r>
            <a:r>
              <a:rPr lang="ru-RU" sz="2400" dirty="0"/>
              <a:t> при </a:t>
            </a:r>
            <a:r>
              <a:rPr lang="ru-RU" sz="2400" dirty="0" smtClean="0"/>
              <a:t>которых выполнена данная система равенств</a:t>
            </a:r>
            <a:r>
              <a:rPr lang="ru-RU" sz="2400" dirty="0"/>
              <a:t>. В </a:t>
            </a:r>
            <a:r>
              <a:rPr lang="ru-RU" sz="2400" dirty="0" smtClean="0"/>
              <a:t>качестве ответа </a:t>
            </a:r>
            <a:r>
              <a:rPr lang="ru-RU" sz="2400" dirty="0"/>
              <a:t>Вам нужно </a:t>
            </a:r>
            <a:r>
              <a:rPr lang="ru-RU" sz="2400" dirty="0" smtClean="0"/>
              <a:t>указать количество </a:t>
            </a:r>
            <a:r>
              <a:rPr lang="ru-RU" sz="2400" dirty="0"/>
              <a:t>таких </a:t>
            </a:r>
            <a:r>
              <a:rPr lang="ru-RU" sz="2400" dirty="0" smtClean="0"/>
              <a:t>наборов.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Сначала сделаем преобразование: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 ∧ ¬x</a:t>
            </a:r>
            <a:r>
              <a:rPr lang="ru-RU" sz="2400" baseline="-25000" dirty="0"/>
              <a:t>2</a:t>
            </a:r>
            <a:r>
              <a:rPr lang="ru-RU" sz="2400" dirty="0"/>
              <a:t>) ∨ (¬x</a:t>
            </a:r>
            <a:r>
              <a:rPr lang="ru-RU" sz="2400" baseline="-25000" dirty="0"/>
              <a:t>1</a:t>
            </a:r>
            <a:r>
              <a:rPr lang="ru-RU" sz="2400" dirty="0"/>
              <a:t> ∧ x</a:t>
            </a:r>
            <a:r>
              <a:rPr lang="ru-RU" sz="2400" baseline="-25000" dirty="0"/>
              <a:t>2</a:t>
            </a:r>
            <a:r>
              <a:rPr lang="ru-RU" sz="2400" dirty="0"/>
              <a:t>) </a:t>
            </a:r>
            <a:r>
              <a:rPr lang="ru-RU" sz="2400" dirty="0" smtClean="0"/>
              <a:t>= </a:t>
            </a:r>
            <a:r>
              <a:rPr lang="ru-RU" sz="2400" dirty="0"/>
              <a:t>¬ </a:t>
            </a:r>
            <a:r>
              <a:rPr lang="en-US" sz="2400" dirty="0" smtClean="0"/>
              <a:t>(</a:t>
            </a:r>
            <a:r>
              <a:rPr lang="ru-RU" sz="2400" dirty="0" smtClean="0"/>
              <a:t>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≡x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3</a:t>
            </a:r>
            <a:r>
              <a:rPr lang="ru-RU" sz="2400" dirty="0"/>
              <a:t> ∧ x</a:t>
            </a:r>
            <a:r>
              <a:rPr lang="ru-RU" sz="2400" baseline="-25000" dirty="0"/>
              <a:t>4</a:t>
            </a:r>
            <a:r>
              <a:rPr lang="ru-RU" sz="2400" dirty="0"/>
              <a:t>) ∨ (¬x</a:t>
            </a:r>
            <a:r>
              <a:rPr lang="ru-RU" sz="2400" baseline="-25000" dirty="0"/>
              <a:t>3</a:t>
            </a:r>
            <a:r>
              <a:rPr lang="ru-RU" sz="2400" dirty="0"/>
              <a:t> ∧ ¬x</a:t>
            </a:r>
            <a:r>
              <a:rPr lang="ru-RU" sz="2400" baseline="-25000" dirty="0"/>
              <a:t>4</a:t>
            </a:r>
            <a:r>
              <a:rPr lang="ru-RU" sz="2400" dirty="0" smtClean="0"/>
              <a:t>)</a:t>
            </a:r>
            <a:r>
              <a:rPr lang="en-US" sz="2400" dirty="0" smtClean="0"/>
              <a:t>=</a:t>
            </a: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3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¬</a:t>
            </a:r>
            <a:r>
              <a:rPr lang="en-US" sz="2400" dirty="0" smtClean="0"/>
              <a:t>(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≡x</a:t>
            </a:r>
            <a:r>
              <a:rPr lang="ru-RU" sz="2400" baseline="-25000" dirty="0"/>
              <a:t>2</a:t>
            </a:r>
            <a:r>
              <a:rPr lang="en-US" sz="2400" dirty="0" smtClean="0"/>
              <a:t>)</a:t>
            </a:r>
            <a:r>
              <a:rPr lang="ru-RU" sz="2400" dirty="0"/>
              <a:t> ∨</a:t>
            </a:r>
            <a:r>
              <a:rPr lang="en-US" sz="2400" dirty="0" smtClean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3</a:t>
            </a:r>
            <a:r>
              <a:rPr lang="ru-RU" sz="2400" dirty="0"/>
              <a:t>≡x</a:t>
            </a:r>
            <a:r>
              <a:rPr lang="en-US" sz="2400" baseline="-25000" dirty="0"/>
              <a:t>4</a:t>
            </a:r>
            <a:r>
              <a:rPr lang="en-US" sz="2400" dirty="0" smtClean="0"/>
              <a:t>)=(</a:t>
            </a:r>
            <a:r>
              <a:rPr lang="ru-RU" sz="2400" dirty="0" smtClean="0"/>
              <a:t>x</a:t>
            </a:r>
            <a:r>
              <a:rPr lang="ru-RU" sz="2400" baseline="-25000" dirty="0" smtClean="0"/>
              <a:t>1</a:t>
            </a:r>
            <a:r>
              <a:rPr lang="ru-RU" sz="2400" dirty="0"/>
              <a:t>≡x</a:t>
            </a:r>
            <a:r>
              <a:rPr lang="ru-RU" sz="2400" baseline="-25000" dirty="0"/>
              <a:t>2</a:t>
            </a:r>
            <a:r>
              <a:rPr lang="en-US" sz="2400" dirty="0" smtClean="0"/>
              <a:t>)</a:t>
            </a:r>
            <a:r>
              <a:rPr lang="ru-RU" sz="2400" dirty="0" smtClean="0"/>
              <a:t>→</a:t>
            </a:r>
            <a:r>
              <a:rPr lang="en-US" sz="2400" dirty="0" smtClean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3</a:t>
            </a:r>
            <a:r>
              <a:rPr lang="ru-RU" sz="2400" dirty="0"/>
              <a:t>≡x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 </a:t>
            </a:r>
          </a:p>
          <a:p>
            <a:pPr marL="36576" indent="0"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088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7.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</a:t>
            </a:r>
            <a:r>
              <a:rPr lang="ru-RU" sz="2400" dirty="0" smtClean="0"/>
              <a:t>x</a:t>
            </a:r>
            <a:r>
              <a:rPr lang="ru-RU" sz="2400" baseline="-25000" dirty="0" smtClean="0"/>
              <a:t>1</a:t>
            </a:r>
            <a:r>
              <a:rPr lang="ru-RU" sz="2400" dirty="0"/>
              <a:t>≡x</a:t>
            </a:r>
            <a:r>
              <a:rPr lang="ru-RU" sz="2400" baseline="-25000" dirty="0"/>
              <a:t>2</a:t>
            </a:r>
            <a:r>
              <a:rPr lang="en-US" sz="2400" dirty="0" smtClean="0"/>
              <a:t>)</a:t>
            </a:r>
            <a:r>
              <a:rPr lang="ru-RU" sz="2400" dirty="0" smtClean="0"/>
              <a:t>→</a:t>
            </a:r>
            <a:r>
              <a:rPr lang="en-US" sz="2400" dirty="0" smtClean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3</a:t>
            </a:r>
            <a:r>
              <a:rPr lang="ru-RU" sz="2400" dirty="0"/>
              <a:t>≡x</a:t>
            </a:r>
            <a:r>
              <a:rPr lang="en-US" sz="2400" baseline="-25000" dirty="0"/>
              <a:t>4</a:t>
            </a:r>
            <a:r>
              <a:rPr lang="en-US" sz="2400" dirty="0" smtClean="0"/>
              <a:t>)=1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3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5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)=</a:t>
            </a:r>
            <a:r>
              <a:rPr lang="en-US" sz="24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5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7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)=</a:t>
            </a:r>
            <a:r>
              <a:rPr lang="en-US" sz="24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7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 smtClean="0"/>
              <a:t>x</a:t>
            </a:r>
            <a:r>
              <a:rPr lang="en-US" sz="2400" baseline="-25000" dirty="0" smtClean="0"/>
              <a:t>9</a:t>
            </a:r>
            <a:r>
              <a:rPr lang="ru-RU" sz="2400" dirty="0" smtClean="0"/>
              <a:t>≡x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)=</a:t>
            </a:r>
            <a:r>
              <a:rPr lang="en-US" sz="24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Сделаем, как в предыдущей задаче: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en-US" sz="2400" dirty="0" smtClean="0"/>
              <a:t>(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≡x</a:t>
            </a:r>
            <a:r>
              <a:rPr lang="ru-RU" sz="2400" baseline="-25000" dirty="0"/>
              <a:t>2</a:t>
            </a:r>
            <a:r>
              <a:rPr lang="en-US" sz="2400" dirty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3</a:t>
            </a:r>
            <a:r>
              <a:rPr lang="ru-RU" sz="2400" dirty="0"/>
              <a:t>≡x</a:t>
            </a:r>
            <a:r>
              <a:rPr lang="en-US" sz="2400" baseline="-25000" dirty="0"/>
              <a:t>4</a:t>
            </a:r>
            <a:r>
              <a:rPr lang="en-US" sz="2400" dirty="0" smtClean="0"/>
              <a:t>)</a:t>
            </a:r>
            <a:r>
              <a:rPr lang="ru-RU" sz="2400" dirty="0" smtClean="0"/>
              <a:t>) </a:t>
            </a:r>
            <a:r>
              <a:rPr lang="en-US" sz="2400" dirty="0" smtClean="0"/>
              <a:t>/\</a:t>
            </a:r>
            <a:r>
              <a:rPr lang="ru-RU" sz="2400" dirty="0" smtClean="0"/>
              <a:t> (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3</a:t>
            </a:r>
            <a:r>
              <a:rPr lang="ru-RU" sz="2400" dirty="0"/>
              <a:t>≡x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5</a:t>
            </a:r>
            <a:r>
              <a:rPr lang="ru-RU" sz="2400" dirty="0"/>
              <a:t>≡x</a:t>
            </a:r>
            <a:r>
              <a:rPr lang="en-US" sz="2400" baseline="-25000" dirty="0"/>
              <a:t>6</a:t>
            </a:r>
            <a:r>
              <a:rPr lang="en-US" sz="2400" dirty="0"/>
              <a:t>)</a:t>
            </a:r>
            <a:r>
              <a:rPr lang="ru-RU" sz="2400" dirty="0" smtClean="0"/>
              <a:t>) </a:t>
            </a:r>
            <a:r>
              <a:rPr lang="en-US" sz="2400" dirty="0" smtClean="0"/>
              <a:t>/\</a:t>
            </a:r>
            <a:r>
              <a:rPr lang="ru-RU" sz="2400" dirty="0" smtClean="0"/>
              <a:t> (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5</a:t>
            </a:r>
            <a:r>
              <a:rPr lang="ru-RU" sz="2400" dirty="0"/>
              <a:t>≡x</a:t>
            </a:r>
            <a:r>
              <a:rPr lang="en-US" sz="2400" baseline="-25000" dirty="0"/>
              <a:t>6</a:t>
            </a:r>
            <a:r>
              <a:rPr lang="en-US" sz="2400" dirty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7</a:t>
            </a:r>
            <a:r>
              <a:rPr lang="ru-RU" sz="2400" dirty="0"/>
              <a:t>≡x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  <a:r>
              <a:rPr lang="ru-RU" sz="2400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/\</a:t>
            </a:r>
            <a:r>
              <a:rPr lang="ru-RU" sz="2400" dirty="0" smtClean="0"/>
              <a:t> (</a:t>
            </a:r>
            <a:r>
              <a:rPr lang="en-US" sz="2400" dirty="0" smtClean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7</a:t>
            </a:r>
            <a:r>
              <a:rPr lang="ru-RU" sz="2400" dirty="0"/>
              <a:t>≡x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  <a:r>
              <a:rPr lang="ru-RU" sz="2400" dirty="0"/>
              <a:t>→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9</a:t>
            </a:r>
            <a:r>
              <a:rPr lang="ru-RU" sz="2400" dirty="0"/>
              <a:t>≡x</a:t>
            </a:r>
            <a:r>
              <a:rPr lang="en-US" sz="2400" baseline="-25000" dirty="0"/>
              <a:t>10</a:t>
            </a:r>
            <a:r>
              <a:rPr lang="en-US" sz="2400" dirty="0" smtClean="0"/>
              <a:t>)</a:t>
            </a:r>
            <a:r>
              <a:rPr lang="ru-RU" sz="2400" dirty="0" smtClean="0"/>
              <a:t>)</a:t>
            </a:r>
            <a:r>
              <a:rPr lang="en-US" sz="2400" dirty="0" smtClean="0"/>
              <a:t>=1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Теперь замена: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A=</a:t>
            </a:r>
            <a:r>
              <a:rPr lang="en-US" sz="2400" dirty="0"/>
              <a:t> (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≡x</a:t>
            </a:r>
            <a:r>
              <a:rPr lang="ru-RU" sz="2400" baseline="-25000" dirty="0"/>
              <a:t>2</a:t>
            </a:r>
            <a:r>
              <a:rPr lang="en-US" sz="2400" dirty="0"/>
              <a:t>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B= (</a:t>
            </a:r>
            <a:r>
              <a:rPr lang="ru-RU" sz="2400" dirty="0"/>
              <a:t>x</a:t>
            </a:r>
            <a:r>
              <a:rPr lang="en-US" sz="2400" baseline="-25000" dirty="0"/>
              <a:t>3</a:t>
            </a:r>
            <a:r>
              <a:rPr lang="ru-RU" sz="2400" dirty="0"/>
              <a:t>≡x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C= (</a:t>
            </a:r>
            <a:r>
              <a:rPr lang="ru-RU" sz="2400" dirty="0"/>
              <a:t>x</a:t>
            </a:r>
            <a:r>
              <a:rPr lang="en-US" sz="2400" baseline="-25000" dirty="0"/>
              <a:t>5</a:t>
            </a:r>
            <a:r>
              <a:rPr lang="ru-RU" sz="2400" dirty="0"/>
              <a:t>≡x</a:t>
            </a:r>
            <a:r>
              <a:rPr lang="en-US" sz="2400" baseline="-25000" dirty="0"/>
              <a:t>6</a:t>
            </a:r>
            <a:r>
              <a:rPr lang="en-US" sz="2400" dirty="0"/>
              <a:t>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D= (</a:t>
            </a:r>
            <a:r>
              <a:rPr lang="ru-RU" sz="2400" dirty="0"/>
              <a:t>x</a:t>
            </a:r>
            <a:r>
              <a:rPr lang="en-US" sz="2400" baseline="-25000" dirty="0"/>
              <a:t>7</a:t>
            </a:r>
            <a:r>
              <a:rPr lang="ru-RU" sz="2400" dirty="0"/>
              <a:t>≡x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E= </a:t>
            </a:r>
            <a:r>
              <a:rPr lang="en-US" sz="2400" dirty="0"/>
              <a:t>(</a:t>
            </a:r>
            <a:r>
              <a:rPr lang="ru-RU" sz="2400" dirty="0"/>
              <a:t>x</a:t>
            </a:r>
            <a:r>
              <a:rPr lang="en-US" sz="2400" baseline="-25000" dirty="0"/>
              <a:t>9</a:t>
            </a:r>
            <a:r>
              <a:rPr lang="ru-RU" sz="2400" dirty="0"/>
              <a:t>≡x</a:t>
            </a:r>
            <a:r>
              <a:rPr lang="en-US" sz="2400" baseline="-25000" dirty="0"/>
              <a:t>10</a:t>
            </a:r>
            <a:r>
              <a:rPr lang="en-US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(A</a:t>
            </a:r>
            <a:r>
              <a:rPr lang="ru-RU" sz="2400" dirty="0"/>
              <a:t> → </a:t>
            </a:r>
            <a:r>
              <a:rPr lang="en-US" sz="2400" dirty="0" smtClean="0"/>
              <a:t>B)</a:t>
            </a:r>
            <a:r>
              <a:rPr lang="en-US" sz="2400" dirty="0"/>
              <a:t> </a:t>
            </a:r>
            <a:r>
              <a:rPr lang="en-US" sz="2400" dirty="0" smtClean="0"/>
              <a:t>/\ (B</a:t>
            </a:r>
            <a:r>
              <a:rPr lang="ru-RU" sz="2400" dirty="0" smtClean="0"/>
              <a:t> </a:t>
            </a:r>
            <a:r>
              <a:rPr lang="ru-RU" sz="2400" dirty="0"/>
              <a:t>→ </a:t>
            </a:r>
            <a:r>
              <a:rPr lang="en-US" sz="2400" dirty="0" smtClean="0"/>
              <a:t>C) </a:t>
            </a:r>
            <a:r>
              <a:rPr lang="en-US" sz="2400" dirty="0"/>
              <a:t>/\ </a:t>
            </a:r>
            <a:r>
              <a:rPr lang="en-US" sz="2400" dirty="0" smtClean="0"/>
              <a:t>(C</a:t>
            </a:r>
            <a:r>
              <a:rPr lang="ru-RU" sz="2400" dirty="0" smtClean="0"/>
              <a:t> </a:t>
            </a:r>
            <a:r>
              <a:rPr lang="ru-RU" sz="2400" dirty="0"/>
              <a:t>→ </a:t>
            </a:r>
            <a:r>
              <a:rPr lang="en-US" sz="2400" dirty="0" smtClean="0"/>
              <a:t>D) </a:t>
            </a:r>
            <a:r>
              <a:rPr lang="en-US" sz="2400" dirty="0"/>
              <a:t>/\ </a:t>
            </a:r>
            <a:r>
              <a:rPr lang="en-US" sz="2400" dirty="0" smtClean="0"/>
              <a:t>(D</a:t>
            </a:r>
            <a:r>
              <a:rPr lang="ru-RU" sz="2400" dirty="0" smtClean="0"/>
              <a:t> </a:t>
            </a:r>
            <a:r>
              <a:rPr lang="ru-RU" sz="2400" dirty="0"/>
              <a:t>→ </a:t>
            </a:r>
            <a:r>
              <a:rPr lang="en-US" sz="2400" dirty="0" smtClean="0"/>
              <a:t>E)=1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 </a:t>
            </a:r>
          </a:p>
          <a:p>
            <a:pPr marL="36576" indent="0">
              <a:buNone/>
              <a:defRPr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807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7.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Теперь составим таблицу решений.</a:t>
            </a:r>
            <a:r>
              <a:rPr lang="en-US" sz="2400" dirty="0" smtClean="0"/>
              <a:t> A, B, C, D, E </a:t>
            </a:r>
            <a:r>
              <a:rPr lang="ru-RU" sz="2400" dirty="0" smtClean="0"/>
              <a:t>тоже независимы, но у А х</a:t>
            </a:r>
            <a:r>
              <a:rPr lang="en-US" sz="2400" dirty="0" smtClean="0"/>
              <a:t>1 </a:t>
            </a:r>
            <a:r>
              <a:rPr lang="ru-RU" sz="2400" dirty="0" smtClean="0"/>
              <a:t>и х2 теперь соединены тождеством, а не дизъюнкцией, поэтому будет 2 случая ложного исхода и 2 случая истинного исхода. Это распространяется и на оставшиеся 4 переменные </a:t>
            </a:r>
            <a:r>
              <a:rPr lang="en-US" sz="2400" dirty="0"/>
              <a:t>B, C, D, </a:t>
            </a:r>
            <a:r>
              <a:rPr lang="en-US" sz="2400" dirty="0" smtClean="0"/>
              <a:t>E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Далее </a:t>
            </a:r>
            <a:r>
              <a:rPr lang="ru-RU" sz="2400" dirty="0" smtClean="0"/>
              <a:t>находим сумму </a:t>
            </a:r>
            <a:r>
              <a:rPr lang="en-US" sz="2400" dirty="0" smtClean="0"/>
              <a:t>32*6=192</a:t>
            </a:r>
            <a:r>
              <a:rPr lang="ru-RU" sz="2400" dirty="0"/>
              <a:t> </a:t>
            </a:r>
            <a:r>
              <a:rPr lang="ru-RU" sz="2400" dirty="0" smtClean="0"/>
              <a:t>решения.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192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0789387"/>
              </p:ext>
            </p:extLst>
          </p:nvPr>
        </p:nvGraphicFramePr>
        <p:xfrm>
          <a:off x="980231" y="2492896"/>
          <a:ext cx="540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13"/>
                <a:gridCol w="464513"/>
                <a:gridCol w="464513"/>
                <a:gridCol w="464513"/>
                <a:gridCol w="464513"/>
                <a:gridCol w="3078035"/>
              </a:tblGrid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Подсчёт комбинаций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2*2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2*2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2*2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2*2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2*2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7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2*2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73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8.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различных наборов значений логических переменных 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, x</a:t>
            </a:r>
            <a:r>
              <a:rPr lang="ru-RU" sz="2400" baseline="-25000" dirty="0"/>
              <a:t>2</a:t>
            </a:r>
            <a:r>
              <a:rPr lang="ru-RU" sz="2400" dirty="0"/>
              <a:t>, ... x</a:t>
            </a:r>
            <a:r>
              <a:rPr lang="ru-RU" sz="2400" baseline="-25000" dirty="0"/>
              <a:t>10</a:t>
            </a:r>
            <a:r>
              <a:rPr lang="ru-RU" sz="2400" dirty="0"/>
              <a:t>, </a:t>
            </a:r>
            <a:r>
              <a:rPr lang="ru-RU" sz="2400" dirty="0" smtClean="0"/>
              <a:t>которые удовлетворяют </a:t>
            </a:r>
            <a:r>
              <a:rPr lang="ru-RU" sz="2400" dirty="0"/>
              <a:t>всем </a:t>
            </a:r>
            <a:r>
              <a:rPr lang="ru-RU" sz="2400" dirty="0" smtClean="0"/>
              <a:t>перечисленным </a:t>
            </a:r>
            <a:r>
              <a:rPr lang="ru-RU" sz="2400" dirty="0"/>
              <a:t>ниже </a:t>
            </a:r>
            <a:r>
              <a:rPr lang="ru-RU" sz="2400" dirty="0" smtClean="0"/>
              <a:t>условиям</a:t>
            </a:r>
            <a:r>
              <a:rPr lang="ru-RU" sz="2400" dirty="0"/>
              <a:t>?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1</a:t>
            </a:r>
            <a:r>
              <a:rPr lang="ru-RU" sz="2400" dirty="0"/>
              <a:t> ∧ x</a:t>
            </a:r>
            <a:r>
              <a:rPr lang="ru-RU" sz="2400" baseline="-25000" dirty="0"/>
              <a:t>2</a:t>
            </a:r>
            <a:r>
              <a:rPr lang="ru-RU" sz="2400" dirty="0"/>
              <a:t>) ∨ (¬x</a:t>
            </a:r>
            <a:r>
              <a:rPr lang="ru-RU" sz="2400" baseline="-25000" dirty="0"/>
              <a:t>1</a:t>
            </a:r>
            <a:r>
              <a:rPr lang="ru-RU" sz="2400" dirty="0"/>
              <a:t> ∧ ¬x</a:t>
            </a:r>
            <a:r>
              <a:rPr lang="ru-RU" sz="2400" baseline="-25000" dirty="0"/>
              <a:t>2</a:t>
            </a:r>
            <a:r>
              <a:rPr lang="ru-RU" sz="2400" dirty="0"/>
              <a:t>) ∨ (x</a:t>
            </a:r>
            <a:r>
              <a:rPr lang="ru-RU" sz="2400" baseline="-25000" dirty="0"/>
              <a:t>2</a:t>
            </a:r>
            <a:r>
              <a:rPr lang="ru-RU" sz="2400" dirty="0"/>
              <a:t> ∧ ¬x</a:t>
            </a:r>
            <a:r>
              <a:rPr lang="ru-RU" sz="2400" baseline="-25000" dirty="0"/>
              <a:t>3</a:t>
            </a:r>
            <a:r>
              <a:rPr lang="ru-RU" sz="2400" dirty="0"/>
              <a:t>) ∨ (¬x</a:t>
            </a:r>
            <a:r>
              <a:rPr lang="ru-RU" sz="2400" baseline="-25000" dirty="0"/>
              <a:t>2</a:t>
            </a:r>
            <a:r>
              <a:rPr lang="ru-RU" sz="2400" dirty="0"/>
              <a:t> ∧ x</a:t>
            </a:r>
            <a:r>
              <a:rPr lang="ru-RU" sz="2400" baseline="-25000" dirty="0"/>
              <a:t>3</a:t>
            </a:r>
            <a:r>
              <a:rPr lang="ru-RU" sz="2400" dirty="0"/>
              <a:t>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2</a:t>
            </a:r>
            <a:r>
              <a:rPr lang="ru-RU" sz="2400" dirty="0"/>
              <a:t> ∧ x</a:t>
            </a:r>
            <a:r>
              <a:rPr lang="ru-RU" sz="2400" baseline="-25000" dirty="0"/>
              <a:t>3</a:t>
            </a:r>
            <a:r>
              <a:rPr lang="ru-RU" sz="2400" dirty="0"/>
              <a:t>) ∨ (¬x</a:t>
            </a:r>
            <a:r>
              <a:rPr lang="ru-RU" sz="2400" baseline="-25000" dirty="0"/>
              <a:t>2</a:t>
            </a:r>
            <a:r>
              <a:rPr lang="ru-RU" sz="2400" dirty="0"/>
              <a:t> ∧ ¬x</a:t>
            </a:r>
            <a:r>
              <a:rPr lang="ru-RU" sz="2400" baseline="-25000" dirty="0"/>
              <a:t>3</a:t>
            </a:r>
            <a:r>
              <a:rPr lang="ru-RU" sz="2400" dirty="0"/>
              <a:t>) ∨ (x</a:t>
            </a:r>
            <a:r>
              <a:rPr lang="ru-RU" sz="2400" baseline="-25000" dirty="0"/>
              <a:t>3</a:t>
            </a:r>
            <a:r>
              <a:rPr lang="ru-RU" sz="2400" dirty="0"/>
              <a:t> ∧ ¬x</a:t>
            </a:r>
            <a:r>
              <a:rPr lang="ru-RU" sz="2400" baseline="-25000" dirty="0"/>
              <a:t>4</a:t>
            </a:r>
            <a:r>
              <a:rPr lang="ru-RU" sz="2400" dirty="0"/>
              <a:t>) ∨ (¬x</a:t>
            </a:r>
            <a:r>
              <a:rPr lang="ru-RU" sz="2400" baseline="-25000" dirty="0"/>
              <a:t>3</a:t>
            </a:r>
            <a:r>
              <a:rPr lang="ru-RU" sz="2400" dirty="0"/>
              <a:t> ∧ x</a:t>
            </a:r>
            <a:r>
              <a:rPr lang="ru-RU" sz="2400" baseline="-25000" dirty="0"/>
              <a:t>4</a:t>
            </a:r>
            <a:r>
              <a:rPr lang="ru-RU" sz="2400" dirty="0"/>
              <a:t>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</a:t>
            </a:r>
            <a:r>
              <a:rPr lang="ru-RU" sz="2400" baseline="-25000" dirty="0"/>
              <a:t>8</a:t>
            </a:r>
            <a:r>
              <a:rPr lang="ru-RU" sz="2400" dirty="0"/>
              <a:t> ∧ x</a:t>
            </a:r>
            <a:r>
              <a:rPr lang="ru-RU" sz="2400" baseline="-25000" dirty="0"/>
              <a:t>9</a:t>
            </a:r>
            <a:r>
              <a:rPr lang="ru-RU" sz="2400" dirty="0"/>
              <a:t>) ∨ (¬x</a:t>
            </a:r>
            <a:r>
              <a:rPr lang="ru-RU" sz="2400" baseline="-25000" dirty="0"/>
              <a:t>8</a:t>
            </a:r>
            <a:r>
              <a:rPr lang="ru-RU" sz="2400" dirty="0"/>
              <a:t> ∧ ¬x</a:t>
            </a:r>
            <a:r>
              <a:rPr lang="ru-RU" sz="2400" baseline="-25000" dirty="0"/>
              <a:t>9</a:t>
            </a:r>
            <a:r>
              <a:rPr lang="ru-RU" sz="2400" dirty="0"/>
              <a:t>) ∨ (x</a:t>
            </a:r>
            <a:r>
              <a:rPr lang="ru-RU" sz="2400" baseline="-25000" dirty="0"/>
              <a:t>9</a:t>
            </a:r>
            <a:r>
              <a:rPr lang="ru-RU" sz="2400" dirty="0"/>
              <a:t> ∧ ¬x</a:t>
            </a:r>
            <a:r>
              <a:rPr lang="ru-RU" sz="2400" baseline="-25000" dirty="0"/>
              <a:t>10</a:t>
            </a:r>
            <a:r>
              <a:rPr lang="ru-RU" sz="2400" dirty="0"/>
              <a:t>) ∨ (¬x</a:t>
            </a:r>
            <a:r>
              <a:rPr lang="ru-RU" sz="2400" baseline="-25000" dirty="0"/>
              <a:t>9</a:t>
            </a:r>
            <a:r>
              <a:rPr lang="ru-RU" sz="2400" dirty="0"/>
              <a:t> ∧ x</a:t>
            </a:r>
            <a:r>
              <a:rPr lang="ru-RU" sz="2400" baseline="-25000" dirty="0"/>
              <a:t>10</a:t>
            </a:r>
            <a:r>
              <a:rPr lang="ru-RU" sz="2400" dirty="0"/>
              <a:t>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ответе</a:t>
            </a:r>
            <a:r>
              <a:rPr lang="ru-RU" sz="2400" dirty="0"/>
              <a:t> </a:t>
            </a:r>
            <a:r>
              <a:rPr lang="ru-RU" sz="2400" b="1" dirty="0"/>
              <a:t>не нужно</a:t>
            </a:r>
            <a:r>
              <a:rPr lang="ru-RU" sz="2400" dirty="0"/>
              <a:t> </a:t>
            </a:r>
            <a:r>
              <a:rPr lang="ru-RU" sz="2400" dirty="0" smtClean="0"/>
              <a:t>перечислять </a:t>
            </a:r>
            <a:r>
              <a:rPr lang="ru-RU" sz="2400" dirty="0"/>
              <a:t>все </a:t>
            </a:r>
            <a:r>
              <a:rPr lang="ru-RU" sz="2400" dirty="0" smtClean="0"/>
              <a:t>различные наборы значений переменных </a:t>
            </a:r>
            <a:r>
              <a:rPr lang="ru-RU" sz="2400" dirty="0"/>
              <a:t>x</a:t>
            </a:r>
            <a:r>
              <a:rPr lang="ru-RU" sz="2400" baseline="-25000" dirty="0"/>
              <a:t>1</a:t>
            </a:r>
            <a:r>
              <a:rPr lang="ru-RU" sz="2400" dirty="0"/>
              <a:t>, x</a:t>
            </a:r>
            <a:r>
              <a:rPr lang="ru-RU" sz="2400" baseline="-25000" dirty="0"/>
              <a:t>2</a:t>
            </a:r>
            <a:r>
              <a:rPr lang="ru-RU" sz="2400" dirty="0"/>
              <a:t>, … x</a:t>
            </a:r>
            <a:r>
              <a:rPr lang="ru-RU" sz="2400" baseline="-25000" dirty="0"/>
              <a:t>10</a:t>
            </a:r>
            <a:r>
              <a:rPr lang="ru-RU" sz="2400" dirty="0"/>
              <a:t> при </a:t>
            </a:r>
            <a:r>
              <a:rPr lang="ru-RU" sz="2400" dirty="0" smtClean="0"/>
              <a:t>которых выполнена данная система равенств</a:t>
            </a:r>
            <a:r>
              <a:rPr lang="ru-RU" sz="2400" dirty="0"/>
              <a:t>. В </a:t>
            </a:r>
            <a:r>
              <a:rPr lang="ru-RU" sz="2400" dirty="0" smtClean="0"/>
              <a:t>качестве ответа </a:t>
            </a:r>
            <a:r>
              <a:rPr lang="ru-RU" sz="2400" dirty="0"/>
              <a:t>Вам нужно </a:t>
            </a:r>
            <a:r>
              <a:rPr lang="ru-RU" sz="2400" dirty="0" smtClean="0"/>
              <a:t>указать количество </a:t>
            </a:r>
            <a:r>
              <a:rPr lang="ru-RU" sz="2400" dirty="0"/>
              <a:t>таких </a:t>
            </a:r>
            <a:r>
              <a:rPr lang="ru-RU" sz="2400" dirty="0" smtClean="0"/>
              <a:t>наборов.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Казалось бы задача похожа на предыдущую, но! в правой и левой части есть одинаковые переменные, а значит они зависимы и решать придётся графом, а не таблицей. 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Далее </a:t>
            </a:r>
            <a:r>
              <a:rPr lang="ru-RU" sz="2400" dirty="0" smtClean="0"/>
              <a:t>находим сумму </a:t>
            </a:r>
            <a:r>
              <a:rPr lang="en-US" sz="2400" dirty="0" smtClean="0"/>
              <a:t>32*6=192</a:t>
            </a:r>
            <a:r>
              <a:rPr lang="ru-RU" sz="2400" dirty="0"/>
              <a:t> </a:t>
            </a:r>
            <a:r>
              <a:rPr lang="ru-RU" sz="2400" dirty="0" smtClean="0"/>
              <a:t>решения.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192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899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8.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Вначале преобразуем: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 ∧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 ∨ (¬x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 ∧ ¬x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)= (x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≡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 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/>
              <a:t>x</a:t>
            </a:r>
            <a:r>
              <a:rPr lang="ru-RU" sz="2400" baseline="-25000" dirty="0"/>
              <a:t>2</a:t>
            </a:r>
            <a:r>
              <a:rPr lang="ru-RU" sz="2400" dirty="0"/>
              <a:t> ∧ ¬x</a:t>
            </a:r>
            <a:r>
              <a:rPr lang="ru-RU" sz="2400" baseline="-25000" dirty="0"/>
              <a:t>3</a:t>
            </a:r>
            <a:r>
              <a:rPr lang="ru-RU" sz="2400" dirty="0"/>
              <a:t>) ∨ (¬x</a:t>
            </a:r>
            <a:r>
              <a:rPr lang="ru-RU" sz="2400" baseline="-25000" dirty="0"/>
              <a:t>2</a:t>
            </a:r>
            <a:r>
              <a:rPr lang="ru-RU" sz="2400" dirty="0"/>
              <a:t> ∧ x</a:t>
            </a:r>
            <a:r>
              <a:rPr lang="ru-RU" sz="2400" baseline="-25000" dirty="0"/>
              <a:t>3</a:t>
            </a:r>
            <a:r>
              <a:rPr lang="ru-RU" sz="2400" dirty="0"/>
              <a:t>) = </a:t>
            </a:r>
            <a:r>
              <a:rPr lang="ru-RU" sz="2400" dirty="0" smtClean="0"/>
              <a:t>¬(x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≡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) 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≡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 ∨ ¬(x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≡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) = ¬(x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≡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) ∨ (x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≡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)=(x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≡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 → (</a:t>
            </a:r>
            <a:r>
              <a:rPr lang="ru-RU" sz="2400" dirty="0" err="1" smtClean="0"/>
              <a:t>x</a:t>
            </a:r>
            <a:r>
              <a:rPr lang="ru-RU" sz="2400" baseline="-25000" dirty="0" err="1" smtClean="0"/>
              <a:t>2</a:t>
            </a:r>
            <a:r>
              <a:rPr lang="ru-RU" sz="2400" dirty="0" smtClean="0"/>
              <a:t> ≡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5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)=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6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5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5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7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6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6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5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8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7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7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6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9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8</a:t>
            </a:r>
            <a:r>
              <a:rPr lang="ru-RU" sz="2400" b="1" dirty="0" smtClean="0">
                <a:solidFill>
                  <a:srgbClr val="7030A0"/>
                </a:solidFill>
              </a:rPr>
              <a:t>) 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8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7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10</a:t>
            </a:r>
            <a:r>
              <a:rPr lang="ru-RU" sz="2400" b="1" dirty="0" smtClean="0">
                <a:solidFill>
                  <a:srgbClr val="7030A0"/>
                </a:solidFill>
              </a:rPr>
              <a:t> 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9</a:t>
            </a:r>
            <a:r>
              <a:rPr lang="ru-RU" sz="2400" b="1" dirty="0" smtClean="0">
                <a:solidFill>
                  <a:srgbClr val="7030A0"/>
                </a:solidFill>
              </a:rPr>
              <a:t>)→ (x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9</a:t>
            </a:r>
            <a:r>
              <a:rPr lang="ru-RU" sz="2400" b="1" dirty="0" smtClean="0">
                <a:solidFill>
                  <a:srgbClr val="7030A0"/>
                </a:solidFill>
              </a:rPr>
              <a:t> ≡ x</a:t>
            </a:r>
            <a:r>
              <a:rPr lang="ru-RU" sz="2400" b="1" baseline="-25000" dirty="0" smtClean="0">
                <a:solidFill>
                  <a:srgbClr val="7030A0"/>
                </a:solidFill>
              </a:rPr>
              <a:t>8</a:t>
            </a:r>
            <a:r>
              <a:rPr lang="ru-RU" sz="2400" b="1" dirty="0" smtClean="0">
                <a:solidFill>
                  <a:srgbClr val="7030A0"/>
                </a:solidFill>
              </a:rPr>
              <a:t>)=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Тождество – симметричная операция, поэтому существует 2 симметричных набора решений, для нуля и для единицы, построим граф решений, предположив что все переменные равны единице, а затем будем варьировать переменные.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899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8.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Составим граф или таблицу решений: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1071546"/>
          <a:ext cx="8072488" cy="554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852"/>
                <a:gridCol w="815404"/>
                <a:gridCol w="815404"/>
                <a:gridCol w="815404"/>
                <a:gridCol w="815404"/>
                <a:gridCol w="815404"/>
                <a:gridCol w="815404"/>
                <a:gridCol w="815404"/>
                <a:gridCol w="815404"/>
                <a:gridCol w="815404"/>
              </a:tblGrid>
              <a:tr h="5440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1071538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17984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643174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61058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86248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72066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929322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15140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533024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358214" y="164305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>
            <a:stCxn id="9" idx="6"/>
            <a:endCxn id="10" idx="2"/>
          </p:cNvCxnSpPr>
          <p:nvPr/>
        </p:nvCxnSpPr>
        <p:spPr>
          <a:xfrm>
            <a:off x="1539538" y="1877050"/>
            <a:ext cx="278446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6"/>
            <a:endCxn id="11" idx="2"/>
          </p:cNvCxnSpPr>
          <p:nvPr/>
        </p:nvCxnSpPr>
        <p:spPr>
          <a:xfrm>
            <a:off x="2285984" y="1877050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6"/>
            <a:endCxn id="12" idx="2"/>
          </p:cNvCxnSpPr>
          <p:nvPr/>
        </p:nvCxnSpPr>
        <p:spPr>
          <a:xfrm>
            <a:off x="3111174" y="1877050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6"/>
            <a:endCxn id="13" idx="2"/>
          </p:cNvCxnSpPr>
          <p:nvPr/>
        </p:nvCxnSpPr>
        <p:spPr>
          <a:xfrm>
            <a:off x="3929058" y="1877050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6"/>
            <a:endCxn id="14" idx="2"/>
          </p:cNvCxnSpPr>
          <p:nvPr/>
        </p:nvCxnSpPr>
        <p:spPr>
          <a:xfrm>
            <a:off x="4754248" y="1877050"/>
            <a:ext cx="317818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4" idx="6"/>
            <a:endCxn id="15" idx="2"/>
          </p:cNvCxnSpPr>
          <p:nvPr/>
        </p:nvCxnSpPr>
        <p:spPr>
          <a:xfrm>
            <a:off x="5540066" y="1877050"/>
            <a:ext cx="389256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5" idx="6"/>
            <a:endCxn id="16" idx="2"/>
          </p:cNvCxnSpPr>
          <p:nvPr/>
        </p:nvCxnSpPr>
        <p:spPr>
          <a:xfrm>
            <a:off x="6397322" y="1877050"/>
            <a:ext cx="317818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6" idx="6"/>
            <a:endCxn id="17" idx="2"/>
          </p:cNvCxnSpPr>
          <p:nvPr/>
        </p:nvCxnSpPr>
        <p:spPr>
          <a:xfrm>
            <a:off x="7183140" y="1877050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7" idx="6"/>
            <a:endCxn id="18" idx="2"/>
          </p:cNvCxnSpPr>
          <p:nvPr/>
        </p:nvCxnSpPr>
        <p:spPr>
          <a:xfrm>
            <a:off x="8001024" y="1877050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8358214" y="214311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47" name="Прямая со стрелкой 46"/>
          <p:cNvCxnSpPr>
            <a:stCxn id="17" idx="5"/>
            <a:endCxn id="46" idx="2"/>
          </p:cNvCxnSpPr>
          <p:nvPr/>
        </p:nvCxnSpPr>
        <p:spPr>
          <a:xfrm rot="16200000" flipH="1">
            <a:off x="7978049" y="1996950"/>
            <a:ext cx="334603" cy="425727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7533024" y="264318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8358214" y="264318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53" name="Прямая со стрелкой 52"/>
          <p:cNvCxnSpPr>
            <a:stCxn id="51" idx="6"/>
            <a:endCxn id="52" idx="2"/>
          </p:cNvCxnSpPr>
          <p:nvPr/>
        </p:nvCxnSpPr>
        <p:spPr>
          <a:xfrm>
            <a:off x="8001024" y="2877182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6" idx="4"/>
            <a:endCxn id="51" idx="2"/>
          </p:cNvCxnSpPr>
          <p:nvPr/>
        </p:nvCxnSpPr>
        <p:spPr>
          <a:xfrm rot="16200000" flipH="1">
            <a:off x="6858016" y="2202174"/>
            <a:ext cx="766132" cy="583884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6715140" y="314324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7533024" y="314324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8358214" y="314324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5889950" y="364331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6707834" y="364331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533024" y="364331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5072066" y="414338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5889950" y="414338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6715140" y="414338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4246876" y="464344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064760" y="464344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889950" y="464344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3428992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4246876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5072066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2611108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3428992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4254182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6715140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7533024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8358214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5897256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6715140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7540330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785918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2603802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428992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5072066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5889950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6715140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5889950" y="5143512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6715140" y="464344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5072066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4246876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7533024" y="414338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8358214" y="464344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8358214" y="5643578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8358214" y="364331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7533024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8358214" y="414338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7533024" y="4643446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8358214" y="6143644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4" name="Прямая со стрелкой 103"/>
          <p:cNvCxnSpPr>
            <a:stCxn id="63" idx="6"/>
            <a:endCxn id="64" idx="2"/>
          </p:cNvCxnSpPr>
          <p:nvPr/>
        </p:nvCxnSpPr>
        <p:spPr>
          <a:xfrm>
            <a:off x="8001024" y="3377248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67" idx="6"/>
            <a:endCxn id="99" idx="2"/>
          </p:cNvCxnSpPr>
          <p:nvPr/>
        </p:nvCxnSpPr>
        <p:spPr>
          <a:xfrm>
            <a:off x="8001024" y="3877314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96" idx="6"/>
            <a:endCxn id="101" idx="2"/>
          </p:cNvCxnSpPr>
          <p:nvPr/>
        </p:nvCxnSpPr>
        <p:spPr>
          <a:xfrm>
            <a:off x="8001024" y="4377380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102" idx="6"/>
            <a:endCxn id="97" idx="2"/>
          </p:cNvCxnSpPr>
          <p:nvPr/>
        </p:nvCxnSpPr>
        <p:spPr>
          <a:xfrm>
            <a:off x="8001024" y="4877446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9" idx="4"/>
            <a:endCxn id="86" idx="2"/>
          </p:cNvCxnSpPr>
          <p:nvPr/>
        </p:nvCxnSpPr>
        <p:spPr>
          <a:xfrm rot="16200000" flipH="1">
            <a:off x="-587569" y="4004157"/>
            <a:ext cx="4266594" cy="48038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stCxn id="10" idx="4"/>
            <a:endCxn id="77" idx="2"/>
          </p:cNvCxnSpPr>
          <p:nvPr/>
        </p:nvCxnSpPr>
        <p:spPr>
          <a:xfrm rot="16200000" flipH="1">
            <a:off x="448282" y="3714752"/>
            <a:ext cx="3766528" cy="559124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stCxn id="11" idx="4"/>
            <a:endCxn id="74" idx="2"/>
          </p:cNvCxnSpPr>
          <p:nvPr/>
        </p:nvCxnSpPr>
        <p:spPr>
          <a:xfrm rot="16200000" flipH="1">
            <a:off x="1519852" y="3468372"/>
            <a:ext cx="3266462" cy="55181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12" idx="4"/>
            <a:endCxn id="71" idx="2"/>
          </p:cNvCxnSpPr>
          <p:nvPr/>
        </p:nvCxnSpPr>
        <p:spPr>
          <a:xfrm rot="16200000" flipH="1">
            <a:off x="2587769" y="3218339"/>
            <a:ext cx="2766396" cy="55181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stCxn id="81" idx="6"/>
            <a:endCxn id="82" idx="2"/>
          </p:cNvCxnSpPr>
          <p:nvPr/>
        </p:nvCxnSpPr>
        <p:spPr>
          <a:xfrm>
            <a:off x="8001024" y="5377512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stCxn id="85" idx="6"/>
            <a:endCxn id="98" idx="2"/>
          </p:cNvCxnSpPr>
          <p:nvPr/>
        </p:nvCxnSpPr>
        <p:spPr>
          <a:xfrm>
            <a:off x="8008330" y="5877578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stCxn id="100" idx="6"/>
            <a:endCxn id="103" idx="2"/>
          </p:cNvCxnSpPr>
          <p:nvPr/>
        </p:nvCxnSpPr>
        <p:spPr>
          <a:xfrm>
            <a:off x="8001024" y="6377644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stCxn id="13" idx="4"/>
            <a:endCxn id="68" idx="2"/>
          </p:cNvCxnSpPr>
          <p:nvPr/>
        </p:nvCxnSpPr>
        <p:spPr>
          <a:xfrm rot="16200000" flipH="1">
            <a:off x="3662992" y="2968306"/>
            <a:ext cx="2266330" cy="55181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14" idx="4"/>
            <a:endCxn id="65" idx="2"/>
          </p:cNvCxnSpPr>
          <p:nvPr/>
        </p:nvCxnSpPr>
        <p:spPr>
          <a:xfrm rot="16200000" flipH="1">
            <a:off x="4714876" y="2702240"/>
            <a:ext cx="1766264" cy="583884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15" idx="4"/>
            <a:endCxn id="62" idx="2"/>
          </p:cNvCxnSpPr>
          <p:nvPr/>
        </p:nvCxnSpPr>
        <p:spPr>
          <a:xfrm rot="16200000" flipH="1">
            <a:off x="5806132" y="2468240"/>
            <a:ext cx="1266198" cy="55181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stCxn id="91" idx="6"/>
            <a:endCxn id="100" idx="2"/>
          </p:cNvCxnSpPr>
          <p:nvPr/>
        </p:nvCxnSpPr>
        <p:spPr>
          <a:xfrm>
            <a:off x="7183140" y="6377644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>
            <a:stCxn id="84" idx="6"/>
            <a:endCxn id="85" idx="2"/>
          </p:cNvCxnSpPr>
          <p:nvPr/>
        </p:nvCxnSpPr>
        <p:spPr>
          <a:xfrm>
            <a:off x="7183140" y="5877578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stCxn id="80" idx="6"/>
            <a:endCxn id="81" idx="2"/>
          </p:cNvCxnSpPr>
          <p:nvPr/>
        </p:nvCxnSpPr>
        <p:spPr>
          <a:xfrm>
            <a:off x="7183140" y="5377512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stCxn id="93" idx="6"/>
            <a:endCxn id="102" idx="2"/>
          </p:cNvCxnSpPr>
          <p:nvPr/>
        </p:nvCxnSpPr>
        <p:spPr>
          <a:xfrm>
            <a:off x="7183140" y="4877446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>
            <a:stCxn id="70" idx="6"/>
            <a:endCxn id="96" idx="2"/>
          </p:cNvCxnSpPr>
          <p:nvPr/>
        </p:nvCxnSpPr>
        <p:spPr>
          <a:xfrm>
            <a:off x="7183140" y="4377380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>
            <a:stCxn id="66" idx="6"/>
            <a:endCxn id="67" idx="2"/>
          </p:cNvCxnSpPr>
          <p:nvPr/>
        </p:nvCxnSpPr>
        <p:spPr>
          <a:xfrm>
            <a:off x="7175834" y="3877314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>
            <a:stCxn id="62" idx="6"/>
            <a:endCxn id="63" idx="2"/>
          </p:cNvCxnSpPr>
          <p:nvPr/>
        </p:nvCxnSpPr>
        <p:spPr>
          <a:xfrm>
            <a:off x="7183140" y="3377248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>
            <a:stCxn id="65" idx="6"/>
            <a:endCxn id="66" idx="2"/>
          </p:cNvCxnSpPr>
          <p:nvPr/>
        </p:nvCxnSpPr>
        <p:spPr>
          <a:xfrm>
            <a:off x="6357950" y="3877314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>
            <a:stCxn id="69" idx="6"/>
            <a:endCxn id="70" idx="2"/>
          </p:cNvCxnSpPr>
          <p:nvPr/>
        </p:nvCxnSpPr>
        <p:spPr>
          <a:xfrm>
            <a:off x="6357950" y="4377380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stCxn id="73" idx="6"/>
            <a:endCxn id="93" idx="2"/>
          </p:cNvCxnSpPr>
          <p:nvPr/>
        </p:nvCxnSpPr>
        <p:spPr>
          <a:xfrm>
            <a:off x="6357950" y="4877446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>
            <a:stCxn id="92" idx="6"/>
            <a:endCxn id="80" idx="2"/>
          </p:cNvCxnSpPr>
          <p:nvPr/>
        </p:nvCxnSpPr>
        <p:spPr>
          <a:xfrm>
            <a:off x="6357950" y="5377512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>
            <a:stCxn id="83" idx="6"/>
            <a:endCxn id="84" idx="2"/>
          </p:cNvCxnSpPr>
          <p:nvPr/>
        </p:nvCxnSpPr>
        <p:spPr>
          <a:xfrm>
            <a:off x="6365256" y="5877578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>
            <a:stCxn id="90" idx="6"/>
            <a:endCxn id="91" idx="2"/>
          </p:cNvCxnSpPr>
          <p:nvPr/>
        </p:nvCxnSpPr>
        <p:spPr>
          <a:xfrm>
            <a:off x="6357950" y="6377644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>
            <a:stCxn id="68" idx="6"/>
            <a:endCxn id="69" idx="2"/>
          </p:cNvCxnSpPr>
          <p:nvPr/>
        </p:nvCxnSpPr>
        <p:spPr>
          <a:xfrm>
            <a:off x="5540066" y="4377380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>
            <a:stCxn id="72" idx="6"/>
            <a:endCxn id="73" idx="2"/>
          </p:cNvCxnSpPr>
          <p:nvPr/>
        </p:nvCxnSpPr>
        <p:spPr>
          <a:xfrm>
            <a:off x="5532760" y="4877446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>
            <a:stCxn id="76" idx="6"/>
            <a:endCxn id="92" idx="2"/>
          </p:cNvCxnSpPr>
          <p:nvPr/>
        </p:nvCxnSpPr>
        <p:spPr>
          <a:xfrm>
            <a:off x="5540066" y="5377512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>
            <a:stCxn id="94" idx="6"/>
            <a:endCxn id="83" idx="2"/>
          </p:cNvCxnSpPr>
          <p:nvPr/>
        </p:nvCxnSpPr>
        <p:spPr>
          <a:xfrm>
            <a:off x="5540066" y="5877578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>
            <a:stCxn id="89" idx="6"/>
            <a:endCxn id="90" idx="2"/>
          </p:cNvCxnSpPr>
          <p:nvPr/>
        </p:nvCxnSpPr>
        <p:spPr>
          <a:xfrm>
            <a:off x="5540066" y="6377644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 стрелкой 200"/>
          <p:cNvCxnSpPr>
            <a:stCxn id="71" idx="6"/>
            <a:endCxn id="72" idx="2"/>
          </p:cNvCxnSpPr>
          <p:nvPr/>
        </p:nvCxnSpPr>
        <p:spPr>
          <a:xfrm>
            <a:off x="4714876" y="4877446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>
            <a:stCxn id="75" idx="6"/>
            <a:endCxn id="76" idx="2"/>
          </p:cNvCxnSpPr>
          <p:nvPr/>
        </p:nvCxnSpPr>
        <p:spPr>
          <a:xfrm>
            <a:off x="4714876" y="5377512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>
            <a:stCxn id="79" idx="6"/>
            <a:endCxn id="94" idx="2"/>
          </p:cNvCxnSpPr>
          <p:nvPr/>
        </p:nvCxnSpPr>
        <p:spPr>
          <a:xfrm>
            <a:off x="4722182" y="5877578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/>
          <p:cNvCxnSpPr>
            <a:stCxn id="95" idx="6"/>
            <a:endCxn id="89" idx="2"/>
          </p:cNvCxnSpPr>
          <p:nvPr/>
        </p:nvCxnSpPr>
        <p:spPr>
          <a:xfrm>
            <a:off x="4714876" y="6377644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 стрелкой 212"/>
          <p:cNvCxnSpPr>
            <a:stCxn id="74" idx="6"/>
            <a:endCxn id="75" idx="2"/>
          </p:cNvCxnSpPr>
          <p:nvPr/>
        </p:nvCxnSpPr>
        <p:spPr>
          <a:xfrm>
            <a:off x="3896992" y="5377512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>
            <a:stCxn id="78" idx="6"/>
            <a:endCxn id="79" idx="2"/>
          </p:cNvCxnSpPr>
          <p:nvPr/>
        </p:nvCxnSpPr>
        <p:spPr>
          <a:xfrm>
            <a:off x="3896992" y="5877578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>
            <a:stCxn id="88" idx="6"/>
            <a:endCxn id="95" idx="2"/>
          </p:cNvCxnSpPr>
          <p:nvPr/>
        </p:nvCxnSpPr>
        <p:spPr>
          <a:xfrm>
            <a:off x="3896992" y="6377644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>
            <a:stCxn id="77" idx="6"/>
            <a:endCxn id="78" idx="2"/>
          </p:cNvCxnSpPr>
          <p:nvPr/>
        </p:nvCxnSpPr>
        <p:spPr>
          <a:xfrm>
            <a:off x="3079108" y="5877578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>
            <a:stCxn id="87" idx="6"/>
            <a:endCxn id="88" idx="2"/>
          </p:cNvCxnSpPr>
          <p:nvPr/>
        </p:nvCxnSpPr>
        <p:spPr>
          <a:xfrm>
            <a:off x="3071802" y="6377644"/>
            <a:ext cx="357190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>
            <a:stCxn id="86" idx="6"/>
            <a:endCxn id="87" idx="2"/>
          </p:cNvCxnSpPr>
          <p:nvPr/>
        </p:nvCxnSpPr>
        <p:spPr>
          <a:xfrm>
            <a:off x="2253918" y="6377644"/>
            <a:ext cx="34988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999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 animBg="1"/>
      <p:bldP spid="52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8.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Из таблицы видно, что существует 10 решений для единицы и, соответственно, будет еще 10 для нуля. Всего 20 решений.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20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899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Каково наибольшее целое число X, при котором истинно высказывание (10 &lt; X·(X+1)) → (10 &gt; (X+1)·(X+2))?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Переведём следствие и раскроем скобки.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</a:t>
            </a:r>
            <a:r>
              <a:rPr lang="ru-RU" sz="2400" dirty="0" smtClean="0"/>
              <a:t>X·(X+1 )</a:t>
            </a:r>
            <a:r>
              <a:rPr lang="en-US" sz="2400" dirty="0" smtClean="0"/>
              <a:t>≤</a:t>
            </a:r>
            <a:r>
              <a:rPr lang="ru-RU" sz="2400" dirty="0" smtClean="0"/>
              <a:t>10</a:t>
            </a:r>
            <a:r>
              <a:rPr lang="en-US" sz="2400" dirty="0" smtClean="0"/>
              <a:t>) V (</a:t>
            </a:r>
            <a:r>
              <a:rPr lang="ru-RU" sz="2400" dirty="0" smtClean="0"/>
              <a:t>(X+1)·(X+2) </a:t>
            </a:r>
            <a:r>
              <a:rPr lang="en-US" sz="2400" dirty="0" smtClean="0"/>
              <a:t>&lt;</a:t>
            </a:r>
            <a:r>
              <a:rPr lang="ru-RU" sz="2400" dirty="0" smtClean="0"/>
              <a:t>1</a:t>
            </a:r>
            <a:r>
              <a:rPr lang="en-US" sz="2400" dirty="0" smtClean="0"/>
              <a:t>0)=1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ru-RU" sz="2400" dirty="0" smtClean="0"/>
              <a:t>должно быть целым и наибольшим, поэтому отрицательные числа даже не будем рассматривать.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Данное выражение истинно если хотя бы одна его часть истинна, очевидно Х будет иметь большее значение в левой части выражения. Максимальный целый Х, удовлетворяющий левому неравенству,  находим методом научного </a:t>
            </a:r>
            <a:r>
              <a:rPr lang="ru-RU" sz="2400" dirty="0" err="1" smtClean="0"/>
              <a:t>тыка</a:t>
            </a:r>
            <a:r>
              <a:rPr lang="ru-RU" sz="2400" dirty="0" smtClean="0"/>
              <a:t>, предполагая что Х=2.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различных наборов значений логических переменных </a:t>
            </a:r>
            <a:r>
              <a:rPr lang="ru-RU" sz="2400" dirty="0"/>
              <a:t>x1, x2, x3, x4, x5, y1, y2, y3, y4, y5, </a:t>
            </a:r>
            <a:r>
              <a:rPr lang="ru-RU" sz="2400" dirty="0" smtClean="0"/>
              <a:t>которые удовлетворяют </a:t>
            </a:r>
            <a:r>
              <a:rPr lang="ru-RU" sz="2400" dirty="0"/>
              <a:t>всем </a:t>
            </a:r>
            <a:r>
              <a:rPr lang="ru-RU" sz="2400" dirty="0" smtClean="0"/>
              <a:t>перечисленным </a:t>
            </a:r>
            <a:r>
              <a:rPr lang="ru-RU" sz="2400" dirty="0"/>
              <a:t>ниже </a:t>
            </a:r>
            <a:r>
              <a:rPr lang="ru-RU" sz="2400" dirty="0" smtClean="0"/>
              <a:t>условиям</a:t>
            </a:r>
            <a:r>
              <a:rPr lang="ru-RU" sz="2400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/>
              <a:t>x1 → x2) ∧ (x2 → x3) ∧ (x3 → x4) ∧ (x4 → x5 ) </a:t>
            </a:r>
            <a:r>
              <a:rPr lang="ru-RU" sz="2400" dirty="0" smtClean="0"/>
              <a:t>= </a:t>
            </a:r>
            <a:r>
              <a:rPr lang="ru-RU" sz="24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</a:t>
            </a:r>
            <a:r>
              <a:rPr lang="ru-RU" sz="2400" dirty="0" smtClean="0"/>
              <a:t>y2 </a:t>
            </a:r>
            <a:r>
              <a:rPr lang="ru-RU" sz="2400" dirty="0"/>
              <a:t>→ </a:t>
            </a:r>
            <a:r>
              <a:rPr lang="ru-RU" sz="2400" dirty="0" smtClean="0"/>
              <a:t>y1) </a:t>
            </a:r>
            <a:r>
              <a:rPr lang="ru-RU" sz="2400" dirty="0"/>
              <a:t>∧ (</a:t>
            </a:r>
            <a:r>
              <a:rPr lang="ru-RU" sz="2400" dirty="0" smtClean="0"/>
              <a:t>y3 </a:t>
            </a:r>
            <a:r>
              <a:rPr lang="ru-RU" sz="2400" dirty="0"/>
              <a:t>→ </a:t>
            </a:r>
            <a:r>
              <a:rPr lang="ru-RU" sz="2400" dirty="0" smtClean="0"/>
              <a:t>y2) </a:t>
            </a:r>
            <a:r>
              <a:rPr lang="ru-RU" sz="2400" dirty="0"/>
              <a:t>∧ (</a:t>
            </a:r>
            <a:r>
              <a:rPr lang="ru-RU" sz="2400" dirty="0" smtClean="0"/>
              <a:t>y4 </a:t>
            </a:r>
            <a:r>
              <a:rPr lang="ru-RU" sz="2400" dirty="0"/>
              <a:t>→ </a:t>
            </a:r>
            <a:r>
              <a:rPr lang="ru-RU" sz="2400" dirty="0" smtClean="0"/>
              <a:t>y3) </a:t>
            </a:r>
            <a:r>
              <a:rPr lang="ru-RU" sz="2400" dirty="0"/>
              <a:t>∧ (</a:t>
            </a:r>
            <a:r>
              <a:rPr lang="ru-RU" sz="2400" dirty="0" smtClean="0"/>
              <a:t>y5 </a:t>
            </a:r>
            <a:r>
              <a:rPr lang="ru-RU" sz="2400" dirty="0"/>
              <a:t>→ </a:t>
            </a:r>
            <a:r>
              <a:rPr lang="ru-RU" sz="2400" dirty="0" smtClean="0"/>
              <a:t>y4 )</a:t>
            </a:r>
            <a:r>
              <a:rPr lang="ru-RU" sz="2400" dirty="0"/>
              <a:t> ∧ (</a:t>
            </a:r>
            <a:r>
              <a:rPr lang="ru-RU" sz="2400" dirty="0" smtClean="0"/>
              <a:t>y6 </a:t>
            </a:r>
            <a:r>
              <a:rPr lang="ru-RU" sz="2400" dirty="0"/>
              <a:t>→ </a:t>
            </a:r>
            <a:r>
              <a:rPr lang="ru-RU" sz="2400" dirty="0" smtClean="0"/>
              <a:t>y5 </a:t>
            </a:r>
            <a:r>
              <a:rPr lang="ru-RU" sz="2400" dirty="0"/>
              <a:t>) </a:t>
            </a:r>
            <a:r>
              <a:rPr lang="ru-RU" sz="2400" dirty="0" smtClean="0"/>
              <a:t>= </a:t>
            </a:r>
            <a:r>
              <a:rPr lang="ru-RU" sz="24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x5 </a:t>
            </a:r>
            <a:r>
              <a:rPr lang="ru-RU" sz="2400" dirty="0"/>
              <a:t>→ </a:t>
            </a:r>
            <a:r>
              <a:rPr lang="ru-RU" sz="2400" dirty="0" smtClean="0"/>
              <a:t>y6 </a:t>
            </a:r>
            <a:r>
              <a:rPr lang="ru-RU" sz="2400" dirty="0"/>
              <a:t>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ответе </a:t>
            </a:r>
            <a:r>
              <a:rPr lang="ru-RU" sz="2400" dirty="0"/>
              <a:t>не нужно </a:t>
            </a:r>
            <a:r>
              <a:rPr lang="ru-RU" sz="2400" dirty="0" smtClean="0"/>
              <a:t>перечислять </a:t>
            </a:r>
            <a:r>
              <a:rPr lang="ru-RU" sz="2400" dirty="0"/>
              <a:t>все </a:t>
            </a:r>
            <a:r>
              <a:rPr lang="ru-RU" sz="2400" dirty="0" smtClean="0"/>
              <a:t>различные наборы значений переменных </a:t>
            </a:r>
            <a:r>
              <a:rPr lang="ru-RU" sz="2400" dirty="0"/>
              <a:t>x1, x2, x3, x4, x5</a:t>
            </a:r>
            <a:r>
              <a:rPr lang="ru-RU" sz="2400" dirty="0" smtClean="0"/>
              <a:t>,</a:t>
            </a:r>
            <a:r>
              <a:rPr lang="ru-RU" sz="2400" dirty="0"/>
              <a:t> </a:t>
            </a:r>
            <a:r>
              <a:rPr lang="ru-RU" sz="2400" dirty="0" smtClean="0"/>
              <a:t>x6, </a:t>
            </a:r>
            <a:r>
              <a:rPr lang="ru-RU" sz="2400" dirty="0"/>
              <a:t>y1, y2, y3, y4, y5</a:t>
            </a:r>
            <a:r>
              <a:rPr lang="ru-RU" sz="2400" dirty="0" smtClean="0"/>
              <a:t>,</a:t>
            </a:r>
            <a:r>
              <a:rPr lang="ru-RU" sz="2400" dirty="0"/>
              <a:t> </a:t>
            </a:r>
            <a:r>
              <a:rPr lang="ru-RU" sz="2400" dirty="0" smtClean="0"/>
              <a:t>y6, </a:t>
            </a:r>
            <a:r>
              <a:rPr lang="ru-RU" sz="2400" dirty="0"/>
              <a:t>при </a:t>
            </a:r>
            <a:r>
              <a:rPr lang="ru-RU" sz="2400" dirty="0" smtClean="0"/>
              <a:t>которых выполнена данная система равенств</a:t>
            </a:r>
            <a:r>
              <a:rPr lang="ru-RU" sz="2400" dirty="0"/>
              <a:t>. В </a:t>
            </a:r>
            <a:r>
              <a:rPr lang="ru-RU" sz="2400" dirty="0" smtClean="0"/>
              <a:t>качестве ответа </a:t>
            </a:r>
            <a:r>
              <a:rPr lang="ru-RU" sz="2400" dirty="0"/>
              <a:t>Вам нужно </a:t>
            </a:r>
            <a:r>
              <a:rPr lang="ru-RU" sz="2400" dirty="0" smtClean="0"/>
              <a:t>указать количество </a:t>
            </a:r>
            <a:r>
              <a:rPr lang="ru-RU" sz="2400" dirty="0"/>
              <a:t>таких </a:t>
            </a:r>
            <a:r>
              <a:rPr lang="ru-RU" sz="2400" dirty="0" smtClean="0"/>
              <a:t>наборов</a:t>
            </a:r>
            <a:r>
              <a:rPr lang="ru-RU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Указание: переставьте скобки во 2-м выражении </a:t>
            </a:r>
            <a:r>
              <a:rPr lang="ru-RU" sz="2400" dirty="0"/>
              <a:t>от (y6 → y5 ) </a:t>
            </a:r>
            <a:r>
              <a:rPr lang="ru-RU" sz="2400" dirty="0" smtClean="0"/>
              <a:t>к </a:t>
            </a:r>
            <a:r>
              <a:rPr lang="ru-RU" sz="2400" dirty="0"/>
              <a:t>(y2 → y1) </a:t>
            </a:r>
            <a:r>
              <a:rPr lang="ru-RU" sz="2400" dirty="0" smtClean="0"/>
              <a:t>, из таблицы решений исключите все те, в которых одновременно x5=1, </a:t>
            </a:r>
            <a:r>
              <a:rPr lang="ru-RU" sz="2400" dirty="0"/>
              <a:t>y6 </a:t>
            </a:r>
            <a:r>
              <a:rPr lang="ru-RU" sz="2400" dirty="0" smtClean="0"/>
              <a:t>=0.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12.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различных решений имеет система уравнений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¬x1 ∨ x2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¬x2 ∨ x3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¬x9 ∨ x10 =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где x1, x2, … x10 — логические переменные?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ответе не нужно перечислять все различные наборы значений x1, x2, … x10, при которых выполнена данная система равенств. В качестве ответа Вам нужно указать количество таких наборов.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Указание: преобразуйте каждое выражение  вот таким образом:¬x1 ∨ x2 = x1 → x2, затем объедините все выражения конъюнкцией, и получится уравнение, такого же вида, как в задаче №5.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</a:t>
            </a:r>
            <a:r>
              <a:rPr lang="en-US" sz="2400" dirty="0" smtClean="0"/>
              <a:t>1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различных наборов значений логических переменных x1, x2, x3, x4, y1, y2, y3, y4, z1, z2, z3, z4, которые удовлетворяют всем перечисленным ниже условиям?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smtClean="0"/>
              <a:t>x1→x2) ∧ (</a:t>
            </a:r>
            <a:r>
              <a:rPr lang="ru-RU" sz="2400" dirty="0" err="1" smtClean="0"/>
              <a:t>x2</a:t>
            </a:r>
            <a:r>
              <a:rPr lang="ru-RU" sz="2400" dirty="0" smtClean="0"/>
              <a:t>→x3) ∧ (</a:t>
            </a:r>
            <a:r>
              <a:rPr lang="ru-RU" sz="2400" dirty="0" err="1" smtClean="0"/>
              <a:t>x3</a:t>
            </a:r>
            <a:r>
              <a:rPr lang="ru-RU" sz="2400" dirty="0" smtClean="0"/>
              <a:t>→x4)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(¬x1 ∧ y1 ∧ z1) ∨ (x1 ∧ ¬y1 ∧ z1) ∨ (x1 ∧ y1 ∧ ¬z1)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(¬x2 ∧ y2 ∧ z2) ∨ (x2 ∧ ¬y2 ∧ z2) ∨ (x2 ∧ y2 ∧ ¬z2)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(¬x3 ∧ y3 ∧ z3) ∨ (x3 ∧ ¬y3 ∧ z3) ∨ (x3 ∧ y3 ∧ ¬z3)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(¬x4 ∧ y4 ∧ z4) ∨ (x4 ∧ ¬y4 ∧ z4) ∨ (x4 ∧ y4 ∧ ¬z4)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smtClean="0"/>
              <a:t>ответе не нужно перечислять все различные наборы значений переменных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x1, x2, x3, x4, y1, y2, y3, y4, z1, z2, z3, z4, при которых выполнена данная система равенств. В качестве ответа Вам нужно указать количество таких наборов.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 Слева - решение первого уравнения. Посередине - решение второго уравнения.</a:t>
            </a:r>
            <a:r>
              <a:rPr lang="en-US" sz="2400" dirty="0" smtClean="0"/>
              <a:t> </a:t>
            </a:r>
            <a:r>
              <a:rPr lang="ru-RU" sz="2400" dirty="0" smtClean="0"/>
              <a:t>Справа – подсчет комбинаций.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Решения третьего, четвертого и пятого уравнений рассматривать не будем, т.к. они совпадают со вторым, при этом они не содержат одинаковых переменных, т.е. независимы.</a:t>
            </a:r>
            <a:r>
              <a:rPr lang="ru-RU" sz="2400" dirty="0" smtClean="0"/>
              <a:t>  </a:t>
            </a:r>
            <a:r>
              <a:rPr lang="ru-RU" sz="2400" dirty="0" smtClean="0"/>
              <a:t>Заметим, что для х1=1 существует 2 решения, а для х1=0 – одно решение. Это верно и для х2,х3,х4.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Всего в сумме 16+8+4+2+1=31 комбинация.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31</a:t>
            </a: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3214686"/>
          <a:ext cx="200026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</a:tblGrid>
              <a:tr h="34528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х2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х3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х4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14678" y="3214686"/>
          <a:ext cx="15001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</a:tblGrid>
              <a:tr h="33933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z1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3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3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3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929190" y="3214686"/>
          <a:ext cx="40005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2000264"/>
              </a:tblGrid>
              <a:tr h="34528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х2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х3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х4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Комбинации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2*2*2*2=16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1*2*2*2=8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1*1*2*2=4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1*1*1*2=2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1*1*1*1=1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Укажите значения переменных K, L, M, N, при которых логическое выражение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(K → M) ∨ (L ∧ K) ∨ ¬N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ложно. Ответ запишите в виде строки из четырех символов: значений переменных K, L, M и N (в указанном порядке). Так, например, строка 1101 соответствует тому, что K=1, L=1, M=0, N=1.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Это выражение ложно только если ложны 3 составляющие: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(K → M)=0, здесь возможен только один случай: К=1, </a:t>
            </a:r>
            <a:r>
              <a:rPr lang="en-US" sz="2400" dirty="0" smtClean="0"/>
              <a:t>M=0</a:t>
            </a:r>
            <a:endParaRPr lang="ru-RU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(L ∧ K)=0, так как К=1 из предыдущего случая, то </a:t>
            </a:r>
            <a:r>
              <a:rPr lang="en-US" sz="2400" dirty="0" smtClean="0"/>
              <a:t>L=0</a:t>
            </a:r>
            <a:endParaRPr lang="ru-RU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¬N=0</a:t>
            </a:r>
            <a:r>
              <a:rPr lang="en-US" sz="2400" dirty="0" smtClean="0"/>
              <a:t>, N=1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/>
              <a:t>Запишем в нужном порядке K, L, M и N =</a:t>
            </a:r>
            <a:r>
              <a:rPr lang="en-US" sz="2400" dirty="0" smtClean="0"/>
              <a:t>&gt; </a:t>
            </a:r>
            <a:r>
              <a:rPr lang="ru-RU" sz="2400" dirty="0" smtClean="0"/>
              <a:t>1001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/>
              <a:t>Ответ 1001</a:t>
            </a: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различных решений имеет уравнение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(X ∧ Y ∨ Z) → (Z ∨ P)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где X, Y, Z, P – логические переменные? В ответе не нужно перечислять все различные наборы значений, при которых выполнено данное равенство. В качестве ответа вам нужно указать только количество таких наборов.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Чтобы данное уравнение принимало значение «Ложь», требуется выполнение 2-х равенств: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(X ∧ Y ∨ Z)=1 , если </a:t>
            </a:r>
            <a:r>
              <a:rPr lang="en-US" sz="2400" dirty="0" smtClean="0"/>
              <a:t>Z=1, </a:t>
            </a:r>
            <a:r>
              <a:rPr lang="ru-RU" sz="2400" dirty="0" smtClean="0"/>
              <a:t>то </a:t>
            </a:r>
            <a:r>
              <a:rPr lang="en-US" sz="2400" dirty="0" smtClean="0"/>
              <a:t>X </a:t>
            </a:r>
            <a:r>
              <a:rPr lang="ru-RU" sz="2400" dirty="0" smtClean="0"/>
              <a:t>и </a:t>
            </a:r>
            <a:r>
              <a:rPr lang="en-US" sz="2400" dirty="0" smtClean="0"/>
              <a:t>Y </a:t>
            </a:r>
            <a:r>
              <a:rPr lang="ru-RU" sz="2400" dirty="0" smtClean="0"/>
              <a:t>могут принимать любое значение и мы получим 4 решения. Если </a:t>
            </a:r>
            <a:r>
              <a:rPr lang="en-US" sz="2400" dirty="0" smtClean="0"/>
              <a:t>Z=0, </a:t>
            </a:r>
            <a:r>
              <a:rPr lang="ru-RU" sz="2400" dirty="0" smtClean="0"/>
              <a:t>то мы имеем только одно решение </a:t>
            </a:r>
            <a:r>
              <a:rPr lang="en-US" sz="2400" dirty="0" smtClean="0"/>
              <a:t>X=1, Y=1, Z=0.</a:t>
            </a:r>
            <a:endParaRPr lang="ru-RU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(Z ∨ P) = 0, Здесь возможно только одно решение – </a:t>
            </a:r>
            <a:r>
              <a:rPr lang="en-US" sz="2400" dirty="0" smtClean="0"/>
              <a:t>Z=0, P=0.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Из 2-х уравнений следует, что </a:t>
            </a:r>
            <a:r>
              <a:rPr lang="en-US" sz="2400" dirty="0" smtClean="0"/>
              <a:t>Z=0, </a:t>
            </a:r>
            <a:r>
              <a:rPr lang="ru-RU" sz="2400" dirty="0" smtClean="0"/>
              <a:t>а в этом случае существует только одно решение.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/>
              <a:t>Ответ 1</a:t>
            </a: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Сколько различных решений </a:t>
            </a:r>
            <a:r>
              <a:rPr lang="ru-RU" sz="2400" dirty="0"/>
              <a:t>имеет </a:t>
            </a:r>
            <a:r>
              <a:rPr lang="ru-RU" sz="2400" dirty="0" smtClean="0"/>
              <a:t>уравнение </a:t>
            </a:r>
            <a:r>
              <a:rPr lang="ru-RU" sz="2400" dirty="0"/>
              <a:t>J ∧ ¬K ∧ L ∧ ¬M ∧ (N ∨ ¬N) = 0, где J, K, L, M, N — </a:t>
            </a:r>
            <a:r>
              <a:rPr lang="ru-RU" sz="2400" dirty="0" smtClean="0"/>
              <a:t>логические переменные</a:t>
            </a:r>
            <a:r>
              <a:rPr lang="ru-RU" sz="2400" dirty="0"/>
              <a:t>?</a:t>
            </a:r>
          </a:p>
          <a:p>
            <a:pPr marL="0" indent="0">
              <a:buNone/>
            </a:pPr>
            <a:r>
              <a:rPr lang="ru-RU" sz="2400" dirty="0"/>
              <a:t>В </a:t>
            </a:r>
            <a:r>
              <a:rPr lang="ru-RU" sz="2400" dirty="0" smtClean="0"/>
              <a:t>ответе </a:t>
            </a:r>
            <a:r>
              <a:rPr lang="ru-RU" sz="2400" dirty="0"/>
              <a:t>не нужно </a:t>
            </a:r>
            <a:r>
              <a:rPr lang="ru-RU" sz="2400" dirty="0" smtClean="0"/>
              <a:t>перечислять </a:t>
            </a:r>
            <a:r>
              <a:rPr lang="ru-RU" sz="2400" dirty="0"/>
              <a:t>все </a:t>
            </a:r>
            <a:r>
              <a:rPr lang="ru-RU" sz="2400" dirty="0" smtClean="0"/>
              <a:t>различные наборы значений </a:t>
            </a:r>
            <a:r>
              <a:rPr lang="ru-RU" sz="2400" dirty="0"/>
              <a:t>J, K, L, M и N, при </a:t>
            </a:r>
            <a:r>
              <a:rPr lang="ru-RU" sz="2400" dirty="0" smtClean="0"/>
              <a:t>которых выполнено данное равенство</a:t>
            </a:r>
            <a:r>
              <a:rPr lang="ru-RU" sz="2400" dirty="0"/>
              <a:t>. В </a:t>
            </a:r>
            <a:r>
              <a:rPr lang="ru-RU" sz="2400" dirty="0" smtClean="0"/>
              <a:t>качестве ответа </a:t>
            </a:r>
            <a:r>
              <a:rPr lang="ru-RU" sz="2400" dirty="0"/>
              <a:t>нужно </a:t>
            </a:r>
            <a:r>
              <a:rPr lang="ru-RU" sz="2400" dirty="0" smtClean="0"/>
              <a:t>указать количество </a:t>
            </a:r>
            <a:r>
              <a:rPr lang="ru-RU" sz="2400" dirty="0"/>
              <a:t>таких </a:t>
            </a:r>
            <a:r>
              <a:rPr lang="ru-RU" sz="2400" dirty="0" smtClean="0"/>
              <a:t>наборов.</a:t>
            </a:r>
          </a:p>
          <a:p>
            <a:pPr marL="0" indent="0">
              <a:buNone/>
            </a:pPr>
            <a:r>
              <a:rPr lang="ru-RU" sz="2400" dirty="0" smtClean="0"/>
              <a:t>Данное выражение истинно, если все переменные истинны.</a:t>
            </a:r>
          </a:p>
          <a:p>
            <a:pPr marL="0" indent="0">
              <a:buNone/>
            </a:pPr>
            <a:r>
              <a:rPr lang="ru-RU" sz="2400" dirty="0" smtClean="0"/>
              <a:t>Для </a:t>
            </a:r>
            <a:r>
              <a:rPr lang="en-US" sz="2400" dirty="0" smtClean="0"/>
              <a:t>N=1 </a:t>
            </a:r>
            <a:r>
              <a:rPr lang="ru-RU" sz="2400" dirty="0" smtClean="0"/>
              <a:t>мы имеем 2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=16</a:t>
            </a:r>
            <a:r>
              <a:rPr lang="ru-RU" sz="2400" baseline="30000" dirty="0" smtClean="0"/>
              <a:t> </a:t>
            </a:r>
            <a:r>
              <a:rPr lang="ru-RU" sz="2400" dirty="0" smtClean="0"/>
              <a:t>возможных комбинаций (2 значения 1 и 0 – основание системы, а 4 переменных – 4 разряда) Лишь одна комбинация, где все переменные</a:t>
            </a:r>
            <a:r>
              <a:rPr lang="ru-RU" sz="2400" dirty="0"/>
              <a:t> </a:t>
            </a:r>
            <a:r>
              <a:rPr lang="ru-RU" sz="2400" dirty="0" smtClean="0"/>
              <a:t> J</a:t>
            </a:r>
            <a:r>
              <a:rPr lang="ru-RU" sz="2400" dirty="0"/>
              <a:t>, K, L, M</a:t>
            </a:r>
            <a:r>
              <a:rPr lang="ru-RU" sz="2400" dirty="0" smtClean="0"/>
              <a:t> равны 1, не подойдёт, т.е. нам подходит 15 комбинаций.</a:t>
            </a:r>
          </a:p>
          <a:p>
            <a:pPr marL="0" indent="0">
              <a:buNone/>
            </a:pPr>
            <a:r>
              <a:rPr lang="ru-RU" sz="2400" dirty="0"/>
              <a:t>Для </a:t>
            </a:r>
            <a:r>
              <a:rPr lang="en-US" sz="2400" dirty="0" smtClean="0"/>
              <a:t>N=</a:t>
            </a:r>
            <a:r>
              <a:rPr lang="ru-RU" sz="2400" dirty="0" smtClean="0"/>
              <a:t>0 мы тоже получим 15 подходящих комбинаций, итого у нас 15+15=30 различных решений.</a:t>
            </a:r>
          </a:p>
          <a:p>
            <a:pPr marL="45720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45720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30</a:t>
            </a:r>
          </a:p>
        </p:txBody>
      </p:sp>
    </p:spTree>
    <p:extLst>
      <p:ext uri="{BB962C8B-B14F-4D97-AF65-F5344CB8AC3E}">
        <p14:creationId xmlns:p14="http://schemas.microsoft.com/office/powerpoint/2010/main" xmlns="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5.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различных наборов значений логических переменных </a:t>
            </a:r>
            <a:r>
              <a:rPr lang="ru-RU" sz="2400" dirty="0"/>
              <a:t>x1, х2, </a:t>
            </a:r>
            <a:r>
              <a:rPr lang="ru-RU" sz="2400" dirty="0" err="1"/>
              <a:t>хЗ</a:t>
            </a:r>
            <a:r>
              <a:rPr lang="ru-RU" sz="2400" dirty="0"/>
              <a:t>, х4, х5, y1, у2, </a:t>
            </a:r>
            <a:r>
              <a:rPr lang="ru-RU" sz="2400" dirty="0" err="1"/>
              <a:t>уЗ</a:t>
            </a:r>
            <a:r>
              <a:rPr lang="ru-RU" sz="2400" dirty="0"/>
              <a:t>, у4, у5, </a:t>
            </a:r>
            <a:r>
              <a:rPr lang="ru-RU" sz="2400" dirty="0" smtClean="0"/>
              <a:t>которые удовлетворяют </a:t>
            </a:r>
            <a:r>
              <a:rPr lang="ru-RU" sz="2400" dirty="0"/>
              <a:t>всем </a:t>
            </a:r>
            <a:r>
              <a:rPr lang="ru-RU" sz="2400" dirty="0" smtClean="0"/>
              <a:t>перечисленным </a:t>
            </a:r>
            <a:r>
              <a:rPr lang="ru-RU" sz="2400" dirty="0"/>
              <a:t>ниже </a:t>
            </a:r>
            <a:r>
              <a:rPr lang="ru-RU" sz="2400" dirty="0" smtClean="0"/>
              <a:t>условиям</a:t>
            </a:r>
            <a:r>
              <a:rPr lang="ru-RU" sz="2400" dirty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(x1 → х2) ∧ (х2 → </a:t>
            </a:r>
            <a:r>
              <a:rPr lang="ru-RU" sz="2400" dirty="0" err="1"/>
              <a:t>хЗ</a:t>
            </a:r>
            <a:r>
              <a:rPr lang="ru-RU" sz="2400" dirty="0"/>
              <a:t>) ∧ (</a:t>
            </a:r>
            <a:r>
              <a:rPr lang="ru-RU" sz="2400" dirty="0" err="1"/>
              <a:t>хЗ</a:t>
            </a:r>
            <a:r>
              <a:rPr lang="ru-RU" sz="2400" dirty="0"/>
              <a:t> → х4) ∧ (х4 → х5 )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(y1 → y2) ∧ (у2 → </a:t>
            </a:r>
            <a:r>
              <a:rPr lang="ru-RU" sz="2400" dirty="0" err="1"/>
              <a:t>уЗ</a:t>
            </a:r>
            <a:r>
              <a:rPr lang="ru-RU" sz="2400" dirty="0"/>
              <a:t>) ∧ (</a:t>
            </a:r>
            <a:r>
              <a:rPr lang="ru-RU" sz="2400" dirty="0" err="1"/>
              <a:t>уЗ</a:t>
            </a:r>
            <a:r>
              <a:rPr lang="ru-RU" sz="2400" dirty="0"/>
              <a:t> → у4) ∧ (у4 → у5 )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x1 ∨ y1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В </a:t>
            </a:r>
            <a:r>
              <a:rPr lang="ru-RU" sz="2400" dirty="0" smtClean="0"/>
              <a:t>ответе </a:t>
            </a:r>
            <a:r>
              <a:rPr lang="ru-RU" sz="2400" dirty="0"/>
              <a:t>не нужно </a:t>
            </a:r>
            <a:r>
              <a:rPr lang="ru-RU" sz="2400" dirty="0" smtClean="0"/>
              <a:t>перечислять </a:t>
            </a:r>
            <a:r>
              <a:rPr lang="ru-RU" sz="2400" dirty="0"/>
              <a:t>все </a:t>
            </a:r>
            <a:r>
              <a:rPr lang="ru-RU" sz="2400" dirty="0" smtClean="0"/>
              <a:t>различные наборы значений переменных </a:t>
            </a:r>
            <a:r>
              <a:rPr lang="ru-RU" sz="2400" dirty="0"/>
              <a:t>x1, х2, </a:t>
            </a:r>
            <a:r>
              <a:rPr lang="ru-RU" sz="2400" dirty="0" err="1"/>
              <a:t>хЗ</a:t>
            </a:r>
            <a:r>
              <a:rPr lang="ru-RU" sz="2400" dirty="0"/>
              <a:t>, х4, х5, y1, у2, </a:t>
            </a:r>
            <a:r>
              <a:rPr lang="ru-RU" sz="2400" dirty="0" err="1"/>
              <a:t>уЗ</a:t>
            </a:r>
            <a:r>
              <a:rPr lang="ru-RU" sz="2400" dirty="0"/>
              <a:t>, у4, у5, при </a:t>
            </a:r>
            <a:r>
              <a:rPr lang="ru-RU" sz="2400" dirty="0" smtClean="0"/>
              <a:t>которых выполнена данная система равенств</a:t>
            </a:r>
            <a:r>
              <a:rPr lang="ru-RU" sz="2400" dirty="0"/>
              <a:t>. В </a:t>
            </a:r>
            <a:r>
              <a:rPr lang="ru-RU" sz="2400" dirty="0" smtClean="0"/>
              <a:t>качестве ответа </a:t>
            </a:r>
            <a:r>
              <a:rPr lang="ru-RU" sz="2400" dirty="0"/>
              <a:t>Вам нужно </a:t>
            </a:r>
            <a:r>
              <a:rPr lang="ru-RU" sz="2400" dirty="0" smtClean="0"/>
              <a:t>указать количество </a:t>
            </a:r>
            <a:r>
              <a:rPr lang="ru-RU" sz="2400" dirty="0"/>
              <a:t>таких </a:t>
            </a:r>
            <a:r>
              <a:rPr lang="ru-RU" sz="2400" dirty="0" smtClean="0"/>
              <a:t>наборов.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Эта задача отлична от предыдущих, удобнее всего решать </a:t>
            </a:r>
            <a:r>
              <a:rPr lang="ru-RU" sz="2400" dirty="0"/>
              <a:t>её</a:t>
            </a:r>
            <a:r>
              <a:rPr lang="ru-RU" sz="2400" dirty="0" smtClean="0"/>
              <a:t> таблицей. Последнее уравнение будем называть исключающим. Рассмотрим первое уравнение и заметим, что оно будет истинным, только если все скобки истинны: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/>
              <a:t>x1 → х2) </a:t>
            </a:r>
            <a:r>
              <a:rPr lang="ru-RU" sz="2400" dirty="0" smtClean="0"/>
              <a:t>=1,</a:t>
            </a:r>
            <a:r>
              <a:rPr lang="ru-RU" sz="2400" dirty="0"/>
              <a:t> (х2 → </a:t>
            </a:r>
            <a:r>
              <a:rPr lang="ru-RU" sz="2400" dirty="0" err="1"/>
              <a:t>хЗ</a:t>
            </a:r>
            <a:r>
              <a:rPr lang="ru-RU" sz="2400" dirty="0" smtClean="0"/>
              <a:t>)=1 и т. д., так как они связаны </a:t>
            </a:r>
            <a:r>
              <a:rPr lang="ru-RU" sz="2400" dirty="0" err="1" smtClean="0"/>
              <a:t>коньюнкцией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447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5.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/>
              <a:t>x1 → х2) </a:t>
            </a:r>
            <a:r>
              <a:rPr lang="ru-RU" sz="2400" dirty="0" smtClean="0"/>
              <a:t>=1,</a:t>
            </a:r>
            <a:r>
              <a:rPr lang="ru-RU" sz="2400" dirty="0"/>
              <a:t> (х2 → </a:t>
            </a:r>
            <a:r>
              <a:rPr lang="ru-RU" sz="2400" dirty="0" err="1"/>
              <a:t>хЗ</a:t>
            </a:r>
            <a:r>
              <a:rPr lang="ru-RU" sz="2400" dirty="0" smtClean="0"/>
              <a:t>)=1 и т. д. связаны импликацией; она ложна, если первое выражение истинно, а второе ложно. Так же первые скобки связанны переменной х2, а значит выражения являются </a:t>
            </a:r>
            <a:r>
              <a:rPr lang="ru-RU" sz="2400" b="1" dirty="0" smtClean="0"/>
              <a:t>зависимыми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Предположим, что первая переменная истинна, тогда вторая может быть только истинной и истинными должны быть все. Заметьте, что если </a:t>
            </a:r>
            <a:r>
              <a:rPr lang="en-US" sz="2400" dirty="0" smtClean="0"/>
              <a:t>x3=1</a:t>
            </a:r>
            <a:r>
              <a:rPr lang="ru-RU" sz="2400" dirty="0" smtClean="0"/>
              <a:t>, то все следующие за ней переменные должны быть также истинны.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3317875" indent="0">
              <a:spcBef>
                <a:spcPts val="0"/>
              </a:spcBef>
              <a:buNone/>
            </a:pPr>
            <a:r>
              <a:rPr lang="ru-RU" sz="2400" dirty="0" smtClean="0"/>
              <a:t>Таким образом мы получим таблицу решений для первого уравнения, из которой видно, что решений шесть. Точно такая же таблица получится и для 2-го уравнения. Попробуем их совместить.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5157012"/>
              </p:ext>
            </p:extLst>
          </p:nvPr>
        </p:nvGraphicFramePr>
        <p:xfrm>
          <a:off x="974192" y="3861048"/>
          <a:ext cx="306772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5"/>
                <a:gridCol w="613545"/>
                <a:gridCol w="613545"/>
                <a:gridCol w="613545"/>
                <a:gridCol w="6135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72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5.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Рассмотрим условие: x1 ∨ y1 = 1</a:t>
            </a:r>
            <a:r>
              <a:rPr lang="en-US" sz="2400" dirty="0" smtClean="0"/>
              <a:t>, </a:t>
            </a:r>
            <a:r>
              <a:rPr lang="ru-RU" sz="2400" dirty="0" smtClean="0"/>
              <a:t>исключим из таблицы все неподходящие под это уравнение решения, т.е. такие, где </a:t>
            </a:r>
            <a:r>
              <a:rPr lang="en-US" sz="2400" dirty="0" smtClean="0"/>
              <a:t>x1 </a:t>
            </a:r>
            <a:r>
              <a:rPr lang="ru-RU" sz="2400" dirty="0" smtClean="0"/>
              <a:t>и </a:t>
            </a:r>
            <a:r>
              <a:rPr lang="en-US" sz="2400" dirty="0" smtClean="0"/>
              <a:t>y1 </a:t>
            </a:r>
            <a:r>
              <a:rPr lang="ru-RU" sz="2400" dirty="0" smtClean="0"/>
              <a:t>одновременно принимают ложное значение. Отметим их оранжевым.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9626280"/>
              </p:ext>
            </p:extLst>
          </p:nvPr>
        </p:nvGraphicFramePr>
        <p:xfrm>
          <a:off x="1006280" y="620688"/>
          <a:ext cx="8064896" cy="396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5"/>
                <a:gridCol w="1080120"/>
                <a:gridCol w="1080120"/>
                <a:gridCol w="1080120"/>
                <a:gridCol w="1080120"/>
                <a:gridCol w="1152128"/>
                <a:gridCol w="1080123"/>
              </a:tblGrid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Таблица возможных комбинаций решений первых двух уравнений.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решения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решения</a:t>
                      </a: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 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96">
                <a:tc v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34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5.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Всего у нас 6*6 = 36 решений в таблице, из них, после исключающего уравнения, у нас остаётся 36-25=11 решений.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11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0619950"/>
              </p:ext>
            </p:extLst>
          </p:nvPr>
        </p:nvGraphicFramePr>
        <p:xfrm>
          <a:off x="1006280" y="620688"/>
          <a:ext cx="8064896" cy="396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5"/>
                <a:gridCol w="1080120"/>
                <a:gridCol w="1080120"/>
                <a:gridCol w="1080120"/>
                <a:gridCol w="1080120"/>
                <a:gridCol w="1152128"/>
                <a:gridCol w="1080123"/>
              </a:tblGrid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Таблица возможных комбинаций решений первых двух уравнений.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решения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решения</a:t>
                      </a: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 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1111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0111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0011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0001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0000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96">
                <a:tc v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х1х2х3х4х5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х1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х1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х1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х2х3х4х5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х1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х1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х2х3х4х5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y1y2y3y4y5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y1</a:t>
                      </a: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01111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y1</a:t>
                      </a: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00111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y1</a:t>
                      </a: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00011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y1</a:t>
                      </a: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00001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y1</a:t>
                      </a:r>
                      <a:r>
                        <a:rPr 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y2y3y4y5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00000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97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2599</Words>
  <Application>Microsoft Office PowerPoint</Application>
  <PresentationFormat>Экран (4:3)</PresentationFormat>
  <Paragraphs>750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Admin</cp:lastModifiedBy>
  <cp:revision>125</cp:revision>
  <dcterms:created xsi:type="dcterms:W3CDTF">2014-07-01T15:32:46Z</dcterms:created>
  <dcterms:modified xsi:type="dcterms:W3CDTF">2014-07-18T14:08:23Z</dcterms:modified>
</cp:coreProperties>
</file>